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5"/>
  </p:notesMasterIdLst>
  <p:sldIdLst>
    <p:sldId id="365" r:id="rId2"/>
    <p:sldId id="708" r:id="rId3"/>
    <p:sldId id="709" r:id="rId4"/>
    <p:sldId id="747" r:id="rId5"/>
    <p:sldId id="909" r:id="rId6"/>
    <p:sldId id="762" r:id="rId7"/>
    <p:sldId id="1009" r:id="rId8"/>
    <p:sldId id="763" r:id="rId9"/>
    <p:sldId id="766" r:id="rId10"/>
    <p:sldId id="767" r:id="rId11"/>
    <p:sldId id="768" r:id="rId12"/>
    <p:sldId id="769" r:id="rId13"/>
    <p:sldId id="765" r:id="rId14"/>
    <p:sldId id="1052" r:id="rId15"/>
    <p:sldId id="1053" r:id="rId16"/>
    <p:sldId id="1054" r:id="rId17"/>
    <p:sldId id="1056" r:id="rId18"/>
    <p:sldId id="1057" r:id="rId19"/>
    <p:sldId id="1059" r:id="rId20"/>
    <p:sldId id="1060" r:id="rId21"/>
    <p:sldId id="1061" r:id="rId22"/>
    <p:sldId id="1062" r:id="rId23"/>
    <p:sldId id="1063" r:id="rId24"/>
    <p:sldId id="1064" r:id="rId25"/>
    <p:sldId id="1055" r:id="rId26"/>
    <p:sldId id="770" r:id="rId27"/>
    <p:sldId id="771" r:id="rId28"/>
    <p:sldId id="772" r:id="rId29"/>
    <p:sldId id="774" r:id="rId30"/>
    <p:sldId id="773" r:id="rId31"/>
    <p:sldId id="775" r:id="rId32"/>
    <p:sldId id="776" r:id="rId33"/>
    <p:sldId id="777" r:id="rId34"/>
    <p:sldId id="778" r:id="rId35"/>
    <p:sldId id="779" r:id="rId36"/>
    <p:sldId id="811" r:id="rId37"/>
    <p:sldId id="781" r:id="rId38"/>
    <p:sldId id="785" r:id="rId39"/>
    <p:sldId id="786" r:id="rId40"/>
    <p:sldId id="787" r:id="rId41"/>
    <p:sldId id="788" r:id="rId42"/>
    <p:sldId id="789" r:id="rId43"/>
    <p:sldId id="782" r:id="rId44"/>
    <p:sldId id="812" r:id="rId45"/>
    <p:sldId id="783" r:id="rId46"/>
    <p:sldId id="784" r:id="rId47"/>
    <p:sldId id="790" r:id="rId48"/>
    <p:sldId id="791" r:id="rId49"/>
    <p:sldId id="792" r:id="rId50"/>
    <p:sldId id="793" r:id="rId51"/>
    <p:sldId id="795" r:id="rId52"/>
    <p:sldId id="796" r:id="rId53"/>
    <p:sldId id="794" r:id="rId54"/>
    <p:sldId id="797" r:id="rId55"/>
    <p:sldId id="798" r:id="rId56"/>
    <p:sldId id="799" r:id="rId57"/>
    <p:sldId id="800" r:id="rId58"/>
    <p:sldId id="813" r:id="rId59"/>
    <p:sldId id="801" r:id="rId60"/>
    <p:sldId id="814" r:id="rId61"/>
    <p:sldId id="802" r:id="rId62"/>
    <p:sldId id="803" r:id="rId63"/>
    <p:sldId id="804" r:id="rId64"/>
    <p:sldId id="805" r:id="rId65"/>
    <p:sldId id="806" r:id="rId66"/>
    <p:sldId id="807" r:id="rId67"/>
    <p:sldId id="808" r:id="rId68"/>
    <p:sldId id="809" r:id="rId69"/>
    <p:sldId id="810" r:id="rId70"/>
    <p:sldId id="1065" r:id="rId71"/>
    <p:sldId id="1066" r:id="rId72"/>
    <p:sldId id="1068" r:id="rId73"/>
    <p:sldId id="1069" r:id="rId74"/>
    <p:sldId id="1070" r:id="rId75"/>
    <p:sldId id="1071" r:id="rId76"/>
    <p:sldId id="1072" r:id="rId77"/>
    <p:sldId id="1073" r:id="rId78"/>
    <p:sldId id="1074" r:id="rId79"/>
    <p:sldId id="1067" r:id="rId80"/>
    <p:sldId id="1075" r:id="rId81"/>
    <p:sldId id="1076" r:id="rId82"/>
    <p:sldId id="1077" r:id="rId83"/>
    <p:sldId id="1078" r:id="rId84"/>
    <p:sldId id="1079" r:id="rId85"/>
    <p:sldId id="1080" r:id="rId86"/>
    <p:sldId id="1081" r:id="rId87"/>
    <p:sldId id="1082" r:id="rId88"/>
    <p:sldId id="1083" r:id="rId89"/>
    <p:sldId id="1086" r:id="rId90"/>
    <p:sldId id="1084" r:id="rId91"/>
    <p:sldId id="1085" r:id="rId92"/>
    <p:sldId id="1088" r:id="rId93"/>
    <p:sldId id="455" r:id="rId94"/>
    <p:sldId id="456" r:id="rId95"/>
    <p:sldId id="626" r:id="rId96"/>
    <p:sldId id="627" r:id="rId97"/>
    <p:sldId id="625" r:id="rId98"/>
    <p:sldId id="629" r:id="rId99"/>
    <p:sldId id="641" r:id="rId100"/>
    <p:sldId id="645" r:id="rId101"/>
    <p:sldId id="642" r:id="rId102"/>
    <p:sldId id="735" r:id="rId103"/>
    <p:sldId id="736" r:id="rId104"/>
    <p:sldId id="737" r:id="rId105"/>
    <p:sldId id="1089" r:id="rId106"/>
    <p:sldId id="1090" r:id="rId107"/>
    <p:sldId id="646" r:id="rId108"/>
    <p:sldId id="739" r:id="rId109"/>
    <p:sldId id="740" r:id="rId110"/>
    <p:sldId id="741" r:id="rId111"/>
    <p:sldId id="742" r:id="rId112"/>
    <p:sldId id="745" r:id="rId113"/>
    <p:sldId id="744" r:id="rId114"/>
    <p:sldId id="738" r:id="rId115"/>
    <p:sldId id="743" r:id="rId116"/>
    <p:sldId id="746" r:id="rId117"/>
    <p:sldId id="640" r:id="rId118"/>
    <p:sldId id="647" r:id="rId119"/>
    <p:sldId id="481" r:id="rId120"/>
    <p:sldId id="491" r:id="rId121"/>
    <p:sldId id="492" r:id="rId122"/>
    <p:sldId id="1091" r:id="rId123"/>
    <p:sldId id="494" r:id="rId124"/>
    <p:sldId id="495" r:id="rId125"/>
    <p:sldId id="496" r:id="rId126"/>
    <p:sldId id="493" r:id="rId127"/>
    <p:sldId id="908" r:id="rId128"/>
    <p:sldId id="498" r:id="rId129"/>
    <p:sldId id="857" r:id="rId130"/>
    <p:sldId id="853" r:id="rId131"/>
    <p:sldId id="854" r:id="rId132"/>
    <p:sldId id="499" r:id="rId133"/>
    <p:sldId id="501" r:id="rId134"/>
    <p:sldId id="500" r:id="rId135"/>
    <p:sldId id="502" r:id="rId136"/>
    <p:sldId id="654" r:id="rId137"/>
    <p:sldId id="656" r:id="rId138"/>
    <p:sldId id="504" r:id="rId139"/>
    <p:sldId id="855" r:id="rId140"/>
    <p:sldId id="856" r:id="rId141"/>
    <p:sldId id="507" r:id="rId142"/>
    <p:sldId id="858" r:id="rId143"/>
    <p:sldId id="859" r:id="rId144"/>
    <p:sldId id="860" r:id="rId145"/>
    <p:sldId id="508" r:id="rId146"/>
    <p:sldId id="965" r:id="rId147"/>
    <p:sldId id="967" r:id="rId148"/>
    <p:sldId id="968" r:id="rId149"/>
    <p:sldId id="861" r:id="rId150"/>
    <p:sldId id="969" r:id="rId151"/>
    <p:sldId id="863" r:id="rId152"/>
    <p:sldId id="864" r:id="rId153"/>
    <p:sldId id="512" r:id="rId154"/>
    <p:sldId id="543" r:id="rId155"/>
    <p:sldId id="514" r:id="rId156"/>
    <p:sldId id="515" r:id="rId157"/>
    <p:sldId id="525" r:id="rId158"/>
    <p:sldId id="526" r:id="rId159"/>
    <p:sldId id="816" r:id="rId160"/>
    <p:sldId id="529" r:id="rId161"/>
    <p:sldId id="528" r:id="rId162"/>
    <p:sldId id="527" r:id="rId163"/>
    <p:sldId id="531" r:id="rId164"/>
    <p:sldId id="815" r:id="rId165"/>
    <p:sldId id="817" r:id="rId166"/>
    <p:sldId id="818" r:id="rId167"/>
    <p:sldId id="819" r:id="rId168"/>
    <p:sldId id="820" r:id="rId169"/>
    <p:sldId id="821" r:id="rId170"/>
    <p:sldId id="1031" r:id="rId171"/>
    <p:sldId id="823" r:id="rId172"/>
    <p:sldId id="1032" r:id="rId173"/>
    <p:sldId id="1033" r:id="rId174"/>
    <p:sldId id="1034" r:id="rId175"/>
    <p:sldId id="1035" r:id="rId176"/>
    <p:sldId id="1093" r:id="rId177"/>
    <p:sldId id="532" r:id="rId178"/>
    <p:sldId id="533" r:id="rId179"/>
    <p:sldId id="1094" r:id="rId180"/>
    <p:sldId id="540" r:id="rId181"/>
    <p:sldId id="541" r:id="rId182"/>
    <p:sldId id="534" r:id="rId183"/>
    <p:sldId id="1095" r:id="rId184"/>
    <p:sldId id="1096" r:id="rId185"/>
    <p:sldId id="1097" r:id="rId186"/>
    <p:sldId id="865" r:id="rId187"/>
    <p:sldId id="1098" r:id="rId188"/>
    <p:sldId id="535" r:id="rId189"/>
    <p:sldId id="1099" r:id="rId190"/>
    <p:sldId id="1100" r:id="rId191"/>
    <p:sldId id="537" r:id="rId192"/>
    <p:sldId id="538" r:id="rId193"/>
    <p:sldId id="539" r:id="rId194"/>
    <p:sldId id="524" r:id="rId195"/>
    <p:sldId id="480" r:id="rId196"/>
    <p:sldId id="826" r:id="rId197"/>
    <p:sldId id="827" r:id="rId198"/>
    <p:sldId id="828" r:id="rId199"/>
    <p:sldId id="1106" r:id="rId200"/>
    <p:sldId id="1105" r:id="rId201"/>
    <p:sldId id="1102" r:id="rId202"/>
    <p:sldId id="1103" r:id="rId203"/>
    <p:sldId id="1101" r:id="rId204"/>
    <p:sldId id="838" r:id="rId205"/>
    <p:sldId id="829" r:id="rId206"/>
    <p:sldId id="830" r:id="rId207"/>
    <p:sldId id="831" r:id="rId208"/>
    <p:sldId id="832" r:id="rId209"/>
    <p:sldId id="833" r:id="rId210"/>
    <p:sldId id="837" r:id="rId211"/>
    <p:sldId id="849" r:id="rId212"/>
    <p:sldId id="850" r:id="rId213"/>
    <p:sldId id="851" r:id="rId214"/>
    <p:sldId id="852" r:id="rId215"/>
    <p:sldId id="839" r:id="rId216"/>
    <p:sldId id="840" r:id="rId217"/>
    <p:sldId id="844" r:id="rId218"/>
    <p:sldId id="845" r:id="rId219"/>
    <p:sldId id="848" r:id="rId220"/>
    <p:sldId id="846" r:id="rId221"/>
    <p:sldId id="847" r:id="rId222"/>
    <p:sldId id="866" r:id="rId223"/>
    <p:sldId id="867" r:id="rId224"/>
    <p:sldId id="868" r:id="rId225"/>
    <p:sldId id="869" r:id="rId226"/>
    <p:sldId id="870" r:id="rId227"/>
    <p:sldId id="871" r:id="rId228"/>
    <p:sldId id="872" r:id="rId229"/>
    <p:sldId id="873" r:id="rId230"/>
    <p:sldId id="874" r:id="rId231"/>
    <p:sldId id="875" r:id="rId232"/>
    <p:sldId id="876" r:id="rId233"/>
    <p:sldId id="877" r:id="rId234"/>
    <p:sldId id="878" r:id="rId235"/>
    <p:sldId id="879" r:id="rId236"/>
    <p:sldId id="880" r:id="rId237"/>
    <p:sldId id="881" r:id="rId238"/>
    <p:sldId id="882" r:id="rId239"/>
    <p:sldId id="883" r:id="rId240"/>
    <p:sldId id="884" r:id="rId241"/>
    <p:sldId id="885" r:id="rId242"/>
    <p:sldId id="886" r:id="rId243"/>
    <p:sldId id="887" r:id="rId244"/>
    <p:sldId id="888" r:id="rId245"/>
    <p:sldId id="889" r:id="rId246"/>
    <p:sldId id="890" r:id="rId247"/>
    <p:sldId id="891" r:id="rId248"/>
    <p:sldId id="892" r:id="rId249"/>
    <p:sldId id="893" r:id="rId250"/>
    <p:sldId id="894" r:id="rId251"/>
    <p:sldId id="895" r:id="rId252"/>
    <p:sldId id="898" r:id="rId253"/>
    <p:sldId id="896" r:id="rId254"/>
    <p:sldId id="897" r:id="rId255"/>
    <p:sldId id="899" r:id="rId256"/>
    <p:sldId id="900" r:id="rId257"/>
    <p:sldId id="657" r:id="rId258"/>
    <p:sldId id="658" r:id="rId259"/>
    <p:sldId id="694" r:id="rId260"/>
    <p:sldId id="695" r:id="rId261"/>
    <p:sldId id="693" r:id="rId262"/>
    <p:sldId id="662" r:id="rId263"/>
    <p:sldId id="691" r:id="rId264"/>
    <p:sldId id="901" r:id="rId265"/>
    <p:sldId id="902" r:id="rId266"/>
    <p:sldId id="903" r:id="rId267"/>
    <p:sldId id="904" r:id="rId268"/>
    <p:sldId id="905" r:id="rId269"/>
    <p:sldId id="906" r:id="rId270"/>
    <p:sldId id="661" r:id="rId271"/>
    <p:sldId id="659" r:id="rId272"/>
    <p:sldId id="907" r:id="rId273"/>
    <p:sldId id="660" r:id="rId274"/>
    <p:sldId id="692" r:id="rId275"/>
    <p:sldId id="698" r:id="rId276"/>
    <p:sldId id="697" r:id="rId277"/>
    <p:sldId id="699" r:id="rId278"/>
    <p:sldId id="663" r:id="rId279"/>
    <p:sldId id="664" r:id="rId280"/>
    <p:sldId id="701" r:id="rId281"/>
    <p:sldId id="702" r:id="rId282"/>
    <p:sldId id="703" r:id="rId283"/>
    <p:sldId id="707" r:id="rId284"/>
    <p:sldId id="911" r:id="rId285"/>
    <p:sldId id="914" r:id="rId286"/>
    <p:sldId id="915" r:id="rId287"/>
    <p:sldId id="916" r:id="rId288"/>
    <p:sldId id="917" r:id="rId289"/>
    <p:sldId id="912" r:id="rId290"/>
    <p:sldId id="930" r:id="rId291"/>
    <p:sldId id="931" r:id="rId292"/>
    <p:sldId id="932" r:id="rId293"/>
    <p:sldId id="933" r:id="rId294"/>
    <p:sldId id="934" r:id="rId295"/>
    <p:sldId id="935" r:id="rId296"/>
    <p:sldId id="936" r:id="rId297"/>
    <p:sldId id="937" r:id="rId298"/>
    <p:sldId id="938" r:id="rId299"/>
    <p:sldId id="939" r:id="rId300"/>
    <p:sldId id="940" r:id="rId301"/>
    <p:sldId id="941" r:id="rId302"/>
    <p:sldId id="942" r:id="rId303"/>
    <p:sldId id="950" r:id="rId304"/>
    <p:sldId id="951" r:id="rId305"/>
    <p:sldId id="953" r:id="rId306"/>
    <p:sldId id="952" r:id="rId307"/>
    <p:sldId id="954" r:id="rId308"/>
    <p:sldId id="943" r:id="rId309"/>
    <p:sldId id="944" r:id="rId310"/>
    <p:sldId id="945" r:id="rId311"/>
    <p:sldId id="946" r:id="rId312"/>
    <p:sldId id="947" r:id="rId313"/>
    <p:sldId id="948" r:id="rId314"/>
    <p:sldId id="949" r:id="rId315"/>
    <p:sldId id="929" r:id="rId316"/>
    <p:sldId id="913" r:id="rId317"/>
    <p:sldId id="918" r:id="rId318"/>
    <p:sldId id="919" r:id="rId319"/>
    <p:sldId id="920" r:id="rId320"/>
    <p:sldId id="921" r:id="rId321"/>
    <p:sldId id="922" r:id="rId322"/>
    <p:sldId id="923" r:id="rId323"/>
    <p:sldId id="924" r:id="rId324"/>
    <p:sldId id="925" r:id="rId325"/>
    <p:sldId id="926" r:id="rId326"/>
    <p:sldId id="927" r:id="rId327"/>
    <p:sldId id="928" r:id="rId328"/>
    <p:sldId id="998" r:id="rId329"/>
    <p:sldId id="760" r:id="rId330"/>
    <p:sldId id="999" r:id="rId331"/>
    <p:sldId id="1000" r:id="rId332"/>
    <p:sldId id="1001" r:id="rId333"/>
    <p:sldId id="910" r:id="rId33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0033CC"/>
    <a:srgbClr val="000099"/>
    <a:srgbClr val="003300"/>
    <a:srgbClr val="E16A11"/>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7" autoAdjust="0"/>
    <p:restoredTop sz="94660"/>
  </p:normalViewPr>
  <p:slideViewPr>
    <p:cSldViewPr>
      <p:cViewPr varScale="1">
        <p:scale>
          <a:sx n="99" d="100"/>
          <a:sy n="99" d="100"/>
        </p:scale>
        <p:origin x="84"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notesMaster" Target="notesMasters/notesMaster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viewProps" Target="viewProp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presProps" Target="presProp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69127A-2FEC-483A-9A25-93A5680C1D1C}" type="datetimeFigureOut">
              <a:rPr lang="ko-KR" altLang="en-US" smtClean="0"/>
              <a:pPr/>
              <a:t>2025-03-09</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465BE3-6672-47C3-837C-9B67EB7D3F94}" type="slidenum">
              <a:rPr lang="ko-KR" altLang="en-US" smtClean="0"/>
              <a:pPr/>
              <a:t>‹#›</a:t>
            </a:fld>
            <a:endParaRPr lang="ko-KR" altLang="en-US"/>
          </a:p>
        </p:txBody>
      </p:sp>
    </p:spTree>
    <p:extLst>
      <p:ext uri="{BB962C8B-B14F-4D97-AF65-F5344CB8AC3E}">
        <p14:creationId xmlns:p14="http://schemas.microsoft.com/office/powerpoint/2010/main" val="327175834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C465BE3-6672-47C3-837C-9B67EB7D3F94}" type="slidenum">
              <a:rPr lang="ko-KR" altLang="en-US" smtClean="0"/>
              <a:pPr/>
              <a:t>1</a:t>
            </a:fld>
            <a:endParaRPr lang="ko-KR" altLang="en-US"/>
          </a:p>
        </p:txBody>
      </p:sp>
    </p:spTree>
    <p:extLst>
      <p:ext uri="{BB962C8B-B14F-4D97-AF65-F5344CB8AC3E}">
        <p14:creationId xmlns:p14="http://schemas.microsoft.com/office/powerpoint/2010/main" val="199910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0408A-22E6-1CDD-31FF-4C62E699CC9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2A0A256-215B-A4B8-B449-6D7AC7AF561D}"/>
              </a:ext>
            </a:extLst>
          </p:cNvPr>
          <p:cNvSpPr>
            <a:spLocks noGrp="1" noRot="1" noChangeAspect="1"/>
          </p:cNvSpPr>
          <p:nvPr>
            <p:ph type="sldImg"/>
          </p:nvPr>
        </p:nvSpPr>
        <p:spPr>
          <a:xfrm>
            <a:off x="381000" y="685800"/>
            <a:ext cx="6096000" cy="3429000"/>
          </a:xfrm>
        </p:spPr>
      </p:sp>
      <p:sp>
        <p:nvSpPr>
          <p:cNvPr id="3" name="슬라이드 노트 개체 틀 2">
            <a:extLst>
              <a:ext uri="{FF2B5EF4-FFF2-40B4-BE49-F238E27FC236}">
                <a16:creationId xmlns:a16="http://schemas.microsoft.com/office/drawing/2014/main" id="{F521E151-C84F-D6B9-77A6-6F2F730E3EC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96AFC5C-0B71-665C-58DF-BCA8ED7B43F7}"/>
              </a:ext>
            </a:extLst>
          </p:cNvPr>
          <p:cNvSpPr>
            <a:spLocks noGrp="1"/>
          </p:cNvSpPr>
          <p:nvPr>
            <p:ph type="sldNum" sz="quarter" idx="10"/>
          </p:nvPr>
        </p:nvSpPr>
        <p:spPr/>
        <p:txBody>
          <a:bodyPr/>
          <a:lstStyle/>
          <a:p>
            <a:fld id="{0C465BE3-6672-47C3-837C-9B67EB7D3F94}" type="slidenum">
              <a:rPr lang="ko-KR" altLang="en-US" smtClean="0"/>
              <a:pPr/>
              <a:t>203</a:t>
            </a:fld>
            <a:endParaRPr lang="ko-KR" altLang="en-US"/>
          </a:p>
        </p:txBody>
      </p:sp>
    </p:spTree>
    <p:extLst>
      <p:ext uri="{BB962C8B-B14F-4D97-AF65-F5344CB8AC3E}">
        <p14:creationId xmlns:p14="http://schemas.microsoft.com/office/powerpoint/2010/main" val="3510464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C465BE3-6672-47C3-837C-9B67EB7D3F94}" type="slidenum">
              <a:rPr lang="ko-KR" altLang="en-US" smtClean="0"/>
              <a:pPr/>
              <a:t>271</a:t>
            </a:fld>
            <a:endParaRPr lang="ko-KR" altLang="en-US"/>
          </a:p>
        </p:txBody>
      </p:sp>
    </p:spTree>
    <p:extLst>
      <p:ext uri="{BB962C8B-B14F-4D97-AF65-F5344CB8AC3E}">
        <p14:creationId xmlns:p14="http://schemas.microsoft.com/office/powerpoint/2010/main" val="213949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C465BE3-6672-47C3-837C-9B67EB7D3F94}" type="slidenum">
              <a:rPr lang="ko-KR" altLang="en-US" smtClean="0"/>
              <a:pPr/>
              <a:t>332</a:t>
            </a:fld>
            <a:endParaRPr lang="ko-KR" altLang="en-US"/>
          </a:p>
        </p:txBody>
      </p:sp>
    </p:spTree>
    <p:extLst>
      <p:ext uri="{BB962C8B-B14F-4D97-AF65-F5344CB8AC3E}">
        <p14:creationId xmlns:p14="http://schemas.microsoft.com/office/powerpoint/2010/main" val="151585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C465BE3-6672-47C3-837C-9B67EB7D3F94}" type="slidenum">
              <a:rPr lang="ko-KR" altLang="en-US" smtClean="0"/>
              <a:pPr/>
              <a:t>11</a:t>
            </a:fld>
            <a:endParaRPr lang="ko-KR" altLang="en-US"/>
          </a:p>
        </p:txBody>
      </p:sp>
    </p:spTree>
    <p:extLst>
      <p:ext uri="{BB962C8B-B14F-4D97-AF65-F5344CB8AC3E}">
        <p14:creationId xmlns:p14="http://schemas.microsoft.com/office/powerpoint/2010/main" val="1594774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C465BE3-6672-47C3-837C-9B67EB7D3F94}" type="slidenum">
              <a:rPr lang="ko-KR" altLang="en-US" smtClean="0"/>
              <a:pPr/>
              <a:t>150</a:t>
            </a:fld>
            <a:endParaRPr lang="ko-KR" altLang="en-US"/>
          </a:p>
        </p:txBody>
      </p:sp>
    </p:spTree>
    <p:extLst>
      <p:ext uri="{BB962C8B-B14F-4D97-AF65-F5344CB8AC3E}">
        <p14:creationId xmlns:p14="http://schemas.microsoft.com/office/powerpoint/2010/main" val="1175851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C465BE3-6672-47C3-837C-9B67EB7D3F94}" type="slidenum">
              <a:rPr lang="ko-KR" altLang="en-US" smtClean="0"/>
              <a:pPr/>
              <a:t>151</a:t>
            </a:fld>
            <a:endParaRPr lang="ko-KR" altLang="en-US"/>
          </a:p>
        </p:txBody>
      </p:sp>
    </p:spTree>
    <p:extLst>
      <p:ext uri="{BB962C8B-B14F-4D97-AF65-F5344CB8AC3E}">
        <p14:creationId xmlns:p14="http://schemas.microsoft.com/office/powerpoint/2010/main" val="94896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0C465BE3-6672-47C3-837C-9B67EB7D3F94}" type="slidenum">
              <a:rPr lang="ko-KR" altLang="en-US" smtClean="0"/>
              <a:pPr/>
              <a:t>198</a:t>
            </a:fld>
            <a:endParaRPr lang="ko-KR" altLang="en-US"/>
          </a:p>
        </p:txBody>
      </p:sp>
    </p:spTree>
    <p:extLst>
      <p:ext uri="{BB962C8B-B14F-4D97-AF65-F5344CB8AC3E}">
        <p14:creationId xmlns:p14="http://schemas.microsoft.com/office/powerpoint/2010/main" val="2241738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D3240-26CA-AD3F-B195-A0EF2B5BA4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9EE9749-CA34-F990-04E9-326347CD9220}"/>
              </a:ext>
            </a:extLst>
          </p:cNvPr>
          <p:cNvSpPr>
            <a:spLocks noGrp="1" noRot="1" noChangeAspect="1"/>
          </p:cNvSpPr>
          <p:nvPr>
            <p:ph type="sldImg"/>
          </p:nvPr>
        </p:nvSpPr>
        <p:spPr>
          <a:xfrm>
            <a:off x="381000" y="685800"/>
            <a:ext cx="6096000" cy="3429000"/>
          </a:xfrm>
        </p:spPr>
      </p:sp>
      <p:sp>
        <p:nvSpPr>
          <p:cNvPr id="3" name="슬라이드 노트 개체 틀 2">
            <a:extLst>
              <a:ext uri="{FF2B5EF4-FFF2-40B4-BE49-F238E27FC236}">
                <a16:creationId xmlns:a16="http://schemas.microsoft.com/office/drawing/2014/main" id="{C01F14A0-7DF9-720A-728D-DDF7691B51F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38F3E70-071F-4419-3AAE-7B59B3B06E6C}"/>
              </a:ext>
            </a:extLst>
          </p:cNvPr>
          <p:cNvSpPr>
            <a:spLocks noGrp="1"/>
          </p:cNvSpPr>
          <p:nvPr>
            <p:ph type="sldNum" sz="quarter" idx="10"/>
          </p:nvPr>
        </p:nvSpPr>
        <p:spPr/>
        <p:txBody>
          <a:bodyPr/>
          <a:lstStyle/>
          <a:p>
            <a:fld id="{0C465BE3-6672-47C3-837C-9B67EB7D3F94}" type="slidenum">
              <a:rPr lang="ko-KR" altLang="en-US" smtClean="0"/>
              <a:pPr/>
              <a:t>199</a:t>
            </a:fld>
            <a:endParaRPr lang="ko-KR" altLang="en-US"/>
          </a:p>
        </p:txBody>
      </p:sp>
    </p:spTree>
    <p:extLst>
      <p:ext uri="{BB962C8B-B14F-4D97-AF65-F5344CB8AC3E}">
        <p14:creationId xmlns:p14="http://schemas.microsoft.com/office/powerpoint/2010/main" val="3805858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18786-7B67-6C5D-4595-437E40DD9E3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DAC9881-2030-1B9E-6DE5-FC8F5184FEE7}"/>
              </a:ext>
            </a:extLst>
          </p:cNvPr>
          <p:cNvSpPr>
            <a:spLocks noGrp="1" noRot="1" noChangeAspect="1"/>
          </p:cNvSpPr>
          <p:nvPr>
            <p:ph type="sldImg"/>
          </p:nvPr>
        </p:nvSpPr>
        <p:spPr>
          <a:xfrm>
            <a:off x="381000" y="685800"/>
            <a:ext cx="6096000" cy="3429000"/>
          </a:xfrm>
        </p:spPr>
      </p:sp>
      <p:sp>
        <p:nvSpPr>
          <p:cNvPr id="3" name="슬라이드 노트 개체 틀 2">
            <a:extLst>
              <a:ext uri="{FF2B5EF4-FFF2-40B4-BE49-F238E27FC236}">
                <a16:creationId xmlns:a16="http://schemas.microsoft.com/office/drawing/2014/main" id="{4BE5998C-B2BE-4951-B491-8E87A34B0EEE}"/>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2415B58E-CCAA-2254-86C3-67F564BEA501}"/>
              </a:ext>
            </a:extLst>
          </p:cNvPr>
          <p:cNvSpPr>
            <a:spLocks noGrp="1"/>
          </p:cNvSpPr>
          <p:nvPr>
            <p:ph type="sldNum" sz="quarter" idx="10"/>
          </p:nvPr>
        </p:nvSpPr>
        <p:spPr/>
        <p:txBody>
          <a:bodyPr/>
          <a:lstStyle/>
          <a:p>
            <a:fld id="{0C465BE3-6672-47C3-837C-9B67EB7D3F94}" type="slidenum">
              <a:rPr lang="ko-KR" altLang="en-US" smtClean="0"/>
              <a:pPr/>
              <a:t>200</a:t>
            </a:fld>
            <a:endParaRPr lang="ko-KR" altLang="en-US"/>
          </a:p>
        </p:txBody>
      </p:sp>
    </p:spTree>
    <p:extLst>
      <p:ext uri="{BB962C8B-B14F-4D97-AF65-F5344CB8AC3E}">
        <p14:creationId xmlns:p14="http://schemas.microsoft.com/office/powerpoint/2010/main" val="3940142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534A8-FFE2-992D-BB1E-3B6A4DFBA5F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668FE-DC0A-4F90-C45E-CD5FF574F495}"/>
              </a:ext>
            </a:extLst>
          </p:cNvPr>
          <p:cNvSpPr>
            <a:spLocks noGrp="1" noRot="1" noChangeAspect="1"/>
          </p:cNvSpPr>
          <p:nvPr>
            <p:ph type="sldImg"/>
          </p:nvPr>
        </p:nvSpPr>
        <p:spPr>
          <a:xfrm>
            <a:off x="381000" y="685800"/>
            <a:ext cx="6096000" cy="3429000"/>
          </a:xfrm>
        </p:spPr>
      </p:sp>
      <p:sp>
        <p:nvSpPr>
          <p:cNvPr id="3" name="슬라이드 노트 개체 틀 2">
            <a:extLst>
              <a:ext uri="{FF2B5EF4-FFF2-40B4-BE49-F238E27FC236}">
                <a16:creationId xmlns:a16="http://schemas.microsoft.com/office/drawing/2014/main" id="{7C83D6DD-0E40-EE3E-3713-33410E0DF47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B7F41C5-1148-D9F8-4640-B03A1033C169}"/>
              </a:ext>
            </a:extLst>
          </p:cNvPr>
          <p:cNvSpPr>
            <a:spLocks noGrp="1"/>
          </p:cNvSpPr>
          <p:nvPr>
            <p:ph type="sldNum" sz="quarter" idx="10"/>
          </p:nvPr>
        </p:nvSpPr>
        <p:spPr/>
        <p:txBody>
          <a:bodyPr/>
          <a:lstStyle/>
          <a:p>
            <a:fld id="{0C465BE3-6672-47C3-837C-9B67EB7D3F94}" type="slidenum">
              <a:rPr lang="ko-KR" altLang="en-US" smtClean="0"/>
              <a:pPr/>
              <a:t>201</a:t>
            </a:fld>
            <a:endParaRPr lang="ko-KR" altLang="en-US"/>
          </a:p>
        </p:txBody>
      </p:sp>
    </p:spTree>
    <p:extLst>
      <p:ext uri="{BB962C8B-B14F-4D97-AF65-F5344CB8AC3E}">
        <p14:creationId xmlns:p14="http://schemas.microsoft.com/office/powerpoint/2010/main" val="2191214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AFE39-F882-F49A-68BE-EA70EF76BD5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E14263B-3326-58FC-6B4A-5F5D203433BF}"/>
              </a:ext>
            </a:extLst>
          </p:cNvPr>
          <p:cNvSpPr>
            <a:spLocks noGrp="1" noRot="1" noChangeAspect="1"/>
          </p:cNvSpPr>
          <p:nvPr>
            <p:ph type="sldImg"/>
          </p:nvPr>
        </p:nvSpPr>
        <p:spPr>
          <a:xfrm>
            <a:off x="381000" y="685800"/>
            <a:ext cx="6096000" cy="3429000"/>
          </a:xfrm>
        </p:spPr>
      </p:sp>
      <p:sp>
        <p:nvSpPr>
          <p:cNvPr id="3" name="슬라이드 노트 개체 틀 2">
            <a:extLst>
              <a:ext uri="{FF2B5EF4-FFF2-40B4-BE49-F238E27FC236}">
                <a16:creationId xmlns:a16="http://schemas.microsoft.com/office/drawing/2014/main" id="{B1F08A70-0AB1-D774-EE29-2948B512B63B}"/>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D4F5ACD-B6CE-5F43-E72B-9F07099F50EA}"/>
              </a:ext>
            </a:extLst>
          </p:cNvPr>
          <p:cNvSpPr>
            <a:spLocks noGrp="1"/>
          </p:cNvSpPr>
          <p:nvPr>
            <p:ph type="sldNum" sz="quarter" idx="10"/>
          </p:nvPr>
        </p:nvSpPr>
        <p:spPr/>
        <p:txBody>
          <a:bodyPr/>
          <a:lstStyle/>
          <a:p>
            <a:fld id="{0C465BE3-6672-47C3-837C-9B67EB7D3F94}" type="slidenum">
              <a:rPr lang="ko-KR" altLang="en-US" smtClean="0"/>
              <a:pPr/>
              <a:t>202</a:t>
            </a:fld>
            <a:endParaRPr lang="ko-KR" altLang="en-US"/>
          </a:p>
        </p:txBody>
      </p:sp>
    </p:spTree>
    <p:extLst>
      <p:ext uri="{BB962C8B-B14F-4D97-AF65-F5344CB8AC3E}">
        <p14:creationId xmlns:p14="http://schemas.microsoft.com/office/powerpoint/2010/main" val="2799321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2B460406-8570-488D-9475-34FB49CAFBEB}" type="datetime1">
              <a:rPr lang="ko-KR" altLang="en-US" smtClean="0"/>
              <a:pPr/>
              <a:t>2025-03-09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a:xfrm>
            <a:off x="8880309" y="6525345"/>
            <a:ext cx="2844800" cy="221109"/>
          </a:xfrm>
          <a:prstGeom prst="rect">
            <a:avLst/>
          </a:prstGeom>
        </p:spPr>
        <p:txBody>
          <a:bodyPr/>
          <a:lstStyle>
            <a:lvl1pPr algn="r">
              <a:defRPr sz="1200"/>
            </a:lvl1pPr>
          </a:lstStyle>
          <a:p>
            <a:fld id="{8724636B-0509-4BF4-BECB-1C328C1DA57D}" type="slidenum">
              <a:rPr lang="ko-KR" altLang="en-US" smtClean="0"/>
              <a:pPr/>
              <a:t>‹#›</a:t>
            </a:fld>
            <a:endParaRPr lang="ko-KR" altLang="en-US"/>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C617943-4D1E-4FE7-B14A-A9DC6A279879}" type="datetime1">
              <a:rPr lang="ko-KR" altLang="en-US" smtClean="0"/>
              <a:pPr/>
              <a:t>2025-03-09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a:xfrm>
            <a:off x="8737600" y="6356351"/>
            <a:ext cx="2844800" cy="365125"/>
          </a:xfrm>
          <a:prstGeom prst="rect">
            <a:avLst/>
          </a:prstGeom>
        </p:spPr>
        <p:txBody>
          <a:bodyPr/>
          <a:lstStyle/>
          <a:p>
            <a:fld id="{8724636B-0509-4BF4-BECB-1C328C1DA57D}" type="slidenum">
              <a:rPr lang="ko-KR" altLang="en-US" smtClean="0"/>
              <a:pPr/>
              <a:t>‹#›</a:t>
            </a:fld>
            <a:endParaRPr lang="ko-KR" alt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0" y="274639"/>
            <a:ext cx="27432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600" y="274639"/>
            <a:ext cx="80264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1CCFD6E-BB69-4DCE-9C01-59016305D7D5}" type="datetime1">
              <a:rPr lang="ko-KR" altLang="en-US" smtClean="0"/>
              <a:pPr/>
              <a:t>2025-03-09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a:xfrm>
            <a:off x="8737600" y="6356351"/>
            <a:ext cx="2844800" cy="365125"/>
          </a:xfrm>
          <a:prstGeom prst="rect">
            <a:avLst/>
          </a:prstGeom>
        </p:spPr>
        <p:txBody>
          <a:bodyPr/>
          <a:lstStyle/>
          <a:p>
            <a:fld id="{8724636B-0509-4BF4-BECB-1C328C1DA57D}" type="slidenum">
              <a:rPr lang="ko-KR" altLang="en-US" smtClean="0"/>
              <a:pPr/>
              <a:t>‹#›</a:t>
            </a:fld>
            <a:endParaRPr lang="ko-KR"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EFFFB8B-C522-47CA-8A47-EA13B1607ED0}" type="datetime1">
              <a:rPr lang="ko-KR" altLang="en-US" smtClean="0"/>
              <a:pPr/>
              <a:t>2025-03-09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a:xfrm>
            <a:off x="8737600" y="6356351"/>
            <a:ext cx="2844800" cy="365125"/>
          </a:xfrm>
          <a:prstGeom prst="rect">
            <a:avLst/>
          </a:prstGeom>
        </p:spPr>
        <p:txBody>
          <a:bodyPr/>
          <a:lstStyle/>
          <a:p>
            <a:fld id="{8724636B-0509-4BF4-BECB-1C328C1DA57D}" type="slidenum">
              <a:rPr lang="ko-KR" altLang="en-US" smtClean="0"/>
              <a:pPr/>
              <a:t>‹#›</a:t>
            </a:fld>
            <a:endParaRPr lang="ko-KR"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4" y="4406901"/>
            <a:ext cx="103632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461399FB-3FA1-4FA0-810F-9F5737179751}" type="datetime1">
              <a:rPr lang="ko-KR" altLang="en-US" smtClean="0"/>
              <a:pPr/>
              <a:t>2025-03-09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a:xfrm>
            <a:off x="8737600" y="6356351"/>
            <a:ext cx="2844800" cy="365125"/>
          </a:xfrm>
          <a:prstGeom prst="rect">
            <a:avLst/>
          </a:prstGeom>
        </p:spPr>
        <p:txBody>
          <a:bodyPr/>
          <a:lstStyle/>
          <a:p>
            <a:fld id="{8724636B-0509-4BF4-BECB-1C328C1DA57D}" type="slidenum">
              <a:rPr lang="ko-KR" altLang="en-US" smtClean="0"/>
              <a:pPr/>
              <a:t>‹#›</a:t>
            </a:fld>
            <a:endParaRPr lang="ko-KR"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FD477C98-00C8-4BEB-98ED-5C904CC21F87}" type="datetime1">
              <a:rPr lang="ko-KR" altLang="en-US" smtClean="0"/>
              <a:pPr/>
              <a:t>2025-03-09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a:xfrm>
            <a:off x="8737600" y="6356351"/>
            <a:ext cx="2844800" cy="365125"/>
          </a:xfrm>
          <a:prstGeom prst="rect">
            <a:avLst/>
          </a:prstGeom>
        </p:spPr>
        <p:txBody>
          <a:bodyPr/>
          <a:lstStyle/>
          <a:p>
            <a:fld id="{8724636B-0509-4BF4-BECB-1C328C1DA57D}" type="slidenum">
              <a:rPr lang="ko-KR" altLang="en-US" smtClean="0"/>
              <a:pPr/>
              <a:t>‹#›</a:t>
            </a:fld>
            <a:endParaRPr lang="ko-KR"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04E7E54C-79A3-4690-8127-426EE1BF24D2}" type="datetime1">
              <a:rPr lang="ko-KR" altLang="en-US" smtClean="0"/>
              <a:pPr/>
              <a:t>2025-03-09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a:xfrm>
            <a:off x="8737600" y="6356351"/>
            <a:ext cx="2844800" cy="365125"/>
          </a:xfrm>
          <a:prstGeom prst="rect">
            <a:avLst/>
          </a:prstGeom>
        </p:spPr>
        <p:txBody>
          <a:bodyPr/>
          <a:lstStyle/>
          <a:p>
            <a:fld id="{8724636B-0509-4BF4-BECB-1C328C1DA57D}" type="slidenum">
              <a:rPr lang="ko-KR" altLang="en-US" smtClean="0"/>
              <a:pPr/>
              <a:t>‹#›</a:t>
            </a:fld>
            <a:endParaRPr lang="ko-KR"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39A50A9-F298-40E6-98DA-8BF9E5238EAC}" type="datetime1">
              <a:rPr lang="ko-KR" altLang="en-US" smtClean="0"/>
              <a:pPr/>
              <a:t>2025-03-09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a:xfrm>
            <a:off x="8737600" y="6356351"/>
            <a:ext cx="2844800" cy="365125"/>
          </a:xfrm>
          <a:prstGeom prst="rect">
            <a:avLst/>
          </a:prstGeom>
        </p:spPr>
        <p:txBody>
          <a:bodyPr/>
          <a:lstStyle/>
          <a:p>
            <a:fld id="{8724636B-0509-4BF4-BECB-1C328C1DA57D}" type="slidenum">
              <a:rPr lang="ko-KR" altLang="en-US" smtClean="0"/>
              <a:pPr/>
              <a:t>‹#›</a:t>
            </a:fld>
            <a:endParaRPr lang="ko-KR"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39A8EBD-59A7-4E38-9833-808878FD20BC}" type="datetime1">
              <a:rPr lang="ko-KR" altLang="en-US" smtClean="0"/>
              <a:pPr/>
              <a:t>2025-03-09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a:xfrm>
            <a:off x="8737600" y="6356351"/>
            <a:ext cx="2844800" cy="365125"/>
          </a:xfrm>
          <a:prstGeom prst="rect">
            <a:avLst/>
          </a:prstGeom>
        </p:spPr>
        <p:txBody>
          <a:bodyPr/>
          <a:lstStyle/>
          <a:p>
            <a:fld id="{8724636B-0509-4BF4-BECB-1C328C1DA57D}" type="slidenum">
              <a:rPr lang="ko-KR" altLang="en-US" smtClean="0"/>
              <a:pPr/>
              <a:t>‹#›</a:t>
            </a:fld>
            <a:endParaRPr lang="ko-KR"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1" y="273050"/>
            <a:ext cx="4011084"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7BD715B-EC6D-43CB-B925-777D67FE10E8}" type="datetime1">
              <a:rPr lang="ko-KR" altLang="en-US" smtClean="0"/>
              <a:pPr/>
              <a:t>2025-03-09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a:xfrm>
            <a:off x="8737600" y="6356351"/>
            <a:ext cx="2844800" cy="365125"/>
          </a:xfrm>
          <a:prstGeom prst="rect">
            <a:avLst/>
          </a:prstGeom>
        </p:spPr>
        <p:txBody>
          <a:bodyPr/>
          <a:lstStyle/>
          <a:p>
            <a:fld id="{8724636B-0509-4BF4-BECB-1C328C1DA57D}" type="slidenum">
              <a:rPr lang="ko-KR" altLang="en-US" smtClean="0"/>
              <a:pPr/>
              <a:t>‹#›</a:t>
            </a:fld>
            <a:endParaRPr lang="ko-KR"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2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DEBE33E-E863-4F76-814A-E96D83952104}" type="datetime1">
              <a:rPr lang="ko-KR" altLang="en-US" smtClean="0"/>
              <a:pPr/>
              <a:t>2025-03-09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a:xfrm>
            <a:off x="8737600" y="6356351"/>
            <a:ext cx="2844800" cy="365125"/>
          </a:xfrm>
          <a:prstGeom prst="rect">
            <a:avLst/>
          </a:prstGeom>
        </p:spPr>
        <p:txBody>
          <a:bodyPr/>
          <a:lstStyle/>
          <a:p>
            <a:fld id="{8724636B-0509-4BF4-BECB-1C328C1DA57D}" type="slidenum">
              <a:rPr lang="ko-KR" altLang="en-US" smtClean="0"/>
              <a:pPr/>
              <a:t>‹#›</a:t>
            </a:fld>
            <a:endParaRPr lang="ko-KR"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DBBAB4-4A25-4C86-83DF-8F988B006229}" type="datetime1">
              <a:rPr lang="ko-KR" altLang="en-US" smtClean="0"/>
              <a:pPr/>
              <a:t>2025-03-09</a:t>
            </a:fld>
            <a:endParaRPr lang="ko-KR" altLang="en-US"/>
          </a:p>
        </p:txBody>
      </p:sp>
      <p:sp>
        <p:nvSpPr>
          <p:cNvPr id="5" name="바닥글 개체 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8" name="슬라이드 번호 개체 틀 5"/>
          <p:cNvSpPr>
            <a:spLocks noGrp="1"/>
          </p:cNvSpPr>
          <p:nvPr>
            <p:ph type="sldNum" sz="quarter" idx="4"/>
          </p:nvPr>
        </p:nvSpPr>
        <p:spPr>
          <a:xfrm>
            <a:off x="8880309" y="6525345"/>
            <a:ext cx="2844800" cy="221109"/>
          </a:xfrm>
          <a:prstGeom prst="rect">
            <a:avLst/>
          </a:prstGeom>
        </p:spPr>
        <p:txBody>
          <a:bodyPr/>
          <a:lstStyle>
            <a:lvl1pPr algn="r">
              <a:defRPr sz="1200"/>
            </a:lvl1pPr>
          </a:lstStyle>
          <a:p>
            <a:fld id="{8724636B-0509-4BF4-BECB-1C328C1DA57D}"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sourceforge.net/projects/lcd-image-converter/" TargetMode="Externa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hyperlink" Target="https://www.researchgate.net/figure/Memory-array-architecture_fig10_2983166" TargetMode="External"/><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hyperlink" Target="https://www.st.com/en/development-tools/flasher-stm32.html" TargetMode="External"/><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projecthub.arduino.cc/lakshyajhalani56/l298n-motor-driver-arduino-motors-motor-driver-l298n-7e1b3b" TargetMode="Externa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hyperlink" Target="http://wiki.sunfounder.cc/index.php?title=Motor_Driver_Module-L298N" TargetMode="External"/><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19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1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20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jpeg"/><Relationship Id="rId7" Type="http://schemas.openxmlformats.org/officeDocument/2006/relationships/image" Target="../media/image15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jpeg"/><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3.png"/><Relationship Id="rId10" Type="http://schemas.openxmlformats.org/officeDocument/2006/relationships/image" Target="../media/image161.png"/><Relationship Id="rId4" Type="http://schemas.openxmlformats.org/officeDocument/2006/relationships/image" Target="../media/image152.png"/><Relationship Id="rId9" Type="http://schemas.openxmlformats.org/officeDocument/2006/relationships/image" Target="../media/image160.jpe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 Id="rId4" Type="http://schemas.openxmlformats.org/officeDocument/2006/relationships/image" Target="../media/image181.png"/></Relationships>
</file>

<file path=ppt/slides/_rels/slide2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xml"/><Relationship Id="rId4" Type="http://schemas.openxmlformats.org/officeDocument/2006/relationships/image" Target="../media/image186.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xml"/><Relationship Id="rId4" Type="http://schemas.openxmlformats.org/officeDocument/2006/relationships/image" Target="../media/image188.png"/></Relationships>
</file>

<file path=ppt/slides/_rels/slide25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43.jpeg"/><Relationship Id="rId1" Type="http://schemas.openxmlformats.org/officeDocument/2006/relationships/slideLayout" Target="../slideLayouts/slideLayout1.xml"/><Relationship Id="rId5" Type="http://schemas.openxmlformats.org/officeDocument/2006/relationships/image" Target="../media/image191.png"/><Relationship Id="rId4" Type="http://schemas.openxmlformats.org/officeDocument/2006/relationships/image" Target="../media/image190.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image" Target="../media/image210.jpeg"/><Relationship Id="rId1" Type="http://schemas.openxmlformats.org/officeDocument/2006/relationships/slideLayout" Target="../slideLayouts/slideLayout1.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285.xml.rels><?xml version="1.0" encoding="UTF-8" standalone="yes"?>
<Relationships xmlns="http://schemas.openxmlformats.org/package/2006/relationships"><Relationship Id="rId3" Type="http://schemas.openxmlformats.org/officeDocument/2006/relationships/image" Target="../media/image218.gif"/><Relationship Id="rId2" Type="http://schemas.openxmlformats.org/officeDocument/2006/relationships/image" Target="../media/image217.jpeg"/><Relationship Id="rId1" Type="http://schemas.openxmlformats.org/officeDocument/2006/relationships/slideLayout" Target="../slideLayouts/slideLayout1.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286.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image" Target="../media/image222.jpeg"/><Relationship Id="rId1" Type="http://schemas.openxmlformats.org/officeDocument/2006/relationships/slideLayout" Target="../slideLayouts/slideLayout1.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87.xml.rels><?xml version="1.0" encoding="UTF-8" standalone="yes"?>
<Relationships xmlns="http://schemas.openxmlformats.org/package/2006/relationships"><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image" Target="../media/image227.jpeg"/><Relationship Id="rId1" Type="http://schemas.openxmlformats.org/officeDocument/2006/relationships/slideLayout" Target="../slideLayouts/slideLayout1.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88.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233.jpeg"/><Relationship Id="rId1" Type="http://schemas.openxmlformats.org/officeDocument/2006/relationships/slideLayout" Target="../slideLayouts/slideLayout1.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3360.png"/><Relationship Id="rId2" Type="http://schemas.openxmlformats.org/officeDocument/2006/relationships/image" Target="../media/image3350.png"/><Relationship Id="rId1" Type="http://schemas.openxmlformats.org/officeDocument/2006/relationships/slideLayout" Target="../slideLayouts/slideLayout1.xml"/><Relationship Id="rId5" Type="http://schemas.openxmlformats.org/officeDocument/2006/relationships/image" Target="../media/image239.emf"/><Relationship Id="rId4" Type="http://schemas.openxmlformats.org/officeDocument/2006/relationships/image" Target="../media/image3370.png"/></Relationships>
</file>

<file path=ppt/slides/_rels/slide29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3" Type="http://schemas.openxmlformats.org/officeDocument/2006/relationships/image" Target="../media/image3650.png"/><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3" Type="http://schemas.openxmlformats.org/officeDocument/2006/relationships/image" Target="../media/image3670.png"/><Relationship Id="rId2" Type="http://schemas.openxmlformats.org/officeDocument/2006/relationships/image" Target="../media/image243.jpg"/><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8" Type="http://schemas.openxmlformats.org/officeDocument/2006/relationships/hyperlink" Target="http://www.ktword.co.kr/test/view/view.php?m_temp1=3999&amp;id=154" TargetMode="External"/><Relationship Id="rId13" Type="http://schemas.openxmlformats.org/officeDocument/2006/relationships/hyperlink" Target="http://www.ktword.co.kr/test/view/view.php?m_temp1=4737&amp;id=794" TargetMode="External"/><Relationship Id="rId18" Type="http://schemas.openxmlformats.org/officeDocument/2006/relationships/hyperlink" Target="http://www.ktword.co.kr/test/view/view.php?m_temp1=4235" TargetMode="External"/><Relationship Id="rId3" Type="http://schemas.openxmlformats.org/officeDocument/2006/relationships/hyperlink" Target="http://www.ktword.co.kr/test/view/view.php?m_temp1=5005&amp;id=984" TargetMode="External"/><Relationship Id="rId7" Type="http://schemas.openxmlformats.org/officeDocument/2006/relationships/hyperlink" Target="http://www.ktword.co.kr/test/view/view.php?m_temp1=1649&amp;id=156" TargetMode="External"/><Relationship Id="rId12" Type="http://schemas.openxmlformats.org/officeDocument/2006/relationships/hyperlink" Target="http://www.ktword.co.kr/test/view/view.php?m_temp1=3773&amp;id=156" TargetMode="External"/><Relationship Id="rId17" Type="http://schemas.openxmlformats.org/officeDocument/2006/relationships/hyperlink" Target="http://www.ktword.co.kr/test/view/view.php?m_temp1=3873&amp;id=200" TargetMode="External"/><Relationship Id="rId2" Type="http://schemas.openxmlformats.org/officeDocument/2006/relationships/hyperlink" Target="http://www.ktword.co.kr/test/view/view.php?m_temp1=2972&amp;id=984" TargetMode="External"/><Relationship Id="rId16" Type="http://schemas.openxmlformats.org/officeDocument/2006/relationships/hyperlink" Target="http://www.ktword.co.kr/test/view/view.php?m_temp1=4291&amp;id=681" TargetMode="External"/><Relationship Id="rId1" Type="http://schemas.openxmlformats.org/officeDocument/2006/relationships/slideLayout" Target="../slideLayouts/slideLayout1.xml"/><Relationship Id="rId6" Type="http://schemas.openxmlformats.org/officeDocument/2006/relationships/hyperlink" Target="http://www.ktword.co.kr/test/view/view.php?m_temp1=5614&amp;id=1340" TargetMode="External"/><Relationship Id="rId11" Type="http://schemas.openxmlformats.org/officeDocument/2006/relationships/hyperlink" Target="http://www.ktword.co.kr/test/view/view.php?m_temp1=4189&amp;id=186" TargetMode="External"/><Relationship Id="rId5" Type="http://schemas.openxmlformats.org/officeDocument/2006/relationships/hyperlink" Target="http://www.ktword.co.kr/test/view/view.php?m_temp1=2748&amp;id=1442" TargetMode="External"/><Relationship Id="rId15" Type="http://schemas.openxmlformats.org/officeDocument/2006/relationships/hyperlink" Target="http://www.ktword.co.kr/test/view/view.php?m_temp1=5322&amp;id=1014" TargetMode="External"/><Relationship Id="rId10" Type="http://schemas.openxmlformats.org/officeDocument/2006/relationships/hyperlink" Target="http://www.ktword.co.kr/test/view/view.php?m_temp1=473&amp;id=218" TargetMode="External"/><Relationship Id="rId4" Type="http://schemas.openxmlformats.org/officeDocument/2006/relationships/hyperlink" Target="http://www.ktword.co.kr/test/view/view.php?m_temp1=5240&amp;id=245" TargetMode="External"/><Relationship Id="rId9" Type="http://schemas.openxmlformats.org/officeDocument/2006/relationships/hyperlink" Target="http://www.ktword.co.kr/test/view/view.php?m_temp1=1520&amp;id=156" TargetMode="External"/><Relationship Id="rId14" Type="http://schemas.openxmlformats.org/officeDocument/2006/relationships/hyperlink" Target="http://www.ktword.co.kr/test/view/view.php?m_temp1=4227&amp;id=172" TargetMode="External"/></Relationships>
</file>

<file path=ppt/slides/_rels/slide29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2" Type="http://schemas.openxmlformats.org/officeDocument/2006/relationships/image" Target="../media/image252.emf"/><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2" Type="http://schemas.openxmlformats.org/officeDocument/2006/relationships/image" Target="../media/image254.emf"/><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3" Type="http://schemas.openxmlformats.org/officeDocument/2006/relationships/hyperlink" Target="https://www.theengineeringprojects.com/2017/06/introduction-to-lm741.html" TargetMode="External"/><Relationship Id="rId2" Type="http://schemas.openxmlformats.org/officeDocument/2006/relationships/image" Target="../media/image255.png"/><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3" Type="http://schemas.openxmlformats.org/officeDocument/2006/relationships/image" Target="../media/image3850.png"/><Relationship Id="rId2" Type="http://schemas.openxmlformats.org/officeDocument/2006/relationships/image" Target="../media/image260.emf"/><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3" Type="http://schemas.openxmlformats.org/officeDocument/2006/relationships/image" Target="../media/image261.emf"/><Relationship Id="rId2" Type="http://schemas.openxmlformats.org/officeDocument/2006/relationships/image" Target="../media/image386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emf"/><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emf"/><Relationship Id="rId1" Type="http://schemas.openxmlformats.org/officeDocument/2006/relationships/slideLayout" Target="../slideLayouts/slideLayout1.xml"/><Relationship Id="rId4" Type="http://schemas.openxmlformats.org/officeDocument/2006/relationships/image" Target="../media/image267.png"/></Relationships>
</file>

<file path=ppt/slides/_rels/slide313.xml.rels><?xml version="1.0" encoding="UTF-8" standalone="yes"?>
<Relationships xmlns="http://schemas.openxmlformats.org/package/2006/relationships"><Relationship Id="rId3" Type="http://schemas.openxmlformats.org/officeDocument/2006/relationships/image" Target="../media/image3950.png"/><Relationship Id="rId2" Type="http://schemas.openxmlformats.org/officeDocument/2006/relationships/image" Target="../media/image268.png"/><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2" Type="http://schemas.openxmlformats.org/officeDocument/2006/relationships/image" Target="../media/image270.jpeg"/><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image" Target="../media/image272.jpeg"/><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image" Target="../media/image274.jpeg"/><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3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0.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12192000" cy="2486032"/>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b="1" dirty="0"/>
              <a:t>마이크로프로세서 제어</a:t>
            </a:r>
            <a:endParaRPr lang="en-US" altLang="ko-KR" sz="4800" b="1" dirty="0"/>
          </a:p>
          <a:p>
            <a:pPr algn="ctr"/>
            <a:r>
              <a:rPr lang="en-US" altLang="ko-KR" sz="4800" b="1" dirty="0"/>
              <a:t>Part 2</a:t>
            </a:r>
            <a:endParaRPr lang="ko-KR" altLang="en-US" sz="4800" b="1" dirty="0"/>
          </a:p>
        </p:txBody>
      </p:sp>
      <p:sp>
        <p:nvSpPr>
          <p:cNvPr id="5" name="TextBox 4"/>
          <p:cNvSpPr txBox="1"/>
          <p:nvPr/>
        </p:nvSpPr>
        <p:spPr>
          <a:xfrm>
            <a:off x="3284364" y="2767201"/>
            <a:ext cx="5623271" cy="584775"/>
          </a:xfrm>
          <a:prstGeom prst="rect">
            <a:avLst/>
          </a:prstGeom>
          <a:noFill/>
        </p:spPr>
        <p:txBody>
          <a:bodyPr wrap="none" rtlCol="0">
            <a:spAutoFit/>
          </a:bodyPr>
          <a:lstStyle/>
          <a:p>
            <a:r>
              <a:rPr lang="en-US" altLang="ko-KR" sz="3200" b="1">
                <a:solidFill>
                  <a:srgbClr val="000099"/>
                </a:solidFill>
                <a:latin typeface="+mn-ea"/>
              </a:rPr>
              <a:t>Cortex-M3, STM32F103</a:t>
            </a:r>
            <a:r>
              <a:rPr lang="ko-KR" altLang="en-US" sz="3200" b="1">
                <a:solidFill>
                  <a:srgbClr val="000099"/>
                </a:solidFill>
                <a:latin typeface="+mn-ea"/>
              </a:rPr>
              <a:t>기반</a:t>
            </a:r>
          </a:p>
        </p:txBody>
      </p:sp>
      <p:sp>
        <p:nvSpPr>
          <p:cNvPr id="6" name="TextBox 5"/>
          <p:cNvSpPr txBox="1"/>
          <p:nvPr/>
        </p:nvSpPr>
        <p:spPr>
          <a:xfrm>
            <a:off x="4823054" y="4260521"/>
            <a:ext cx="2545889" cy="584775"/>
          </a:xfrm>
          <a:prstGeom prst="rect">
            <a:avLst/>
          </a:prstGeom>
          <a:noFill/>
        </p:spPr>
        <p:txBody>
          <a:bodyPr wrap="none" rtlCol="0">
            <a:spAutoFit/>
          </a:bodyPr>
          <a:lstStyle/>
          <a:p>
            <a:pPr algn="ctr"/>
            <a:r>
              <a:rPr lang="en-US" altLang="ko-KR" sz="3200" b="1" dirty="0">
                <a:solidFill>
                  <a:srgbClr val="000099"/>
                </a:solidFill>
                <a:latin typeface="+mn-ea"/>
              </a:rPr>
              <a:t>2025</a:t>
            </a:r>
            <a:r>
              <a:rPr lang="ko-KR" altLang="en-US" sz="3200" b="1" dirty="0">
                <a:solidFill>
                  <a:srgbClr val="000099"/>
                </a:solidFill>
                <a:latin typeface="+mn-ea"/>
              </a:rPr>
              <a:t>년 </a:t>
            </a:r>
            <a:r>
              <a:rPr lang="en-US" altLang="ko-KR" sz="1200" b="1" dirty="0">
                <a:solidFill>
                  <a:srgbClr val="000099"/>
                </a:solidFill>
                <a:latin typeface="+mn-ea"/>
              </a:rPr>
              <a:t>Ver.250306</a:t>
            </a:r>
            <a:r>
              <a:rPr lang="ko-KR" altLang="en-US" sz="1200" b="1" dirty="0">
                <a:solidFill>
                  <a:srgbClr val="000099"/>
                </a:solidFill>
                <a:latin typeface="+mn-ea"/>
              </a:rPr>
              <a:t> </a:t>
            </a:r>
            <a:endParaRPr lang="en-US" altLang="ko-KR" sz="3200" b="1" dirty="0">
              <a:solidFill>
                <a:srgbClr val="000099"/>
              </a:solidFill>
              <a:latin typeface="+mn-ea"/>
            </a:endParaRPr>
          </a:p>
        </p:txBody>
      </p:sp>
      <p:sp>
        <p:nvSpPr>
          <p:cNvPr id="7" name="TextBox 6">
            <a:extLst>
              <a:ext uri="{FF2B5EF4-FFF2-40B4-BE49-F238E27FC236}">
                <a16:creationId xmlns:a16="http://schemas.microsoft.com/office/drawing/2014/main" id="{AEC4C59D-9FF5-42DB-8D1D-A73E8EBAF203}"/>
              </a:ext>
            </a:extLst>
          </p:cNvPr>
          <p:cNvSpPr txBox="1"/>
          <p:nvPr/>
        </p:nvSpPr>
        <p:spPr>
          <a:xfrm>
            <a:off x="3935761" y="5517232"/>
            <a:ext cx="4121641" cy="707886"/>
          </a:xfrm>
          <a:prstGeom prst="rect">
            <a:avLst/>
          </a:prstGeom>
          <a:noFill/>
        </p:spPr>
        <p:txBody>
          <a:bodyPr wrap="none" rtlCol="0">
            <a:spAutoFit/>
          </a:bodyPr>
          <a:lstStyle/>
          <a:p>
            <a:pPr algn="ctr"/>
            <a:r>
              <a:rPr lang="ko-KR" altLang="en-US" sz="2000" b="1" dirty="0">
                <a:solidFill>
                  <a:srgbClr val="000099"/>
                </a:solidFill>
                <a:latin typeface="+mn-ea"/>
              </a:rPr>
              <a:t>대덕소프트웨어 </a:t>
            </a:r>
            <a:r>
              <a:rPr lang="ko-KR" altLang="en-US" sz="2000" b="1" dirty="0" err="1">
                <a:solidFill>
                  <a:srgbClr val="000099"/>
                </a:solidFill>
                <a:latin typeface="+mn-ea"/>
              </a:rPr>
              <a:t>마이스터고등학교</a:t>
            </a:r>
            <a:endParaRPr lang="en-US" altLang="ko-KR" sz="2000" b="1" dirty="0">
              <a:solidFill>
                <a:srgbClr val="000099"/>
              </a:solidFill>
              <a:latin typeface="+mn-ea"/>
            </a:endParaRPr>
          </a:p>
          <a:p>
            <a:pPr algn="ctr"/>
            <a:r>
              <a:rPr lang="ko-KR" altLang="en-US" sz="2000" b="1" dirty="0">
                <a:solidFill>
                  <a:srgbClr val="000099"/>
                </a:solidFill>
                <a:latin typeface="+mn-ea"/>
              </a:rPr>
              <a:t>임베디드 </a:t>
            </a:r>
            <a:r>
              <a:rPr lang="en-US" altLang="ko-KR" sz="2000" b="1" dirty="0">
                <a:solidFill>
                  <a:srgbClr val="000099"/>
                </a:solidFill>
                <a:latin typeface="+mn-ea"/>
              </a:rPr>
              <a:t>2</a:t>
            </a:r>
            <a:r>
              <a:rPr lang="ko-KR" altLang="en-US" sz="2000" b="1" dirty="0">
                <a:solidFill>
                  <a:srgbClr val="000099"/>
                </a:solidFill>
                <a:latin typeface="+mn-ea"/>
              </a:rPr>
              <a:t>학년</a:t>
            </a:r>
            <a:endParaRPr lang="en-US" altLang="ko-KR" sz="2000" b="1" dirty="0">
              <a:solidFill>
                <a:srgbClr val="000099"/>
              </a:solidFill>
              <a:latin typeface="+mn-ea"/>
            </a:endParaRPr>
          </a:p>
        </p:txBody>
      </p:sp>
    </p:spTree>
    <p:extLst>
      <p:ext uri="{BB962C8B-B14F-4D97-AF65-F5344CB8AC3E}">
        <p14:creationId xmlns:p14="http://schemas.microsoft.com/office/powerpoint/2010/main" val="2446827704"/>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 name="직사각형 1"/>
          <p:cNvSpPr/>
          <p:nvPr/>
        </p:nvSpPr>
        <p:spPr>
          <a:xfrm>
            <a:off x="0" y="-27384"/>
            <a:ext cx="10272464" cy="7017306"/>
          </a:xfrm>
          <a:prstGeom prst="rect">
            <a:avLst/>
          </a:prstGeom>
          <a:solidFill>
            <a:schemeClr val="tx1"/>
          </a:solidFill>
        </p:spPr>
        <p:txBody>
          <a:bodyPr wrap="square">
            <a:spAutoFit/>
          </a:bodyPr>
          <a:lstStyle/>
          <a:p>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Receive_data</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ui</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global</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Now_temp</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Now_humi</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Now_cds</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cnt</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0</a:t>
            </a:r>
          </a:p>
          <a:p>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while</a:t>
            </a:r>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True</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rxdata</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ser</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readline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decode</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utf-8</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p>
          <a:p>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if</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rxdata</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print</a:t>
            </a:r>
            <a:r>
              <a:rPr lang="en-US" altLang="ko-KR">
                <a:solidFill>
                  <a:srgbClr val="DADADA"/>
                </a:solidFill>
                <a:latin typeface="Consolas" panose="020B0609020204030204" pitchFamily="49" charset="0"/>
              </a:rPr>
              <a:t>(</a:t>
            </a:r>
            <a:r>
              <a:rPr lang="en-US" altLang="ko-KR">
                <a:solidFill>
                  <a:srgbClr val="9CDCFE"/>
                </a:solidFill>
                <a:latin typeface="Consolas" panose="020B0609020204030204" pitchFamily="49" charset="0"/>
              </a:rPr>
              <a:t>rxdata</a:t>
            </a:r>
            <a:r>
              <a:rPr lang="en-US" altLang="ko-KR">
                <a:solidFill>
                  <a:srgbClr val="DADADA"/>
                </a:solidFill>
                <a:latin typeface="Consolas" panose="020B0609020204030204" pitchFamily="49" charset="0"/>
              </a:rPr>
              <a:t>)</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temp</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rxdata</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2</a:t>
            </a:r>
            <a:r>
              <a:rPr lang="en-US" altLang="ko-KR">
                <a:solidFill>
                  <a:srgbClr val="DADADA"/>
                </a:solidFill>
                <a:latin typeface="Consolas" panose="020B0609020204030204" pitchFamily="49" charset="0"/>
              </a:rPr>
              <a:t>:</a:t>
            </a:r>
            <a:r>
              <a:rPr lang="en-US" altLang="ko-KR">
                <a:solidFill>
                  <a:srgbClr val="B5CEA8"/>
                </a:solidFill>
                <a:latin typeface="Consolas" panose="020B0609020204030204" pitchFamily="49" charset="0"/>
              </a:rPr>
              <a:t>6</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tempf</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float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temp</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temperature</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append</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tempf</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Now_temp</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tempf</a:t>
            </a:r>
            <a:endParaRPr lang="en-US" altLang="ko-KR">
              <a:solidFill>
                <a:srgbClr val="DADADA"/>
              </a:solidFill>
              <a:latin typeface="Consolas" panose="020B0609020204030204" pitchFamily="49" charset="0"/>
            </a:endParaRPr>
          </a:p>
          <a:p>
            <a:br>
              <a:rPr lang="en-US" altLang="ko-KR">
                <a:solidFill>
                  <a:srgbClr val="DADADA"/>
                </a:solidFill>
                <a:latin typeface="Consolas" panose="020B0609020204030204" pitchFamily="49" charset="0"/>
              </a:rPr>
            </a:b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humi</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rxdata</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7</a:t>
            </a:r>
            <a:r>
              <a:rPr lang="en-US" altLang="ko-KR">
                <a:solidFill>
                  <a:srgbClr val="DADADA"/>
                </a:solidFill>
                <a:latin typeface="Consolas" panose="020B0609020204030204" pitchFamily="49" charset="0"/>
              </a:rPr>
              <a:t>:</a:t>
            </a:r>
            <a:r>
              <a:rPr lang="en-US" altLang="ko-KR">
                <a:solidFill>
                  <a:srgbClr val="B5CEA8"/>
                </a:solidFill>
                <a:latin typeface="Consolas" panose="020B0609020204030204" pitchFamily="49" charset="0"/>
              </a:rPr>
              <a:t>11</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humif</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float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humi</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humidity</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append</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humif</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Now_humi</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humif</a:t>
            </a:r>
            <a:endParaRPr lang="en-US" altLang="ko-KR">
              <a:solidFill>
                <a:srgbClr val="DADADA"/>
              </a:solidFill>
              <a:latin typeface="Consolas" panose="020B0609020204030204" pitchFamily="49" charset="0"/>
            </a:endParaRPr>
          </a:p>
          <a:p>
            <a:br>
              <a:rPr lang="en-US" altLang="ko-KR">
                <a:solidFill>
                  <a:srgbClr val="DADADA"/>
                </a:solidFill>
                <a:latin typeface="Consolas" panose="020B0609020204030204" pitchFamily="49" charset="0"/>
              </a:rPr>
            </a:b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cdss</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rxdata</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12</a:t>
            </a:r>
            <a:r>
              <a:rPr lang="en-US" altLang="ko-KR">
                <a:solidFill>
                  <a:srgbClr val="DADADA"/>
                </a:solidFill>
                <a:latin typeface="Consolas" panose="020B0609020204030204" pitchFamily="49" charset="0"/>
              </a:rPr>
              <a:t>:</a:t>
            </a:r>
            <a:r>
              <a:rPr lang="en-US" altLang="ko-KR">
                <a:solidFill>
                  <a:srgbClr val="B5CEA8"/>
                </a:solidFill>
                <a:latin typeface="Consolas" panose="020B0609020204030204" pitchFamily="49" charset="0"/>
              </a:rPr>
              <a:t>15</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cdsi</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int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cdss</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cds</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append</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cdsi</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Now_cds</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cdsi</a:t>
            </a:r>
            <a:endParaRPr lang="en-US" altLang="ko-KR">
              <a:solidFill>
                <a:srgbClr val="DADADA"/>
              </a:solidFill>
              <a:latin typeface="Consolas" panose="020B0609020204030204" pitchFamily="49" charset="0"/>
            </a:endParaRPr>
          </a:p>
          <a:p>
            <a:br>
              <a:rPr lang="en-US" altLang="ko-KR">
                <a:solidFill>
                  <a:srgbClr val="DADADA"/>
                </a:solidFill>
                <a:latin typeface="Consolas" panose="020B0609020204030204" pitchFamily="49" charset="0"/>
              </a:rPr>
            </a:b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cnt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cnt</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1</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if</a:t>
            </a:r>
            <a:r>
              <a:rPr lang="en-US" altLang="ko-KR">
                <a:solidFill>
                  <a:srgbClr val="DADADA"/>
                </a:solidFill>
                <a:latin typeface="Consolas" panose="020B0609020204030204" pitchFamily="49" charset="0"/>
              </a:rPr>
              <a:t>(</a:t>
            </a:r>
            <a:r>
              <a:rPr lang="en-US" altLang="ko-KR">
                <a:solidFill>
                  <a:srgbClr val="9CDCFE"/>
                </a:solidFill>
                <a:latin typeface="Consolas" panose="020B0609020204030204" pitchFamily="49" charset="0"/>
              </a:rPr>
              <a:t>cnt</a:t>
            </a:r>
            <a:r>
              <a:rPr lang="en-US" altLang="ko-KR">
                <a:solidFill>
                  <a:srgbClr val="B4B4B4"/>
                </a:solidFill>
                <a:latin typeface="Consolas" panose="020B0609020204030204" pitchFamily="49" charset="0"/>
              </a:rPr>
              <a:t>&gt;</a:t>
            </a:r>
            <a:r>
              <a:rPr lang="en-US" altLang="ko-KR">
                <a:solidFill>
                  <a:srgbClr val="B5CEA8"/>
                </a:solidFill>
                <a:latin typeface="Consolas" panose="020B0609020204030204" pitchFamily="49" charset="0"/>
              </a:rPr>
              <a:t>20</a:t>
            </a:r>
            <a:r>
              <a:rPr lang="en-US" altLang="ko-KR">
                <a:solidFill>
                  <a:srgbClr val="DADADA"/>
                </a:solidFill>
                <a:latin typeface="Consolas" panose="020B0609020204030204" pitchFamily="49" charset="0"/>
              </a:rPr>
              <a:t>):</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temperature</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pop</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0</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humidity</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pop</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0</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cds</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pop</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0</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cnt</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B5CEA8"/>
                </a:solidFill>
                <a:latin typeface="Consolas" panose="020B0609020204030204" pitchFamily="49" charset="0"/>
              </a:rPr>
              <a:t>21</a:t>
            </a:r>
          </a:p>
          <a:p>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ui</a:t>
            </a:r>
            <a:r>
              <a:rPr lang="en-US" altLang="ko-KR">
                <a:solidFill>
                  <a:srgbClr val="DADADA"/>
                </a:solidFill>
                <a:latin typeface="Consolas" panose="020B0609020204030204" pitchFamily="49" charset="0"/>
              </a:rPr>
              <a:t>.uiUpdateDelegate.emit</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1</a:t>
            </a:r>
            <a:r>
              <a:rPr lang="en-US" altLang="ko-KR">
                <a:solidFill>
                  <a:srgbClr val="B4B4B4"/>
                </a:solidFill>
                <a:latin typeface="Consolas" panose="020B0609020204030204" pitchFamily="49" charset="0"/>
              </a:rPr>
              <a:t>)</a:t>
            </a:r>
          </a:p>
          <a:p>
            <a:endParaRPr lang="en-US" altLang="ko-KR" b="0">
              <a:solidFill>
                <a:srgbClr val="DADADA"/>
              </a:solidFill>
              <a:effectLst/>
              <a:latin typeface="Consolas" panose="020B0609020204030204" pitchFamily="49" charset="0"/>
            </a:endParaRPr>
          </a:p>
        </p:txBody>
      </p:sp>
      <p:sp>
        <p:nvSpPr>
          <p:cNvPr id="9" name="직사각형 8"/>
          <p:cNvSpPr/>
          <p:nvPr/>
        </p:nvSpPr>
        <p:spPr>
          <a:xfrm>
            <a:off x="6796625" y="0"/>
            <a:ext cx="5385942"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GUI : AQM_Run.py (2/4)</a:t>
            </a:r>
            <a:endParaRPr lang="ko-KR" altLang="en-US" sz="2000" b="1" dirty="0">
              <a:solidFill>
                <a:srgbClr val="000099"/>
              </a:solidFill>
            </a:endParaRPr>
          </a:p>
        </p:txBody>
      </p:sp>
    </p:spTree>
    <p:extLst>
      <p:ext uri="{BB962C8B-B14F-4D97-AF65-F5344CB8AC3E}">
        <p14:creationId xmlns:p14="http://schemas.microsoft.com/office/powerpoint/2010/main" val="3667798335"/>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1378839"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FSMC</a:t>
            </a:r>
            <a:endParaRPr lang="ko-KR" altLang="en-US" sz="2400" b="1" dirty="0">
              <a:solidFill>
                <a:schemeClr val="bg1"/>
              </a:solidFill>
              <a:latin typeface="+mn-ea"/>
            </a:endParaRPr>
          </a:p>
        </p:txBody>
      </p:sp>
      <p:sp>
        <p:nvSpPr>
          <p:cNvPr id="5" name="직사각형 4"/>
          <p:cNvSpPr/>
          <p:nvPr/>
        </p:nvSpPr>
        <p:spPr>
          <a:xfrm>
            <a:off x="479376" y="980728"/>
            <a:ext cx="10009112" cy="3298339"/>
          </a:xfrm>
          <a:prstGeom prst="rect">
            <a:avLst/>
          </a:prstGeom>
        </p:spPr>
        <p:txBody>
          <a:bodyPr wrap="square">
            <a:spAutoFit/>
          </a:bodyPr>
          <a:lstStyle/>
          <a:p>
            <a:pPr>
              <a:lnSpc>
                <a:spcPts val="2500"/>
              </a:lnSpc>
              <a:buFont typeface="Arial" pitchFamily="34" charset="0"/>
              <a:buChar char="•"/>
            </a:pPr>
            <a:r>
              <a:rPr lang="en-US" altLang="ko-KR" sz="2000" b="1" dirty="0">
                <a:solidFill>
                  <a:srgbClr val="0000FF"/>
                </a:solidFill>
                <a:latin typeface="+mn-ea"/>
              </a:rPr>
              <a:t>  Datasheet </a:t>
            </a:r>
            <a:r>
              <a:rPr lang="en-US" sz="2000" dirty="0">
                <a:latin typeface="+mn-ea"/>
              </a:rPr>
              <a:t>2.3.6 </a:t>
            </a:r>
          </a:p>
          <a:p>
            <a:pPr>
              <a:lnSpc>
                <a:spcPts val="2500"/>
              </a:lnSpc>
            </a:pPr>
            <a:r>
              <a:rPr lang="en-US" sz="2000" dirty="0">
                <a:latin typeface="+mn-ea"/>
              </a:rPr>
              <a:t>LCD parallel interface The FSMC can be configured to interface seamlessly with most graphic LCD controllers. </a:t>
            </a:r>
          </a:p>
          <a:p>
            <a:pPr>
              <a:lnSpc>
                <a:spcPts val="2500"/>
              </a:lnSpc>
            </a:pPr>
            <a:endParaRPr lang="en-US" sz="2000" dirty="0">
              <a:latin typeface="+mn-ea"/>
            </a:endParaRPr>
          </a:p>
          <a:p>
            <a:pPr>
              <a:lnSpc>
                <a:spcPts val="2500"/>
              </a:lnSpc>
            </a:pPr>
            <a:r>
              <a:rPr lang="en-US" sz="2000" dirty="0">
                <a:latin typeface="+mn-ea"/>
              </a:rPr>
              <a:t>It supports the Intel 8080 and Motorola 6800 modes, and is flexible enough to adapt to specific LCD interfaces. </a:t>
            </a:r>
          </a:p>
          <a:p>
            <a:pPr>
              <a:lnSpc>
                <a:spcPts val="2500"/>
              </a:lnSpc>
            </a:pPr>
            <a:endParaRPr lang="en-US" sz="2000" dirty="0">
              <a:latin typeface="+mn-ea"/>
            </a:endParaRPr>
          </a:p>
          <a:p>
            <a:pPr>
              <a:lnSpc>
                <a:spcPts val="2500"/>
              </a:lnSpc>
            </a:pPr>
            <a:r>
              <a:rPr lang="en-US" sz="2000" dirty="0">
                <a:latin typeface="+mn-ea"/>
              </a:rPr>
              <a:t>This LCD parallel interface capability makes it easy to build </a:t>
            </a:r>
            <a:r>
              <a:rPr lang="en-US" sz="2000" dirty="0" err="1">
                <a:latin typeface="+mn-ea"/>
              </a:rPr>
              <a:t>costeffective</a:t>
            </a:r>
            <a:r>
              <a:rPr lang="en-US" sz="2000" dirty="0">
                <a:latin typeface="+mn-ea"/>
              </a:rPr>
              <a:t> graphic applications using LCD modules with embedded controllers or </a:t>
            </a:r>
            <a:r>
              <a:rPr lang="en-US" sz="2000" dirty="0" err="1">
                <a:latin typeface="+mn-ea"/>
              </a:rPr>
              <a:t>highperformance</a:t>
            </a:r>
            <a:r>
              <a:rPr lang="en-US" sz="2000" dirty="0">
                <a:latin typeface="+mn-ea"/>
              </a:rPr>
              <a:t> solutions using external controllers with dedicated acceleration.</a:t>
            </a:r>
            <a:endParaRPr lang="en-US" altLang="ko-KR" sz="2000" b="1" dirty="0">
              <a:latin typeface="+mn-ea"/>
            </a:endParaRPr>
          </a:p>
        </p:txBody>
      </p:sp>
    </p:spTree>
    <p:extLst>
      <p:ext uri="{BB962C8B-B14F-4D97-AF65-F5344CB8AC3E}">
        <p14:creationId xmlns:p14="http://schemas.microsoft.com/office/powerpoint/2010/main" val="3928700644"/>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411837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err="1">
                <a:solidFill>
                  <a:srgbClr val="002060"/>
                </a:solidFill>
                <a:latin typeface="+mn-ea"/>
              </a:rPr>
              <a:t>CubeMx</a:t>
            </a:r>
            <a:r>
              <a:rPr lang="en-US" altLang="ko-KR" sz="2400" b="1" dirty="0">
                <a:solidFill>
                  <a:srgbClr val="002060"/>
                </a:solidFill>
                <a:latin typeface="+mn-ea"/>
              </a:rPr>
              <a:t> </a:t>
            </a:r>
            <a:r>
              <a:rPr lang="en-US" altLang="ko-KR" sz="2400" b="1">
                <a:solidFill>
                  <a:srgbClr val="002060"/>
                </a:solidFill>
                <a:latin typeface="+mn-ea"/>
              </a:rPr>
              <a:t>: FSMC </a:t>
            </a:r>
            <a:r>
              <a:rPr lang="ko-KR" altLang="en-US" sz="2400" b="1">
                <a:solidFill>
                  <a:srgbClr val="002060"/>
                </a:solidFill>
                <a:latin typeface="+mn-ea"/>
              </a:rPr>
              <a:t>설정 </a:t>
            </a:r>
            <a:r>
              <a:rPr lang="en-US" altLang="ko-KR" sz="2400" b="1">
                <a:solidFill>
                  <a:srgbClr val="002060"/>
                </a:solidFill>
                <a:latin typeface="+mn-ea"/>
              </a:rPr>
              <a:t>(1)</a:t>
            </a:r>
            <a:endParaRPr lang="ko-KR" altLang="en-US" sz="2400" b="1" dirty="0">
              <a:solidFill>
                <a:srgbClr val="002060"/>
              </a:solidFill>
              <a:latin typeface="+mn-ea"/>
            </a:endParaRPr>
          </a:p>
        </p:txBody>
      </p:sp>
      <p:pic>
        <p:nvPicPr>
          <p:cNvPr id="2" name="그림 1"/>
          <p:cNvPicPr>
            <a:picLocks noChangeAspect="1"/>
          </p:cNvPicPr>
          <p:nvPr/>
        </p:nvPicPr>
        <p:blipFill>
          <a:blip r:embed="rId2"/>
          <a:stretch>
            <a:fillRect/>
          </a:stretch>
        </p:blipFill>
        <p:spPr>
          <a:xfrm>
            <a:off x="623392" y="980728"/>
            <a:ext cx="6534150" cy="5181600"/>
          </a:xfrm>
          <a:prstGeom prst="rect">
            <a:avLst/>
          </a:prstGeom>
          <a:noFill/>
          <a:ln w="19050">
            <a:solidFill>
              <a:schemeClr val="tx1">
                <a:lumMod val="50000"/>
                <a:lumOff val="50000"/>
              </a:schemeClr>
            </a:solidFill>
          </a:ln>
        </p:spPr>
      </p:pic>
      <p:sp>
        <p:nvSpPr>
          <p:cNvPr id="3" name="모서리가 둥근 직사각형 2"/>
          <p:cNvSpPr/>
          <p:nvPr/>
        </p:nvSpPr>
        <p:spPr>
          <a:xfrm>
            <a:off x="767408" y="4293096"/>
            <a:ext cx="1584176" cy="36004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767408" y="5047692"/>
            <a:ext cx="1584176" cy="18150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p:cNvCxnSpPr/>
          <p:nvPr/>
        </p:nvCxnSpPr>
        <p:spPr>
          <a:xfrm>
            <a:off x="1559496" y="4653136"/>
            <a:ext cx="0" cy="36004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15"/>
          <p:cNvSpPr/>
          <p:nvPr/>
        </p:nvSpPr>
        <p:spPr>
          <a:xfrm>
            <a:off x="2567608" y="2852936"/>
            <a:ext cx="4032448" cy="165618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EBFA53A2-2028-4CCC-4141-F8768774E3EF}"/>
              </a:ext>
            </a:extLst>
          </p:cNvPr>
          <p:cNvCxnSpPr/>
          <p:nvPr/>
        </p:nvCxnSpPr>
        <p:spPr>
          <a:xfrm>
            <a:off x="6240016" y="4077072"/>
            <a:ext cx="15121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2A4D18-7F61-A03F-774C-68AEA5EF0551}"/>
              </a:ext>
            </a:extLst>
          </p:cNvPr>
          <p:cNvSpPr txBox="1"/>
          <p:nvPr/>
        </p:nvSpPr>
        <p:spPr>
          <a:xfrm>
            <a:off x="7810365" y="3892406"/>
            <a:ext cx="2667269" cy="369332"/>
          </a:xfrm>
          <a:prstGeom prst="rect">
            <a:avLst/>
          </a:prstGeom>
          <a:noFill/>
        </p:spPr>
        <p:txBody>
          <a:bodyPr wrap="none" rtlCol="0">
            <a:spAutoFit/>
          </a:bodyPr>
          <a:lstStyle/>
          <a:p>
            <a:r>
              <a:rPr lang="en-US" altLang="ko-KR" dirty="0"/>
              <a:t>16 bit address Interface</a:t>
            </a:r>
            <a:endParaRPr lang="ko-KR" altLang="en-US" dirty="0"/>
          </a:p>
        </p:txBody>
      </p:sp>
    </p:spTree>
    <p:extLst>
      <p:ext uri="{BB962C8B-B14F-4D97-AF65-F5344CB8AC3E}">
        <p14:creationId xmlns:p14="http://schemas.microsoft.com/office/powerpoint/2010/main" val="3928700644"/>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1"/>
            <a:ext cx="9144000" cy="69269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120126"/>
            <a:ext cx="411837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err="1">
                <a:solidFill>
                  <a:srgbClr val="002060"/>
                </a:solidFill>
                <a:latin typeface="+mn-ea"/>
              </a:rPr>
              <a:t>CubeMx</a:t>
            </a:r>
            <a:r>
              <a:rPr lang="en-US" altLang="ko-KR" sz="2400" b="1" dirty="0">
                <a:solidFill>
                  <a:srgbClr val="002060"/>
                </a:solidFill>
                <a:latin typeface="+mn-ea"/>
              </a:rPr>
              <a:t> </a:t>
            </a:r>
            <a:r>
              <a:rPr lang="en-US" altLang="ko-KR" sz="2400" b="1">
                <a:solidFill>
                  <a:srgbClr val="002060"/>
                </a:solidFill>
                <a:latin typeface="+mn-ea"/>
              </a:rPr>
              <a:t>: FSMC </a:t>
            </a:r>
            <a:r>
              <a:rPr lang="ko-KR" altLang="en-US" sz="2400" b="1">
                <a:solidFill>
                  <a:srgbClr val="002060"/>
                </a:solidFill>
                <a:latin typeface="+mn-ea"/>
              </a:rPr>
              <a:t>설정 </a:t>
            </a:r>
            <a:r>
              <a:rPr lang="en-US" altLang="ko-KR" sz="2400" b="1">
                <a:solidFill>
                  <a:srgbClr val="002060"/>
                </a:solidFill>
                <a:latin typeface="+mn-ea"/>
              </a:rPr>
              <a:t>(2)</a:t>
            </a:r>
            <a:endParaRPr lang="ko-KR" altLang="en-US" sz="2400" b="1" dirty="0">
              <a:solidFill>
                <a:srgbClr val="002060"/>
              </a:solidFill>
              <a:latin typeface="+mn-ea"/>
            </a:endParaRPr>
          </a:p>
        </p:txBody>
      </p:sp>
      <p:pic>
        <p:nvPicPr>
          <p:cNvPr id="5" name="그림 4"/>
          <p:cNvPicPr>
            <a:picLocks noChangeAspect="1"/>
          </p:cNvPicPr>
          <p:nvPr/>
        </p:nvPicPr>
        <p:blipFill>
          <a:blip r:embed="rId2"/>
          <a:stretch>
            <a:fillRect/>
          </a:stretch>
        </p:blipFill>
        <p:spPr>
          <a:xfrm>
            <a:off x="1199456" y="1052736"/>
            <a:ext cx="8193841" cy="4032448"/>
          </a:xfrm>
          <a:prstGeom prst="rect">
            <a:avLst/>
          </a:prstGeom>
          <a:ln w="19050">
            <a:solidFill>
              <a:schemeClr val="bg1">
                <a:lumMod val="50000"/>
              </a:schemeClr>
            </a:solidFill>
          </a:ln>
        </p:spPr>
      </p:pic>
      <p:sp>
        <p:nvSpPr>
          <p:cNvPr id="10" name="모서리가 둥근 직사각형 9"/>
          <p:cNvSpPr/>
          <p:nvPr/>
        </p:nvSpPr>
        <p:spPr>
          <a:xfrm>
            <a:off x="3287687" y="1844824"/>
            <a:ext cx="1656184" cy="36004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3935759" y="2996952"/>
            <a:ext cx="4104456"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p:nvPr/>
        </p:nvCxnSpPr>
        <p:spPr>
          <a:xfrm>
            <a:off x="4079775" y="2204864"/>
            <a:ext cx="216024" cy="79208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783115"/>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1"/>
            <a:ext cx="9144000" cy="69269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54832" y="120126"/>
            <a:ext cx="411837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err="1">
                <a:solidFill>
                  <a:srgbClr val="002060"/>
                </a:solidFill>
                <a:latin typeface="+mn-ea"/>
              </a:rPr>
              <a:t>CubeMx</a:t>
            </a:r>
            <a:r>
              <a:rPr lang="en-US" altLang="ko-KR" sz="2400" b="1" dirty="0">
                <a:solidFill>
                  <a:srgbClr val="002060"/>
                </a:solidFill>
                <a:latin typeface="+mn-ea"/>
              </a:rPr>
              <a:t> </a:t>
            </a:r>
            <a:r>
              <a:rPr lang="en-US" altLang="ko-KR" sz="2400" b="1">
                <a:solidFill>
                  <a:srgbClr val="002060"/>
                </a:solidFill>
                <a:latin typeface="+mn-ea"/>
              </a:rPr>
              <a:t>: FSMC </a:t>
            </a:r>
            <a:r>
              <a:rPr lang="ko-KR" altLang="en-US" sz="2400" b="1">
                <a:solidFill>
                  <a:srgbClr val="002060"/>
                </a:solidFill>
                <a:latin typeface="+mn-ea"/>
              </a:rPr>
              <a:t>설정 </a:t>
            </a:r>
            <a:r>
              <a:rPr lang="en-US" altLang="ko-KR" sz="2400" b="1">
                <a:solidFill>
                  <a:srgbClr val="002060"/>
                </a:solidFill>
                <a:latin typeface="+mn-ea"/>
              </a:rPr>
              <a:t>(3)</a:t>
            </a:r>
            <a:endParaRPr lang="ko-KR" altLang="en-US" sz="2400" b="1" dirty="0">
              <a:solidFill>
                <a:srgbClr val="002060"/>
              </a:solidFill>
              <a:latin typeface="+mn-ea"/>
            </a:endParaRPr>
          </a:p>
        </p:txBody>
      </p:sp>
      <p:pic>
        <p:nvPicPr>
          <p:cNvPr id="2" name="그림 1"/>
          <p:cNvPicPr>
            <a:picLocks noChangeAspect="1"/>
          </p:cNvPicPr>
          <p:nvPr/>
        </p:nvPicPr>
        <p:blipFill>
          <a:blip r:embed="rId2"/>
          <a:stretch>
            <a:fillRect/>
          </a:stretch>
        </p:blipFill>
        <p:spPr>
          <a:xfrm>
            <a:off x="1576611" y="1244244"/>
            <a:ext cx="8983885" cy="5065077"/>
          </a:xfrm>
          <a:prstGeom prst="rect">
            <a:avLst/>
          </a:prstGeom>
        </p:spPr>
      </p:pic>
      <p:sp>
        <p:nvSpPr>
          <p:cNvPr id="3" name="TextBox 2"/>
          <p:cNvSpPr txBox="1"/>
          <p:nvPr/>
        </p:nvSpPr>
        <p:spPr>
          <a:xfrm>
            <a:off x="1703513" y="726986"/>
            <a:ext cx="6375463" cy="369332"/>
          </a:xfrm>
          <a:prstGeom prst="rect">
            <a:avLst/>
          </a:prstGeom>
          <a:noFill/>
        </p:spPr>
        <p:txBody>
          <a:bodyPr wrap="none" rtlCol="0">
            <a:spAutoFit/>
          </a:bodyPr>
          <a:lstStyle/>
          <a:p>
            <a:pPr marL="285750" indent="-285750">
              <a:buFont typeface="Arial" panose="020B0604020202020204" pitchFamily="34" charset="0"/>
              <a:buChar char="•"/>
            </a:pPr>
            <a:r>
              <a:rPr lang="en-US" altLang="ko-KR" b="1">
                <a:solidFill>
                  <a:srgbClr val="C00000"/>
                </a:solidFill>
              </a:rPr>
              <a:t>GPIO Settings &amp; Pin map </a:t>
            </a:r>
            <a:r>
              <a:rPr lang="ko-KR" altLang="en-US" b="1">
                <a:solidFill>
                  <a:srgbClr val="C00000"/>
                </a:solidFill>
              </a:rPr>
              <a:t>자동으로 아래와 같이 설정됨</a:t>
            </a:r>
          </a:p>
        </p:txBody>
      </p:sp>
      <p:sp>
        <p:nvSpPr>
          <p:cNvPr id="13" name="TextBox 12"/>
          <p:cNvSpPr txBox="1"/>
          <p:nvPr/>
        </p:nvSpPr>
        <p:spPr>
          <a:xfrm>
            <a:off x="3071664" y="6244467"/>
            <a:ext cx="5192832" cy="369332"/>
          </a:xfrm>
          <a:prstGeom prst="rect">
            <a:avLst/>
          </a:prstGeom>
          <a:solidFill>
            <a:schemeClr val="accent5">
              <a:lumMod val="20000"/>
              <a:lumOff val="80000"/>
            </a:schemeClr>
          </a:solidFill>
        </p:spPr>
        <p:txBody>
          <a:bodyPr wrap="none" rtlCol="0">
            <a:spAutoFit/>
          </a:bodyPr>
          <a:lstStyle/>
          <a:p>
            <a:pPr marL="285750" indent="-285750">
              <a:buFont typeface="Arial" panose="020B0604020202020204" pitchFamily="34" charset="0"/>
              <a:buChar char="•"/>
            </a:pPr>
            <a:r>
              <a:rPr lang="ko-KR" altLang="en-US" b="1">
                <a:solidFill>
                  <a:srgbClr val="C00000"/>
                </a:solidFill>
              </a:rPr>
              <a:t>여기까지 작업하고 </a:t>
            </a:r>
            <a:r>
              <a:rPr lang="en-US" altLang="ko-KR" b="1">
                <a:solidFill>
                  <a:srgbClr val="C00000"/>
                </a:solidFill>
              </a:rPr>
              <a:t>GENERATE CODE </a:t>
            </a:r>
            <a:r>
              <a:rPr lang="ko-KR" altLang="en-US" b="1">
                <a:solidFill>
                  <a:srgbClr val="C00000"/>
                </a:solidFill>
              </a:rPr>
              <a:t>클릭 </a:t>
            </a:r>
            <a:r>
              <a:rPr lang="en-US" altLang="ko-KR" b="1">
                <a:solidFill>
                  <a:srgbClr val="C00000"/>
                </a:solidFill>
              </a:rPr>
              <a:t>!!!</a:t>
            </a:r>
            <a:endParaRPr lang="ko-KR" altLang="en-US" b="1">
              <a:solidFill>
                <a:srgbClr val="C00000"/>
              </a:solidFill>
            </a:endParaRPr>
          </a:p>
        </p:txBody>
      </p:sp>
    </p:spTree>
    <p:extLst>
      <p:ext uri="{BB962C8B-B14F-4D97-AF65-F5344CB8AC3E}">
        <p14:creationId xmlns:p14="http://schemas.microsoft.com/office/powerpoint/2010/main" val="1526655777"/>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5274"/>
            <a:ext cx="9144000" cy="6445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66735"/>
            <a:ext cx="5673091" cy="461665"/>
          </a:xfrm>
          <a:prstGeom prst="rect">
            <a:avLst/>
          </a:prstGeom>
        </p:spPr>
        <p:txBody>
          <a:bodyPr wrap="none">
            <a:spAutoFit/>
          </a:bodyPr>
          <a:lstStyle/>
          <a:p>
            <a:pPr marL="363538" indent="-363538">
              <a:buFont typeface="Wingdings" panose="05000000000000000000" pitchFamily="2" charset="2"/>
              <a:buChar char="§"/>
            </a:pPr>
            <a:r>
              <a:rPr lang="en-US" altLang="ko-KR" sz="2400" b="1">
                <a:solidFill>
                  <a:srgbClr val="002060"/>
                </a:solidFill>
                <a:latin typeface="+mn-ea"/>
              </a:rPr>
              <a:t>LCD </a:t>
            </a:r>
            <a:r>
              <a:rPr lang="ko-KR" altLang="en-US" sz="2400" b="1">
                <a:solidFill>
                  <a:srgbClr val="002060"/>
                </a:solidFill>
                <a:latin typeface="+mn-ea"/>
              </a:rPr>
              <a:t>관련 파일 복사해서 폴더에 넣기</a:t>
            </a:r>
            <a:endParaRPr lang="ko-KR" altLang="en-US" sz="2400" b="1" dirty="0">
              <a:solidFill>
                <a:srgbClr val="002060"/>
              </a:solidFill>
              <a:latin typeface="+mn-ea"/>
            </a:endParaRPr>
          </a:p>
        </p:txBody>
      </p:sp>
      <p:sp>
        <p:nvSpPr>
          <p:cNvPr id="5" name="TextBox 4"/>
          <p:cNvSpPr txBox="1"/>
          <p:nvPr/>
        </p:nvSpPr>
        <p:spPr>
          <a:xfrm>
            <a:off x="656117" y="733424"/>
            <a:ext cx="2359941" cy="4524315"/>
          </a:xfrm>
          <a:prstGeom prst="rect">
            <a:avLst/>
          </a:prstGeom>
          <a:noFill/>
        </p:spPr>
        <p:txBody>
          <a:bodyPr wrap="none" rtlCol="0">
            <a:spAutoFit/>
          </a:bodyPr>
          <a:lstStyle/>
          <a:p>
            <a:pPr marL="457200" indent="-457200">
              <a:buFont typeface="Arial" panose="020B0604020202020204" pitchFamily="34" charset="0"/>
              <a:buChar char="•"/>
            </a:pPr>
            <a:r>
              <a:rPr lang="en-US" altLang="ko-KR" sz="3200" b="1">
                <a:solidFill>
                  <a:srgbClr val="C00000"/>
                </a:solidFill>
              </a:rPr>
              <a:t>Src</a:t>
            </a:r>
            <a:r>
              <a:rPr lang="en-US" altLang="ko-KR" sz="3200" b="1"/>
              <a:t>   </a:t>
            </a:r>
            <a:br>
              <a:rPr lang="en-US" altLang="ko-KR" sz="3200" b="1"/>
            </a:br>
            <a:r>
              <a:rPr lang="en-US" altLang="ko-KR" sz="3200" b="1"/>
              <a:t>- lcd.c</a:t>
            </a:r>
            <a:br>
              <a:rPr lang="en-US" altLang="ko-KR" sz="3200" b="1"/>
            </a:br>
            <a:r>
              <a:rPr lang="en-US" altLang="ko-KR" sz="3200" b="1"/>
              <a:t>- lcd32.c</a:t>
            </a:r>
            <a:br>
              <a:rPr lang="en-US" altLang="ko-KR" sz="3200" b="1"/>
            </a:br>
            <a:r>
              <a:rPr lang="en-US" altLang="ko-KR" sz="3200" b="1"/>
              <a:t>- font.c</a:t>
            </a:r>
          </a:p>
          <a:p>
            <a:pPr marL="457200" indent="-457200">
              <a:buFont typeface="Arial" panose="020B0604020202020204" pitchFamily="34" charset="0"/>
              <a:buChar char="•"/>
            </a:pPr>
            <a:endParaRPr lang="en-US" altLang="ko-KR" sz="3200" b="1"/>
          </a:p>
          <a:p>
            <a:pPr marL="457200" indent="-457200">
              <a:buFont typeface="Arial" panose="020B0604020202020204" pitchFamily="34" charset="0"/>
              <a:buChar char="•"/>
            </a:pPr>
            <a:r>
              <a:rPr lang="en-US" altLang="ko-KR" sz="3200" b="1">
                <a:solidFill>
                  <a:srgbClr val="C00000"/>
                </a:solidFill>
              </a:rPr>
              <a:t>Inc</a:t>
            </a:r>
            <a:br>
              <a:rPr lang="en-US" altLang="ko-KR" sz="3200" b="1"/>
            </a:br>
            <a:r>
              <a:rPr lang="en-US" altLang="ko-KR" sz="3200" b="1"/>
              <a:t>- lcd.h</a:t>
            </a:r>
            <a:br>
              <a:rPr lang="en-US" altLang="ko-KR" sz="3200" b="1"/>
            </a:br>
            <a:r>
              <a:rPr lang="en-US" altLang="ko-KR" sz="3200" b="1"/>
              <a:t>- lcd28.h</a:t>
            </a:r>
            <a:br>
              <a:rPr lang="en-US" altLang="ko-KR" sz="3200" b="1"/>
            </a:br>
            <a:r>
              <a:rPr lang="en-US" altLang="ko-KR" sz="3200" b="1"/>
              <a:t>- lcd32.h</a:t>
            </a:r>
            <a:endParaRPr lang="ko-KR" altLang="en-US" sz="3200" b="1"/>
          </a:p>
        </p:txBody>
      </p:sp>
    </p:spTree>
    <p:extLst>
      <p:ext uri="{BB962C8B-B14F-4D97-AF65-F5344CB8AC3E}">
        <p14:creationId xmlns:p14="http://schemas.microsoft.com/office/powerpoint/2010/main" val="1086552339"/>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5274"/>
            <a:ext cx="9144000" cy="6445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66735"/>
            <a:ext cx="3569952"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rgbClr val="002060"/>
                </a:solidFill>
                <a:latin typeface="+mn-ea"/>
              </a:rPr>
              <a:t>LCD </a:t>
            </a:r>
            <a:r>
              <a:rPr lang="ko-KR" altLang="en-US" sz="2400" b="1" dirty="0">
                <a:solidFill>
                  <a:srgbClr val="002060"/>
                </a:solidFill>
                <a:latin typeface="+mn-ea"/>
              </a:rPr>
              <a:t>관련 파일 </a:t>
            </a:r>
            <a:r>
              <a:rPr lang="en-US" altLang="ko-KR" sz="2400" b="1" dirty="0">
                <a:solidFill>
                  <a:srgbClr val="002060"/>
                </a:solidFill>
                <a:latin typeface="+mn-ea"/>
              </a:rPr>
              <a:t>: </a:t>
            </a:r>
            <a:r>
              <a:rPr lang="en-US" altLang="ko-KR" sz="2400" b="1" dirty="0" err="1">
                <a:solidFill>
                  <a:srgbClr val="002060"/>
                </a:solidFill>
                <a:latin typeface="+mn-ea"/>
              </a:rPr>
              <a:t>lcd.h</a:t>
            </a:r>
            <a:endParaRPr lang="ko-KR" altLang="en-US" sz="2400" b="1" dirty="0">
              <a:solidFill>
                <a:srgbClr val="002060"/>
              </a:solidFill>
              <a:latin typeface="+mn-ea"/>
            </a:endParaRPr>
          </a:p>
        </p:txBody>
      </p:sp>
      <p:sp>
        <p:nvSpPr>
          <p:cNvPr id="3" name="TextBox 2">
            <a:extLst>
              <a:ext uri="{FF2B5EF4-FFF2-40B4-BE49-F238E27FC236}">
                <a16:creationId xmlns:a16="http://schemas.microsoft.com/office/drawing/2014/main" id="{AE06ED0A-3F4D-1F32-65D0-E12C2C26512A}"/>
              </a:ext>
            </a:extLst>
          </p:cNvPr>
          <p:cNvSpPr txBox="1"/>
          <p:nvPr/>
        </p:nvSpPr>
        <p:spPr>
          <a:xfrm>
            <a:off x="695400" y="908720"/>
            <a:ext cx="9433048" cy="3785652"/>
          </a:xfrm>
          <a:prstGeom prst="rect">
            <a:avLst/>
          </a:prstGeom>
          <a:noFill/>
        </p:spPr>
        <p:txBody>
          <a:bodyPr wrap="square">
            <a:spAutoFit/>
          </a:bodyPr>
          <a:lstStyle/>
          <a:p>
            <a:pPr marL="0" marR="0">
              <a:spcBef>
                <a:spcPts val="0"/>
              </a:spcBef>
              <a:spcAft>
                <a:spcPts val="0"/>
              </a:spcAft>
            </a:pPr>
            <a:r>
              <a:rPr lang="en-US" altLang="ko-KR" sz="2000" b="1" dirty="0">
                <a:solidFill>
                  <a:srgbClr val="7F0055"/>
                </a:solidFill>
                <a:effectLst/>
                <a:highlight>
                  <a:srgbClr val="FFFFFF"/>
                </a:highlight>
                <a:latin typeface="Courier New" panose="02070309020205020404" pitchFamily="49" charset="0"/>
              </a:rPr>
              <a:t>void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err="1">
                <a:solidFill>
                  <a:srgbClr val="000000"/>
                </a:solidFill>
                <a:effectLst/>
                <a:highlight>
                  <a:srgbClr val="FFFFFF"/>
                </a:highlight>
                <a:latin typeface="Courier New" panose="02070309020205020404" pitchFamily="49" charset="0"/>
              </a:rPr>
              <a:t>bsp_fsmc_lcd_init</a:t>
            </a:r>
            <a:r>
              <a:rPr lang="en-US" altLang="ko-KR" sz="2000" dirty="0">
                <a:solidFill>
                  <a:srgbClr val="000000"/>
                </a:solidFill>
                <a:effectLst/>
                <a:highlight>
                  <a:srgbClr val="FFFFFF"/>
                </a:highlight>
                <a:latin typeface="Courier New" panose="02070309020205020404" pitchFamily="49" charset="0"/>
              </a:rPr>
              <a:t>(</a:t>
            </a:r>
            <a:r>
              <a:rPr lang="en-US" altLang="ko-KR" sz="2000" b="1" dirty="0">
                <a:solidFill>
                  <a:srgbClr val="7F0055"/>
                </a:solidFill>
                <a:effectLst/>
                <a:highlight>
                  <a:srgbClr val="FFFFFF"/>
                </a:highlight>
                <a:latin typeface="Courier New" panose="02070309020205020404" pitchFamily="49" charset="0"/>
              </a:rPr>
              <a:t>void</a:t>
            </a:r>
            <a:r>
              <a:rPr lang="en-US" altLang="ko-KR" sz="2000" dirty="0">
                <a:solidFill>
                  <a:srgbClr val="000000"/>
                </a:solidFill>
                <a:effectLst/>
                <a:highlight>
                  <a:srgbClr val="FFFFFF"/>
                </a:highlight>
                <a:latin typeface="Courier New" panose="02070309020205020404" pitchFamily="49" charset="0"/>
              </a:rPr>
              <a:t>);</a:t>
            </a:r>
          </a:p>
          <a:p>
            <a:pPr marL="0" marR="0">
              <a:spcBef>
                <a:spcPts val="0"/>
              </a:spcBef>
              <a:spcAft>
                <a:spcPts val="0"/>
              </a:spcAft>
            </a:pPr>
            <a:r>
              <a:rPr lang="en-US" altLang="ko-KR" sz="2000" b="1" dirty="0">
                <a:solidFill>
                  <a:srgbClr val="7F0055"/>
                </a:solidFill>
                <a:effectLst/>
                <a:highlight>
                  <a:srgbClr val="FFFFFF"/>
                </a:highlight>
                <a:latin typeface="Courier New" panose="02070309020205020404" pitchFamily="49" charset="0"/>
              </a:rPr>
              <a:t>void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err="1">
                <a:solidFill>
                  <a:srgbClr val="000000"/>
                </a:solidFill>
                <a:effectLst/>
                <a:highlight>
                  <a:srgbClr val="FFFFFF"/>
                </a:highlight>
                <a:latin typeface="Courier New" panose="02070309020205020404" pitchFamily="49" charset="0"/>
              </a:rPr>
              <a:t>lcd_rst</a:t>
            </a:r>
            <a:r>
              <a:rPr lang="en-US" altLang="ko-KR" sz="2000" dirty="0">
                <a:solidFill>
                  <a:srgbClr val="000000"/>
                </a:solidFill>
                <a:effectLst/>
                <a:highlight>
                  <a:srgbClr val="FFFFFF"/>
                </a:highlight>
                <a:latin typeface="Courier New" panose="02070309020205020404" pitchFamily="49" charset="0"/>
              </a:rPr>
              <a:t>(</a:t>
            </a:r>
            <a:r>
              <a:rPr lang="en-US" altLang="ko-KR" sz="2000" b="1" dirty="0">
                <a:solidFill>
                  <a:srgbClr val="7F0055"/>
                </a:solidFill>
                <a:effectLst/>
                <a:highlight>
                  <a:srgbClr val="FFFFFF"/>
                </a:highlight>
                <a:latin typeface="Courier New" panose="02070309020205020404" pitchFamily="49" charset="0"/>
              </a:rPr>
              <a:t>void</a:t>
            </a:r>
            <a:r>
              <a:rPr lang="en-US" altLang="ko-KR" sz="2000" dirty="0">
                <a:solidFill>
                  <a:srgbClr val="000000"/>
                </a:solidFill>
                <a:effectLst/>
                <a:highlight>
                  <a:srgbClr val="FFFFFF"/>
                </a:highlight>
                <a:latin typeface="Courier New" panose="02070309020205020404" pitchFamily="49" charset="0"/>
              </a:rPr>
              <a:t>);</a:t>
            </a:r>
          </a:p>
          <a:p>
            <a:pPr marL="0" marR="0">
              <a:spcBef>
                <a:spcPts val="0"/>
              </a:spcBef>
              <a:spcAft>
                <a:spcPts val="0"/>
              </a:spcAft>
            </a:pPr>
            <a:r>
              <a:rPr lang="en-US" altLang="ko-KR" sz="2000" b="1" dirty="0">
                <a:solidFill>
                  <a:srgbClr val="7F0055"/>
                </a:solidFill>
                <a:effectLst/>
                <a:highlight>
                  <a:srgbClr val="FFFFFF"/>
                </a:highlight>
                <a:latin typeface="Courier New" panose="02070309020205020404" pitchFamily="49" charset="0"/>
              </a:rPr>
              <a:t>void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err="1">
                <a:solidFill>
                  <a:srgbClr val="000000"/>
                </a:solidFill>
                <a:effectLst/>
                <a:highlight>
                  <a:srgbClr val="FFFFFF"/>
                </a:highlight>
                <a:latin typeface="Courier New" panose="02070309020205020404" pitchFamily="49" charset="0"/>
              </a:rPr>
              <a:t>lcd_wr_reg</a:t>
            </a:r>
            <a:r>
              <a:rPr lang="en-US" altLang="ko-KR" sz="2000" dirty="0">
                <a:solidFill>
                  <a:srgbClr val="000000"/>
                </a:solidFill>
                <a:effectLst/>
                <a:highlight>
                  <a:srgbClr val="FFFFFF"/>
                </a:highlight>
                <a:latin typeface="Courier New" panose="02070309020205020404" pitchFamily="49" charset="0"/>
              </a:rPr>
              <a:t>(</a:t>
            </a:r>
            <a:r>
              <a:rPr lang="en-US" altLang="ko-KR" sz="2000" b="1" dirty="0">
                <a:solidFill>
                  <a:srgbClr val="7F0055"/>
                </a:solidFill>
                <a:effectLst/>
                <a:highlight>
                  <a:srgbClr val="FFFFFF"/>
                </a:highlight>
                <a:latin typeface="Courier New" panose="02070309020205020404" pitchFamily="49" charset="0"/>
              </a:rPr>
              <a:t>unsigned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a:solidFill>
                  <a:srgbClr val="7F0055"/>
                </a:solidFill>
                <a:effectLst/>
                <a:highlight>
                  <a:srgbClr val="FFFFFF"/>
                </a:highlight>
                <a:latin typeface="Courier New" panose="02070309020205020404" pitchFamily="49" charset="0"/>
              </a:rPr>
              <a:t>int</a:t>
            </a:r>
            <a:r>
              <a:rPr lang="en-US" altLang="ko-KR" sz="2000" dirty="0">
                <a:solidFill>
                  <a:srgbClr val="000000"/>
                </a:solidFill>
                <a:effectLst/>
                <a:highlight>
                  <a:srgbClr val="FFFFFF"/>
                </a:highlight>
                <a:latin typeface="Courier New" panose="02070309020205020404" pitchFamily="49" charset="0"/>
              </a:rPr>
              <a:t> index);</a:t>
            </a:r>
          </a:p>
          <a:p>
            <a:pPr marL="0" marR="0">
              <a:spcBef>
                <a:spcPts val="0"/>
              </a:spcBef>
              <a:spcAft>
                <a:spcPts val="0"/>
              </a:spcAft>
            </a:pPr>
            <a:r>
              <a:rPr lang="en-US" altLang="ko-KR" sz="2000" b="1" dirty="0">
                <a:solidFill>
                  <a:srgbClr val="7F0055"/>
                </a:solidFill>
                <a:effectLst/>
                <a:highlight>
                  <a:srgbClr val="FFFFFF"/>
                </a:highlight>
                <a:latin typeface="Courier New" panose="02070309020205020404" pitchFamily="49" charset="0"/>
              </a:rPr>
              <a:t>void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err="1">
                <a:solidFill>
                  <a:srgbClr val="000000"/>
                </a:solidFill>
                <a:effectLst/>
                <a:highlight>
                  <a:srgbClr val="FFFFFF"/>
                </a:highlight>
                <a:latin typeface="Courier New" panose="02070309020205020404" pitchFamily="49" charset="0"/>
              </a:rPr>
              <a:t>lcd_wr_reg_value</a:t>
            </a:r>
            <a:r>
              <a:rPr lang="en-US" altLang="ko-KR" sz="2000" dirty="0">
                <a:solidFill>
                  <a:srgbClr val="000000"/>
                </a:solidFill>
                <a:effectLst/>
                <a:highlight>
                  <a:srgbClr val="FFFFFF"/>
                </a:highlight>
                <a:latin typeface="Courier New" panose="02070309020205020404" pitchFamily="49" charset="0"/>
              </a:rPr>
              <a:t>(u16 </a:t>
            </a:r>
            <a:r>
              <a:rPr lang="en-US" altLang="ko-KR" sz="2000" dirty="0" err="1">
                <a:solidFill>
                  <a:srgbClr val="000000"/>
                </a:solidFill>
                <a:effectLst/>
                <a:highlight>
                  <a:srgbClr val="FFFFFF"/>
                </a:highlight>
                <a:latin typeface="Courier New" panose="02070309020205020404" pitchFamily="49" charset="0"/>
              </a:rPr>
              <a:t>LCD_Reg</a:t>
            </a:r>
            <a:r>
              <a:rPr lang="en-US" altLang="ko-KR" sz="2000" dirty="0">
                <a:solidFill>
                  <a:srgbClr val="000000"/>
                </a:solidFill>
                <a:effectLst/>
                <a:highlight>
                  <a:srgbClr val="FFFFFF"/>
                </a:highlight>
                <a:latin typeface="Courier New" panose="02070309020205020404" pitchFamily="49" charset="0"/>
              </a:rPr>
              <a:t>, u16 </a:t>
            </a:r>
            <a:r>
              <a:rPr lang="en-US" altLang="ko-KR" sz="2000" dirty="0" err="1">
                <a:solidFill>
                  <a:srgbClr val="000000"/>
                </a:solidFill>
                <a:effectLst/>
                <a:highlight>
                  <a:srgbClr val="FFFFFF"/>
                </a:highlight>
                <a:latin typeface="Courier New" panose="02070309020205020404" pitchFamily="49" charset="0"/>
              </a:rPr>
              <a:t>LCD_RegValue</a:t>
            </a:r>
            <a:r>
              <a:rPr lang="en-US" altLang="ko-KR" sz="2000" dirty="0">
                <a:solidFill>
                  <a:srgbClr val="000000"/>
                </a:solidFill>
                <a:effectLst/>
                <a:highlight>
                  <a:srgbClr val="FFFFFF"/>
                </a:highlight>
                <a:latin typeface="Courier New" panose="02070309020205020404" pitchFamily="49" charset="0"/>
              </a:rPr>
              <a:t>);</a:t>
            </a:r>
          </a:p>
          <a:p>
            <a:pPr marL="0" marR="0">
              <a:spcBef>
                <a:spcPts val="0"/>
              </a:spcBef>
              <a:spcAft>
                <a:spcPts val="0"/>
              </a:spcAft>
            </a:pPr>
            <a:r>
              <a:rPr lang="en-US" altLang="ko-KR" sz="2000" b="1" dirty="0">
                <a:solidFill>
                  <a:srgbClr val="7F0055"/>
                </a:solidFill>
                <a:effectLst/>
                <a:highlight>
                  <a:srgbClr val="FFFFFF"/>
                </a:highlight>
                <a:latin typeface="Courier New" panose="02070309020205020404" pitchFamily="49" charset="0"/>
              </a:rPr>
              <a:t>void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err="1">
                <a:solidFill>
                  <a:srgbClr val="000000"/>
                </a:solidFill>
                <a:effectLst/>
                <a:highlight>
                  <a:srgbClr val="FFFFFF"/>
                </a:highlight>
                <a:latin typeface="Courier New" panose="02070309020205020404" pitchFamily="49" charset="0"/>
              </a:rPr>
              <a:t>lcd_wr_cmd</a:t>
            </a:r>
            <a:r>
              <a:rPr lang="en-US" altLang="ko-KR" sz="2000" dirty="0">
                <a:solidFill>
                  <a:srgbClr val="000000"/>
                </a:solidFill>
                <a:effectLst/>
                <a:highlight>
                  <a:srgbClr val="FFFFFF"/>
                </a:highlight>
                <a:latin typeface="Courier New" panose="02070309020205020404" pitchFamily="49" charset="0"/>
              </a:rPr>
              <a:t>(</a:t>
            </a:r>
            <a:r>
              <a:rPr lang="en-US" altLang="ko-KR" sz="2000" b="1" dirty="0">
                <a:solidFill>
                  <a:srgbClr val="7F0055"/>
                </a:solidFill>
                <a:effectLst/>
                <a:highlight>
                  <a:srgbClr val="FFFFFF"/>
                </a:highlight>
                <a:latin typeface="Courier New" panose="02070309020205020404" pitchFamily="49" charset="0"/>
              </a:rPr>
              <a:t>unsigned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a:solidFill>
                  <a:srgbClr val="7F0055"/>
                </a:solidFill>
                <a:effectLst/>
                <a:highlight>
                  <a:srgbClr val="FFFFFF"/>
                </a:highlight>
                <a:latin typeface="Courier New" panose="02070309020205020404" pitchFamily="49" charset="0"/>
              </a:rPr>
              <a:t>int</a:t>
            </a:r>
            <a:r>
              <a:rPr lang="en-US" altLang="ko-KR" sz="2000" dirty="0">
                <a:solidFill>
                  <a:srgbClr val="000000"/>
                </a:solidFill>
                <a:effectLst/>
                <a:highlight>
                  <a:srgbClr val="FFFFFF"/>
                </a:highlight>
                <a:latin typeface="Courier New" panose="02070309020205020404" pitchFamily="49" charset="0"/>
              </a:rPr>
              <a:t> index);</a:t>
            </a:r>
          </a:p>
          <a:p>
            <a:pPr marL="0" marR="0">
              <a:spcBef>
                <a:spcPts val="0"/>
              </a:spcBef>
              <a:spcAft>
                <a:spcPts val="0"/>
              </a:spcAft>
            </a:pPr>
            <a:r>
              <a:rPr lang="en-US" altLang="ko-KR" sz="2000" b="1" dirty="0">
                <a:solidFill>
                  <a:srgbClr val="7F0055"/>
                </a:solidFill>
                <a:effectLst/>
                <a:highlight>
                  <a:srgbClr val="FFFFFF"/>
                </a:highlight>
                <a:latin typeface="Courier New" panose="02070309020205020404" pitchFamily="49" charset="0"/>
              </a:rPr>
              <a:t>unsigned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a:solidFill>
                  <a:srgbClr val="7F0055"/>
                </a:solidFill>
                <a:effectLst/>
                <a:highlight>
                  <a:srgbClr val="FFFFFF"/>
                </a:highlight>
                <a:latin typeface="Courier New" panose="02070309020205020404" pitchFamily="49" charset="0"/>
              </a:rPr>
              <a:t>int</a:t>
            </a:r>
            <a:r>
              <a:rPr lang="en-US" altLang="ko-KR" sz="2000" dirty="0">
                <a:solidFill>
                  <a:srgbClr val="000000"/>
                </a:solidFill>
                <a:effectLst/>
                <a:highlight>
                  <a:srgbClr val="FFFFFF"/>
                </a:highlight>
                <a:latin typeface="Courier New" panose="02070309020205020404" pitchFamily="49" charset="0"/>
              </a:rPr>
              <a:t> </a:t>
            </a:r>
            <a:r>
              <a:rPr lang="en-US" altLang="ko-KR" sz="2000" b="1" dirty="0" err="1">
                <a:solidFill>
                  <a:srgbClr val="000000"/>
                </a:solidFill>
                <a:effectLst/>
                <a:highlight>
                  <a:srgbClr val="FFFFFF"/>
                </a:highlight>
                <a:latin typeface="Courier New" panose="02070309020205020404" pitchFamily="49" charset="0"/>
              </a:rPr>
              <a:t>lcd_rd_data</a:t>
            </a:r>
            <a:r>
              <a:rPr lang="en-US" altLang="ko-KR" sz="2000" dirty="0">
                <a:solidFill>
                  <a:srgbClr val="000000"/>
                </a:solidFill>
                <a:effectLst/>
                <a:highlight>
                  <a:srgbClr val="FFFFFF"/>
                </a:highlight>
                <a:latin typeface="Courier New" panose="02070309020205020404" pitchFamily="49" charset="0"/>
              </a:rPr>
              <a:t>(</a:t>
            </a:r>
            <a:r>
              <a:rPr lang="en-US" altLang="ko-KR" sz="2000" b="1" dirty="0">
                <a:solidFill>
                  <a:srgbClr val="7F0055"/>
                </a:solidFill>
                <a:effectLst/>
                <a:highlight>
                  <a:srgbClr val="FFFFFF"/>
                </a:highlight>
                <a:latin typeface="Courier New" panose="02070309020205020404" pitchFamily="49" charset="0"/>
              </a:rPr>
              <a:t>void</a:t>
            </a:r>
            <a:r>
              <a:rPr lang="en-US" altLang="ko-KR" sz="2000" dirty="0">
                <a:solidFill>
                  <a:srgbClr val="000000"/>
                </a:solidFill>
                <a:effectLst/>
                <a:highlight>
                  <a:srgbClr val="FFFFFF"/>
                </a:highlight>
                <a:latin typeface="Courier New" panose="02070309020205020404" pitchFamily="49" charset="0"/>
              </a:rPr>
              <a:t>);</a:t>
            </a:r>
          </a:p>
          <a:p>
            <a:pPr marL="0" marR="0">
              <a:spcBef>
                <a:spcPts val="0"/>
              </a:spcBef>
              <a:spcAft>
                <a:spcPts val="0"/>
              </a:spcAft>
            </a:pPr>
            <a:r>
              <a:rPr lang="en-US" altLang="ko-KR" sz="2000" b="1" dirty="0">
                <a:solidFill>
                  <a:srgbClr val="7F0055"/>
                </a:solidFill>
                <a:effectLst/>
                <a:highlight>
                  <a:srgbClr val="FFFFFF"/>
                </a:highlight>
                <a:latin typeface="Courier New" panose="02070309020205020404" pitchFamily="49" charset="0"/>
              </a:rPr>
              <a:t>void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err="1">
                <a:solidFill>
                  <a:srgbClr val="000000"/>
                </a:solidFill>
                <a:effectLst/>
                <a:highlight>
                  <a:srgbClr val="FFFFFF"/>
                </a:highlight>
                <a:latin typeface="Courier New" panose="02070309020205020404" pitchFamily="49" charset="0"/>
              </a:rPr>
              <a:t>lcd_wr_data</a:t>
            </a:r>
            <a:r>
              <a:rPr lang="en-US" altLang="ko-KR" sz="2000" dirty="0">
                <a:solidFill>
                  <a:srgbClr val="000000"/>
                </a:solidFill>
                <a:effectLst/>
                <a:highlight>
                  <a:srgbClr val="FFFFFF"/>
                </a:highlight>
                <a:latin typeface="Courier New" panose="02070309020205020404" pitchFamily="49" charset="0"/>
              </a:rPr>
              <a:t>(</a:t>
            </a:r>
            <a:r>
              <a:rPr lang="en-US" altLang="ko-KR" sz="2000" b="1" dirty="0">
                <a:solidFill>
                  <a:srgbClr val="7F0055"/>
                </a:solidFill>
                <a:effectLst/>
                <a:highlight>
                  <a:srgbClr val="FFFFFF"/>
                </a:highlight>
                <a:latin typeface="Courier New" panose="02070309020205020404" pitchFamily="49" charset="0"/>
              </a:rPr>
              <a:t>unsigned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a:solidFill>
                  <a:srgbClr val="7F0055"/>
                </a:solidFill>
                <a:effectLst/>
                <a:highlight>
                  <a:srgbClr val="FFFFFF"/>
                </a:highlight>
                <a:latin typeface="Courier New" panose="02070309020205020404" pitchFamily="49" charset="0"/>
              </a:rPr>
              <a:t>int</a:t>
            </a:r>
            <a:r>
              <a:rPr lang="en-US" altLang="ko-KR" sz="2000" dirty="0">
                <a:solidFill>
                  <a:srgbClr val="000000"/>
                </a:solidFill>
                <a:effectLst/>
                <a:highlight>
                  <a:srgbClr val="FFFFFF"/>
                </a:highlight>
                <a:latin typeface="Courier New" panose="02070309020205020404" pitchFamily="49" charset="0"/>
              </a:rPr>
              <a:t> </a:t>
            </a:r>
            <a:r>
              <a:rPr lang="en-US" altLang="ko-KR" sz="2000" dirty="0" err="1">
                <a:solidFill>
                  <a:srgbClr val="000000"/>
                </a:solidFill>
                <a:effectLst/>
                <a:highlight>
                  <a:srgbClr val="FFFFFF"/>
                </a:highlight>
                <a:latin typeface="Courier New" panose="02070309020205020404" pitchFamily="49" charset="0"/>
              </a:rPr>
              <a:t>val</a:t>
            </a:r>
            <a:r>
              <a:rPr lang="en-US" altLang="ko-KR" sz="2000" dirty="0">
                <a:solidFill>
                  <a:srgbClr val="000000"/>
                </a:solidFill>
                <a:effectLst/>
                <a:highlight>
                  <a:srgbClr val="FFFFFF"/>
                </a:highlight>
                <a:latin typeface="Courier New" panose="02070309020205020404" pitchFamily="49" charset="0"/>
              </a:rPr>
              <a:t>);</a:t>
            </a:r>
          </a:p>
          <a:p>
            <a:pPr marL="0" marR="0">
              <a:spcBef>
                <a:spcPts val="0"/>
              </a:spcBef>
              <a:spcAft>
                <a:spcPts val="0"/>
              </a:spcAft>
            </a:pPr>
            <a:r>
              <a:rPr lang="en-US" altLang="ko-KR" sz="2000" b="1" dirty="0">
                <a:solidFill>
                  <a:srgbClr val="7F0055"/>
                </a:solidFill>
                <a:effectLst/>
                <a:highlight>
                  <a:srgbClr val="FFFFFF"/>
                </a:highlight>
                <a:latin typeface="Courier New" panose="02070309020205020404" pitchFamily="49" charset="0"/>
              </a:rPr>
              <a:t>void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a:solidFill>
                  <a:srgbClr val="000000"/>
                </a:solidFill>
                <a:effectLst/>
                <a:highlight>
                  <a:srgbClr val="FFFFFF"/>
                </a:highlight>
                <a:latin typeface="Courier New" panose="02070309020205020404" pitchFamily="49" charset="0"/>
              </a:rPr>
              <a:t>lcd_wr_data_8</a:t>
            </a:r>
            <a:r>
              <a:rPr lang="en-US" altLang="ko-KR" sz="2000" dirty="0">
                <a:solidFill>
                  <a:srgbClr val="000000"/>
                </a:solidFill>
                <a:effectLst/>
                <a:highlight>
                  <a:srgbClr val="FFFFFF"/>
                </a:highlight>
                <a:latin typeface="Courier New" panose="02070309020205020404" pitchFamily="49" charset="0"/>
              </a:rPr>
              <a:t>(</a:t>
            </a:r>
            <a:r>
              <a:rPr lang="en-US" altLang="ko-KR" sz="2000" b="1" dirty="0">
                <a:solidFill>
                  <a:srgbClr val="7F0055"/>
                </a:solidFill>
                <a:effectLst/>
                <a:highlight>
                  <a:srgbClr val="FFFFFF"/>
                </a:highlight>
                <a:latin typeface="Courier New" panose="02070309020205020404" pitchFamily="49" charset="0"/>
              </a:rPr>
              <a:t>unsigned</a:t>
            </a:r>
            <a:r>
              <a:rPr lang="en-US" altLang="ko-KR" sz="2000" dirty="0">
                <a:solidFill>
                  <a:srgbClr val="000000"/>
                </a:solidFill>
                <a:effectLst/>
                <a:highlight>
                  <a:srgbClr val="FFFFFF"/>
                </a:highlight>
                <a:latin typeface="Courier New" panose="02070309020205020404" pitchFamily="49" charset="0"/>
              </a:rPr>
              <a:t> </a:t>
            </a:r>
            <a:r>
              <a:rPr lang="en-US" altLang="ko-KR" sz="2000" b="1" dirty="0">
                <a:solidFill>
                  <a:srgbClr val="7F0055"/>
                </a:solidFill>
                <a:effectLst/>
                <a:highlight>
                  <a:srgbClr val="FFFFFF"/>
                </a:highlight>
                <a:latin typeface="Courier New" panose="02070309020205020404" pitchFamily="49" charset="0"/>
              </a:rPr>
              <a:t>int</a:t>
            </a:r>
            <a:r>
              <a:rPr lang="en-US" altLang="ko-KR" sz="2000" dirty="0">
                <a:solidFill>
                  <a:srgbClr val="000000"/>
                </a:solidFill>
                <a:effectLst/>
                <a:highlight>
                  <a:srgbClr val="FFFFFF"/>
                </a:highlight>
                <a:latin typeface="Courier New" panose="02070309020205020404" pitchFamily="49" charset="0"/>
              </a:rPr>
              <a:t> </a:t>
            </a:r>
            <a:r>
              <a:rPr lang="en-US" altLang="ko-KR" sz="2000" dirty="0" err="1">
                <a:solidFill>
                  <a:srgbClr val="000000"/>
                </a:solidFill>
                <a:effectLst/>
                <a:highlight>
                  <a:srgbClr val="FFFFFF"/>
                </a:highlight>
                <a:latin typeface="Courier New" panose="02070309020205020404" pitchFamily="49" charset="0"/>
              </a:rPr>
              <a:t>val</a:t>
            </a:r>
            <a:r>
              <a:rPr lang="en-US" altLang="ko-KR" sz="2000" dirty="0">
                <a:solidFill>
                  <a:srgbClr val="000000"/>
                </a:solidFill>
                <a:effectLst/>
                <a:highlight>
                  <a:srgbClr val="FFFFFF"/>
                </a:highlight>
                <a:latin typeface="Courier New" panose="02070309020205020404" pitchFamily="49" charset="0"/>
              </a:rPr>
              <a:t>);</a:t>
            </a:r>
          </a:p>
          <a:p>
            <a:pPr marL="0" marR="0">
              <a:spcBef>
                <a:spcPts val="0"/>
              </a:spcBef>
              <a:spcAft>
                <a:spcPts val="0"/>
              </a:spcAft>
            </a:pPr>
            <a:br>
              <a:rPr lang="en-US" altLang="ko-KR" sz="2000" dirty="0">
                <a:solidFill>
                  <a:srgbClr val="000000"/>
                </a:solidFill>
                <a:effectLst/>
                <a:highlight>
                  <a:srgbClr val="FFFFFF"/>
                </a:highlight>
                <a:latin typeface="Courier New" panose="02070309020205020404" pitchFamily="49" charset="0"/>
              </a:rPr>
            </a:br>
            <a:endParaRPr lang="en-US" altLang="ko-KR" sz="2000" dirty="0">
              <a:solidFill>
                <a:srgbClr val="000000"/>
              </a:solidFill>
              <a:effectLst/>
              <a:highlight>
                <a:srgbClr val="FFFFFF"/>
              </a:highlight>
              <a:latin typeface="Courier New" panose="02070309020205020404" pitchFamily="49" charset="0"/>
            </a:endParaRPr>
          </a:p>
          <a:p>
            <a:pPr marL="0" marR="0">
              <a:spcBef>
                <a:spcPts val="0"/>
              </a:spcBef>
              <a:spcAft>
                <a:spcPts val="0"/>
              </a:spcAft>
            </a:pPr>
            <a:r>
              <a:rPr lang="en-US" altLang="ko-KR" sz="2000" dirty="0">
                <a:solidFill>
                  <a:srgbClr val="000000"/>
                </a:solidFill>
                <a:effectLst/>
                <a:highlight>
                  <a:srgbClr val="FFFFFF"/>
                </a:highlight>
                <a:latin typeface="Courier New" panose="02070309020205020404" pitchFamily="49" charset="0"/>
              </a:rPr>
              <a:t>u32 </a:t>
            </a:r>
            <a:r>
              <a:rPr lang="en-US" altLang="ko-KR" sz="2000" b="1" dirty="0" err="1">
                <a:solidFill>
                  <a:srgbClr val="000000"/>
                </a:solidFill>
                <a:effectLst/>
                <a:highlight>
                  <a:srgbClr val="FFFFFF"/>
                </a:highlight>
                <a:latin typeface="Courier New" panose="02070309020205020404" pitchFamily="49" charset="0"/>
              </a:rPr>
              <a:t>mn</a:t>
            </a:r>
            <a:r>
              <a:rPr lang="en-US" altLang="ko-KR" sz="2000" dirty="0">
                <a:solidFill>
                  <a:srgbClr val="000000"/>
                </a:solidFill>
                <a:effectLst/>
                <a:highlight>
                  <a:srgbClr val="FFFFFF"/>
                </a:highlight>
                <a:latin typeface="Courier New" panose="02070309020205020404" pitchFamily="49" charset="0"/>
              </a:rPr>
              <a:t>(u8 m,u8 n);</a:t>
            </a:r>
          </a:p>
          <a:p>
            <a:pPr marL="0" marR="0">
              <a:spcBef>
                <a:spcPts val="0"/>
              </a:spcBef>
              <a:spcAft>
                <a:spcPts val="0"/>
              </a:spcAft>
            </a:pPr>
            <a:r>
              <a:rPr lang="en-US" altLang="ko-KR" sz="2000" dirty="0">
                <a:solidFill>
                  <a:srgbClr val="000000"/>
                </a:solidFill>
                <a:effectLst/>
                <a:highlight>
                  <a:srgbClr val="FFFFFF"/>
                </a:highlight>
                <a:latin typeface="Courier New" panose="02070309020205020404" pitchFamily="49" charset="0"/>
              </a:rPr>
              <a:t>u32 </a:t>
            </a:r>
            <a:r>
              <a:rPr lang="en-US" altLang="ko-KR" sz="2000" b="1" dirty="0" err="1">
                <a:solidFill>
                  <a:srgbClr val="000000"/>
                </a:solidFill>
                <a:effectLst/>
                <a:highlight>
                  <a:srgbClr val="FFFFFF"/>
                </a:highlight>
                <a:latin typeface="Courier New" panose="02070309020205020404" pitchFamily="49" charset="0"/>
              </a:rPr>
              <a:t>mypow</a:t>
            </a:r>
            <a:r>
              <a:rPr lang="en-US" altLang="ko-KR" sz="2000" dirty="0">
                <a:solidFill>
                  <a:srgbClr val="000000"/>
                </a:solidFill>
                <a:effectLst/>
                <a:highlight>
                  <a:srgbClr val="FFFFFF"/>
                </a:highlight>
                <a:latin typeface="Courier New" panose="02070309020205020404" pitchFamily="49" charset="0"/>
              </a:rPr>
              <a:t> (u8 m, u8 n);</a:t>
            </a:r>
          </a:p>
        </p:txBody>
      </p:sp>
    </p:spTree>
    <p:extLst>
      <p:ext uri="{BB962C8B-B14F-4D97-AF65-F5344CB8AC3E}">
        <p14:creationId xmlns:p14="http://schemas.microsoft.com/office/powerpoint/2010/main" val="2023572073"/>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5274"/>
            <a:ext cx="9144000" cy="6445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66735"/>
            <a:ext cx="3925818"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rgbClr val="002060"/>
                </a:solidFill>
                <a:latin typeface="+mn-ea"/>
              </a:rPr>
              <a:t>LCD </a:t>
            </a:r>
            <a:r>
              <a:rPr lang="ko-KR" altLang="en-US" sz="2400" b="1" dirty="0">
                <a:solidFill>
                  <a:srgbClr val="002060"/>
                </a:solidFill>
                <a:latin typeface="+mn-ea"/>
              </a:rPr>
              <a:t>관련 파일 </a:t>
            </a:r>
            <a:r>
              <a:rPr lang="en-US" altLang="ko-KR" sz="2400" b="1" dirty="0">
                <a:solidFill>
                  <a:srgbClr val="002060"/>
                </a:solidFill>
                <a:latin typeface="+mn-ea"/>
              </a:rPr>
              <a:t>: lcd32.h</a:t>
            </a:r>
            <a:endParaRPr lang="ko-KR" altLang="en-US" sz="2400" b="1" dirty="0">
              <a:solidFill>
                <a:srgbClr val="002060"/>
              </a:solidFill>
              <a:latin typeface="+mn-ea"/>
            </a:endParaRPr>
          </a:p>
        </p:txBody>
      </p:sp>
      <p:sp>
        <p:nvSpPr>
          <p:cNvPr id="3" name="TextBox 2">
            <a:extLst>
              <a:ext uri="{FF2B5EF4-FFF2-40B4-BE49-F238E27FC236}">
                <a16:creationId xmlns:a16="http://schemas.microsoft.com/office/drawing/2014/main" id="{AE06ED0A-3F4D-1F32-65D0-E12C2C26512A}"/>
              </a:ext>
            </a:extLst>
          </p:cNvPr>
          <p:cNvSpPr txBox="1"/>
          <p:nvPr/>
        </p:nvSpPr>
        <p:spPr>
          <a:xfrm>
            <a:off x="479376" y="836712"/>
            <a:ext cx="9433048" cy="5909310"/>
          </a:xfrm>
          <a:prstGeom prst="rect">
            <a:avLst/>
          </a:prstGeom>
          <a:noFill/>
        </p:spPr>
        <p:txBody>
          <a:bodyPr wrap="square">
            <a:spAutoFit/>
          </a:bodyPr>
          <a:lstStyle/>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bsp_lcd32_init</a:t>
            </a:r>
            <a:r>
              <a:rPr lang="en-US" altLang="ko-KR" sz="1800" dirty="0">
                <a:solidFill>
                  <a:srgbClr val="000000"/>
                </a:solidFill>
                <a:effectLst/>
                <a:highlight>
                  <a:srgbClr val="FFFFFF"/>
                </a:highlight>
                <a:latin typeface="Courier New" panose="02070309020205020404" pitchFamily="49" charset="0"/>
              </a:rPr>
              <a:t>(</a:t>
            </a: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lcd32_writeram_prepare</a:t>
            </a:r>
            <a:r>
              <a:rPr lang="en-US" altLang="ko-KR" sz="1800" dirty="0">
                <a:solidFill>
                  <a:srgbClr val="000000"/>
                </a:solidFill>
                <a:effectLst/>
                <a:highlight>
                  <a:srgbClr val="FFFFFF"/>
                </a:highlight>
                <a:latin typeface="Courier New" panose="02070309020205020404" pitchFamily="49" charset="0"/>
              </a:rPr>
              <a:t>(</a:t>
            </a: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lcd32_setcursor</a:t>
            </a:r>
            <a:r>
              <a:rPr lang="en-US" altLang="ko-KR" sz="1800" dirty="0">
                <a:solidFill>
                  <a:srgbClr val="000000"/>
                </a:solidFill>
                <a:effectLst/>
                <a:highlight>
                  <a:srgbClr val="FFFFFF"/>
                </a:highlight>
                <a:latin typeface="Courier New" panose="02070309020205020404" pitchFamily="49" charset="0"/>
              </a:rPr>
              <a:t> (u16 </a:t>
            </a:r>
            <a:r>
              <a:rPr lang="en-US" altLang="ko-KR" sz="1800" dirty="0" err="1">
                <a:solidFill>
                  <a:srgbClr val="000000"/>
                </a:solidFill>
                <a:effectLst/>
                <a:highlight>
                  <a:srgbClr val="FFFFFF"/>
                </a:highlight>
                <a:latin typeface="Courier New" panose="02070309020205020404" pitchFamily="49" charset="0"/>
              </a:rPr>
              <a:t>Xpos</a:t>
            </a:r>
            <a:r>
              <a:rPr lang="en-US" altLang="ko-KR" sz="1800" dirty="0">
                <a:solidFill>
                  <a:srgbClr val="000000"/>
                </a:solidFill>
                <a:effectLst/>
                <a:highlight>
                  <a:srgbClr val="FFFFFF"/>
                </a:highlight>
                <a:latin typeface="Courier New" panose="02070309020205020404" pitchFamily="49" charset="0"/>
              </a:rPr>
              <a:t>, u16 </a:t>
            </a:r>
            <a:r>
              <a:rPr lang="en-US" altLang="ko-KR" sz="1800" dirty="0" err="1">
                <a:solidFill>
                  <a:srgbClr val="000000"/>
                </a:solidFill>
                <a:effectLst/>
                <a:highlight>
                  <a:srgbClr val="FFFFFF"/>
                </a:highlight>
                <a:latin typeface="Courier New" panose="02070309020205020404" pitchFamily="49" charset="0"/>
              </a:rPr>
              <a:t>Ypos</a:t>
            </a:r>
            <a:r>
              <a:rPr lang="en-US" altLang="ko-KR" sz="1800" dirty="0">
                <a:solidFill>
                  <a:srgbClr val="000000"/>
                </a:solidFill>
                <a:effectLst/>
                <a:highlight>
                  <a:srgbClr val="FFFFFF"/>
                </a:highlight>
                <a:latin typeface="Courier New" panose="02070309020205020404" pitchFamily="49" charset="0"/>
              </a:rPr>
              <a:t>);</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lcd32_clear_screen</a:t>
            </a:r>
            <a:r>
              <a:rPr lang="en-US" altLang="ko-KR" sz="1800" dirty="0">
                <a:solidFill>
                  <a:srgbClr val="000000"/>
                </a:solidFill>
                <a:effectLst/>
                <a:highlight>
                  <a:srgbClr val="FFFFFF"/>
                </a:highlight>
                <a:latin typeface="Courier New" panose="02070309020205020404" pitchFamily="49" charset="0"/>
              </a:rPr>
              <a:t>(</a:t>
            </a:r>
            <a:r>
              <a:rPr lang="en-US" altLang="ko-KR" sz="1800" b="1" dirty="0">
                <a:solidFill>
                  <a:srgbClr val="7F0055"/>
                </a:solidFill>
                <a:effectLst/>
                <a:highlight>
                  <a:srgbClr val="FFFFFF"/>
                </a:highlight>
                <a:latin typeface="Courier New" panose="02070309020205020404" pitchFamily="49" charset="0"/>
              </a:rPr>
              <a:t>unsigned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7F0055"/>
                </a:solidFill>
                <a:effectLst/>
                <a:highlight>
                  <a:srgbClr val="FFFFFF"/>
                </a:highlight>
                <a:latin typeface="Courier New" panose="02070309020205020404" pitchFamily="49" charset="0"/>
              </a:rPr>
              <a:t>int</a:t>
            </a:r>
            <a:r>
              <a:rPr lang="en-US" altLang="ko-KR" sz="1800" dirty="0">
                <a:solidFill>
                  <a:srgbClr val="000000"/>
                </a:solidFill>
                <a:effectLst/>
                <a:highlight>
                  <a:srgbClr val="FFFFFF"/>
                </a:highlight>
                <a:latin typeface="Courier New" panose="02070309020205020404" pitchFamily="49" charset="0"/>
              </a:rPr>
              <a:t> color);</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lcd32_draw_point</a:t>
            </a:r>
            <a:r>
              <a:rPr lang="en-US" altLang="ko-KR" sz="1800" dirty="0">
                <a:solidFill>
                  <a:srgbClr val="000000"/>
                </a:solidFill>
                <a:effectLst/>
                <a:highlight>
                  <a:srgbClr val="FFFFFF"/>
                </a:highlight>
                <a:latin typeface="Courier New" panose="02070309020205020404" pitchFamily="49" charset="0"/>
              </a:rPr>
              <a:t> (u16 x, u16 y);</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lcd32_fill_color</a:t>
            </a:r>
            <a:r>
              <a:rPr lang="en-US" altLang="ko-KR" sz="1800" dirty="0">
                <a:solidFill>
                  <a:srgbClr val="000000"/>
                </a:solidFill>
                <a:effectLst/>
                <a:highlight>
                  <a:srgbClr val="FFFFFF"/>
                </a:highlight>
                <a:latin typeface="Courier New" panose="02070309020205020404" pitchFamily="49" charset="0"/>
              </a:rPr>
              <a:t>(u8 </a:t>
            </a:r>
            <a:r>
              <a:rPr lang="en-US" altLang="ko-KR" sz="1800" dirty="0" err="1">
                <a:solidFill>
                  <a:srgbClr val="000000"/>
                </a:solidFill>
                <a:effectLst/>
                <a:highlight>
                  <a:srgbClr val="FFFFFF"/>
                </a:highlight>
                <a:latin typeface="Courier New" panose="02070309020205020404" pitchFamily="49" charset="0"/>
              </a:rPr>
              <a:t>xsta</a:t>
            </a:r>
            <a:r>
              <a:rPr lang="en-US" altLang="ko-KR" sz="1800" dirty="0">
                <a:solidFill>
                  <a:srgbClr val="000000"/>
                </a:solidFill>
                <a:effectLst/>
                <a:highlight>
                  <a:srgbClr val="FFFFFF"/>
                </a:highlight>
                <a:latin typeface="Courier New" panose="02070309020205020404" pitchFamily="49" charset="0"/>
              </a:rPr>
              <a:t>, u16 </a:t>
            </a:r>
            <a:r>
              <a:rPr lang="en-US" altLang="ko-KR" sz="1800" dirty="0" err="1">
                <a:solidFill>
                  <a:srgbClr val="000000"/>
                </a:solidFill>
                <a:effectLst/>
                <a:highlight>
                  <a:srgbClr val="FFFFFF"/>
                </a:highlight>
                <a:latin typeface="Courier New" panose="02070309020205020404" pitchFamily="49" charset="0"/>
              </a:rPr>
              <a:t>ysta</a:t>
            </a:r>
            <a:r>
              <a:rPr lang="en-US" altLang="ko-KR" sz="1800" dirty="0">
                <a:solidFill>
                  <a:srgbClr val="000000"/>
                </a:solidFill>
                <a:effectLst/>
                <a:highlight>
                  <a:srgbClr val="FFFFFF"/>
                </a:highlight>
                <a:latin typeface="Courier New" panose="02070309020205020404" pitchFamily="49" charset="0"/>
              </a:rPr>
              <a:t>, u8 </a:t>
            </a:r>
            <a:r>
              <a:rPr lang="en-US" altLang="ko-KR" sz="1800" dirty="0" err="1">
                <a:solidFill>
                  <a:srgbClr val="000000"/>
                </a:solidFill>
                <a:effectLst/>
                <a:highlight>
                  <a:srgbClr val="FFFFFF"/>
                </a:highlight>
                <a:latin typeface="Courier New" panose="02070309020205020404" pitchFamily="49" charset="0"/>
              </a:rPr>
              <a:t>xend</a:t>
            </a:r>
            <a:r>
              <a:rPr lang="en-US" altLang="ko-KR" sz="1800" dirty="0">
                <a:solidFill>
                  <a:srgbClr val="000000"/>
                </a:solidFill>
                <a:effectLst/>
                <a:highlight>
                  <a:srgbClr val="FFFFFF"/>
                </a:highlight>
                <a:latin typeface="Courier New" panose="02070309020205020404" pitchFamily="49" charset="0"/>
              </a:rPr>
              <a:t>, u16 </a:t>
            </a:r>
            <a:r>
              <a:rPr lang="en-US" altLang="ko-KR" sz="1800" dirty="0" err="1">
                <a:solidFill>
                  <a:srgbClr val="000000"/>
                </a:solidFill>
                <a:effectLst/>
                <a:highlight>
                  <a:srgbClr val="FFFFFF"/>
                </a:highlight>
                <a:latin typeface="Courier New" panose="02070309020205020404" pitchFamily="49" charset="0"/>
              </a:rPr>
              <a:t>yend</a:t>
            </a:r>
            <a:r>
              <a:rPr lang="en-US" altLang="ko-KR" sz="1800" dirty="0">
                <a:solidFill>
                  <a:srgbClr val="000000"/>
                </a:solidFill>
                <a:effectLst/>
                <a:highlight>
                  <a:srgbClr val="FFFFFF"/>
                </a:highlight>
                <a:latin typeface="Courier New" panose="02070309020205020404" pitchFamily="49" charset="0"/>
              </a:rPr>
              <a:t>, u16 color);</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lcd32_draw_line</a:t>
            </a:r>
            <a:r>
              <a:rPr lang="en-US" altLang="ko-KR" sz="1800" dirty="0">
                <a:solidFill>
                  <a:srgbClr val="000000"/>
                </a:solidFill>
                <a:effectLst/>
                <a:highlight>
                  <a:srgbClr val="FFFFFF"/>
                </a:highlight>
                <a:latin typeface="Courier New" panose="02070309020205020404" pitchFamily="49" charset="0"/>
              </a:rPr>
              <a:t>(u16 x1, u16 y1, u16 x2, u16 y2);</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lcd32_draw_rectangle</a:t>
            </a:r>
            <a:r>
              <a:rPr lang="en-US" altLang="ko-KR" sz="1800" dirty="0">
                <a:solidFill>
                  <a:srgbClr val="000000"/>
                </a:solidFill>
                <a:effectLst/>
                <a:highlight>
                  <a:srgbClr val="FFFFFF"/>
                </a:highlight>
                <a:latin typeface="Courier New" panose="02070309020205020404" pitchFamily="49" charset="0"/>
              </a:rPr>
              <a:t>(u8 x1, u16 y1, u8 x2, u16 y2);</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lcd32_draw_circle</a:t>
            </a:r>
            <a:r>
              <a:rPr lang="en-US" altLang="ko-KR" sz="1800" dirty="0">
                <a:solidFill>
                  <a:srgbClr val="000000"/>
                </a:solidFill>
                <a:effectLst/>
                <a:highlight>
                  <a:srgbClr val="FFFFFF"/>
                </a:highlight>
                <a:latin typeface="Courier New" panose="02070309020205020404" pitchFamily="49" charset="0"/>
              </a:rPr>
              <a:t>(u8 x0, u16 y0, u8 r);</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lcd32_show_char</a:t>
            </a:r>
            <a:r>
              <a:rPr lang="en-US" altLang="ko-KR" sz="1800" dirty="0">
                <a:solidFill>
                  <a:srgbClr val="000000"/>
                </a:solidFill>
                <a:effectLst/>
                <a:highlight>
                  <a:srgbClr val="FFFFFF"/>
                </a:highlight>
                <a:latin typeface="Courier New" panose="02070309020205020404" pitchFamily="49" charset="0"/>
              </a:rPr>
              <a:t> (u8 x, u16 y, u8 num, u8 size, u8 mode);</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lcd32_show_num</a:t>
            </a:r>
            <a:r>
              <a:rPr lang="en-US" altLang="ko-KR" sz="1800" dirty="0">
                <a:solidFill>
                  <a:srgbClr val="000000"/>
                </a:solidFill>
                <a:effectLst/>
                <a:highlight>
                  <a:srgbClr val="FFFFFF"/>
                </a:highlight>
                <a:latin typeface="Courier New" panose="02070309020205020404" pitchFamily="49" charset="0"/>
              </a:rPr>
              <a:t>(u8 x, u16 y, u32 num, u8 </a:t>
            </a:r>
            <a:r>
              <a:rPr lang="en-US" altLang="ko-KR" sz="1800" dirty="0" err="1">
                <a:solidFill>
                  <a:srgbClr val="000000"/>
                </a:solidFill>
                <a:effectLst/>
                <a:highlight>
                  <a:srgbClr val="FFFFFF"/>
                </a:highlight>
                <a:latin typeface="Courier New" panose="02070309020205020404" pitchFamily="49" charset="0"/>
              </a:rPr>
              <a:t>len</a:t>
            </a:r>
            <a:r>
              <a:rPr lang="en-US" altLang="ko-KR" sz="1800" dirty="0">
                <a:solidFill>
                  <a:srgbClr val="000000"/>
                </a:solidFill>
                <a:effectLst/>
                <a:highlight>
                  <a:srgbClr val="FFFFFF"/>
                </a:highlight>
                <a:latin typeface="Courier New" panose="02070309020205020404" pitchFamily="49" charset="0"/>
              </a:rPr>
              <a:t>, u8 size);</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lcd32_show_string</a:t>
            </a:r>
            <a:r>
              <a:rPr lang="en-US" altLang="ko-KR" sz="1800" dirty="0">
                <a:solidFill>
                  <a:srgbClr val="000000"/>
                </a:solidFill>
                <a:effectLst/>
                <a:highlight>
                  <a:srgbClr val="FFFFFF"/>
                </a:highlight>
                <a:latin typeface="Courier New" panose="02070309020205020404" pitchFamily="49" charset="0"/>
              </a:rPr>
              <a:t> (u8 x, u16 y, </a:t>
            </a:r>
            <a:r>
              <a:rPr lang="en-US" altLang="ko-KR" sz="1800" b="1" dirty="0">
                <a:solidFill>
                  <a:srgbClr val="7F0055"/>
                </a:solidFill>
                <a:effectLst/>
                <a:highlight>
                  <a:srgbClr val="FFFFFF"/>
                </a:highlight>
                <a:latin typeface="Courier New" panose="02070309020205020404" pitchFamily="49" charset="0"/>
              </a:rPr>
              <a:t>const</a:t>
            </a:r>
            <a:r>
              <a:rPr lang="en-US" altLang="ko-KR" sz="1800" dirty="0">
                <a:solidFill>
                  <a:srgbClr val="000000"/>
                </a:solidFill>
                <a:effectLst/>
                <a:highlight>
                  <a:srgbClr val="FFFFFF"/>
                </a:highlight>
                <a:latin typeface="Courier New" panose="02070309020205020404" pitchFamily="49" charset="0"/>
              </a:rPr>
              <a:t> u8 *p);</a:t>
            </a: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lcd32_draw_point_big</a:t>
            </a:r>
            <a:r>
              <a:rPr lang="en-US" altLang="ko-KR" sz="1800" dirty="0">
                <a:solidFill>
                  <a:srgbClr val="000000"/>
                </a:solidFill>
                <a:effectLst/>
                <a:highlight>
                  <a:srgbClr val="FFFFFF"/>
                </a:highlight>
                <a:latin typeface="Courier New" panose="02070309020205020404" pitchFamily="49" charset="0"/>
              </a:rPr>
              <a:t>(u16 x,u16 y);</a:t>
            </a:r>
          </a:p>
          <a:p>
            <a:pPr marL="0" marR="0">
              <a:spcBef>
                <a:spcPts val="0"/>
              </a:spcBef>
              <a:spcAft>
                <a:spcPts val="0"/>
              </a:spcAft>
            </a:pPr>
            <a:br>
              <a:rPr lang="en-US" altLang="ko-KR" sz="1800" dirty="0">
                <a:solidFill>
                  <a:srgbClr val="000000"/>
                </a:solidFill>
                <a:effectLst/>
                <a:highlight>
                  <a:srgbClr val="FFFFFF"/>
                </a:highlight>
                <a:latin typeface="Courier New" panose="02070309020205020404" pitchFamily="49" charset="0"/>
              </a:rPr>
            </a:br>
            <a:endParaRPr lang="en-US" altLang="ko-KR" sz="1800" dirty="0">
              <a:solidFill>
                <a:srgbClr val="000000"/>
              </a:solidFill>
              <a:effectLst/>
              <a:highlight>
                <a:srgbClr val="FFFFFF"/>
              </a:highlight>
              <a:latin typeface="Courier New" panose="02070309020205020404" pitchFamily="49" charset="0"/>
            </a:endParaRP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err="1">
                <a:solidFill>
                  <a:srgbClr val="000000"/>
                </a:solidFill>
                <a:effectLst/>
                <a:highlight>
                  <a:srgbClr val="FFFFFF"/>
                </a:highlight>
                <a:latin typeface="Courier New" panose="02070309020205020404" pitchFamily="49" charset="0"/>
              </a:rPr>
              <a:t>LCD_DrawRect</a:t>
            </a:r>
            <a:r>
              <a:rPr lang="en-US" altLang="ko-KR" sz="1800" dirty="0">
                <a:solidFill>
                  <a:srgbClr val="000000"/>
                </a:solidFill>
                <a:effectLst/>
                <a:highlight>
                  <a:srgbClr val="FFFFFF"/>
                </a:highlight>
                <a:latin typeface="Courier New" panose="02070309020205020404" pitchFamily="49" charset="0"/>
              </a:rPr>
              <a:t>(u8 type, u16 x1, u16 y1, u16 x2, u16 y2, u16 color);</a:t>
            </a:r>
          </a:p>
          <a:p>
            <a:pPr marL="0" marR="0">
              <a:spcBef>
                <a:spcPts val="0"/>
              </a:spcBef>
              <a:spcAft>
                <a:spcPts val="0"/>
              </a:spcAft>
            </a:pPr>
            <a:br>
              <a:rPr lang="en-US" altLang="ko-KR" sz="1800" dirty="0">
                <a:solidFill>
                  <a:srgbClr val="000000"/>
                </a:solidFill>
                <a:effectLst/>
                <a:highlight>
                  <a:srgbClr val="FFFFFF"/>
                </a:highlight>
                <a:latin typeface="Courier New" panose="02070309020205020404" pitchFamily="49" charset="0"/>
              </a:rPr>
            </a:br>
            <a:endParaRPr lang="en-US" altLang="ko-KR" sz="1800" dirty="0">
              <a:solidFill>
                <a:srgbClr val="000000"/>
              </a:solidFill>
              <a:effectLst/>
              <a:highlight>
                <a:srgbClr val="FFFFFF"/>
              </a:highlight>
              <a:latin typeface="Courier New" panose="02070309020205020404" pitchFamily="49" charset="0"/>
            </a:endParaRPr>
          </a:p>
          <a:p>
            <a:pPr marL="0" marR="0">
              <a:spcBef>
                <a:spcPts val="0"/>
              </a:spcBef>
              <a:spcAft>
                <a:spcPts val="0"/>
              </a:spcAft>
            </a:pP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 </a:t>
            </a:r>
            <a:r>
              <a:rPr lang="en-US" altLang="ko-KR" sz="1800" b="1" dirty="0">
                <a:solidFill>
                  <a:srgbClr val="000000"/>
                </a:solidFill>
                <a:effectLst/>
                <a:highlight>
                  <a:srgbClr val="FFFFFF"/>
                </a:highlight>
                <a:latin typeface="Courier New" panose="02070309020205020404" pitchFamily="49" charset="0"/>
              </a:rPr>
              <a:t>lcd32_image</a:t>
            </a:r>
            <a:r>
              <a:rPr lang="en-US" altLang="ko-KR" sz="1800" dirty="0">
                <a:solidFill>
                  <a:srgbClr val="000000"/>
                </a:solidFill>
                <a:effectLst/>
                <a:highlight>
                  <a:srgbClr val="FFFFFF"/>
                </a:highlight>
                <a:latin typeface="Courier New" panose="02070309020205020404" pitchFamily="49" charset="0"/>
              </a:rPr>
              <a:t>(</a:t>
            </a:r>
            <a:r>
              <a:rPr lang="en-US" altLang="ko-KR" sz="1800" b="1" dirty="0">
                <a:solidFill>
                  <a:srgbClr val="7F0055"/>
                </a:solidFill>
                <a:effectLst/>
                <a:highlight>
                  <a:srgbClr val="FFFFFF"/>
                </a:highlight>
                <a:latin typeface="Courier New" panose="02070309020205020404" pitchFamily="49" charset="0"/>
              </a:rPr>
              <a:t>void</a:t>
            </a:r>
            <a:r>
              <a:rPr lang="en-US" altLang="ko-KR" sz="1800" dirty="0">
                <a:solidFill>
                  <a:srgbClr val="000000"/>
                </a:solidFill>
                <a:effectLst/>
                <a:highlight>
                  <a:srgbClr val="FFFFFF"/>
                </a:highlight>
                <a:latin typeface="Courier New" panose="02070309020205020404" pitchFamily="49" charset="0"/>
              </a:rPr>
              <a:t>);</a:t>
            </a:r>
          </a:p>
        </p:txBody>
      </p:sp>
    </p:spTree>
    <p:extLst>
      <p:ext uri="{BB962C8B-B14F-4D97-AF65-F5344CB8AC3E}">
        <p14:creationId xmlns:p14="http://schemas.microsoft.com/office/powerpoint/2010/main" val="3299271697"/>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sz="2000" b="1" dirty="0">
                <a:solidFill>
                  <a:schemeClr val="accent2">
                    <a:lumMod val="50000"/>
                  </a:schemeClr>
                </a:solidFill>
              </a:rPr>
              <a:t>lcd32_clear_screen();</a:t>
            </a:r>
            <a:r>
              <a:rPr lang="en-US" altLang="ko-KR" sz="2000" b="1" dirty="0">
                <a:solidFill>
                  <a:schemeClr val="accent2">
                    <a:lumMod val="50000"/>
                  </a:schemeClr>
                </a:solidFill>
                <a:latin typeface="+mn-ea"/>
              </a:rPr>
              <a:t> // </a:t>
            </a:r>
            <a:r>
              <a:rPr lang="ko-KR" altLang="en-US" sz="2000" b="1" dirty="0">
                <a:solidFill>
                  <a:schemeClr val="accent2">
                    <a:lumMod val="50000"/>
                  </a:schemeClr>
                </a:solidFill>
                <a:latin typeface="+mn-ea"/>
              </a:rPr>
              <a:t>화면 전체 채우기        </a:t>
            </a:r>
            <a:r>
              <a:rPr lang="en-US" altLang="ko-KR" sz="2000" b="1" dirty="0">
                <a:solidFill>
                  <a:schemeClr val="accent2">
                    <a:lumMod val="50000"/>
                  </a:schemeClr>
                </a:solidFill>
                <a:latin typeface="+mn-ea"/>
              </a:rPr>
              <a:t>#include</a:t>
            </a:r>
            <a:r>
              <a:rPr lang="ko-KR" altLang="en-US" sz="2000" b="1" dirty="0">
                <a:solidFill>
                  <a:schemeClr val="accent2">
                    <a:lumMod val="50000"/>
                  </a:schemeClr>
                </a:solidFill>
                <a:latin typeface="+mn-ea"/>
              </a:rPr>
              <a:t> </a:t>
            </a:r>
            <a:r>
              <a:rPr lang="en-US" altLang="ko-KR" sz="2000" b="1" dirty="0">
                <a:solidFill>
                  <a:schemeClr val="accent2">
                    <a:lumMod val="50000"/>
                  </a:schemeClr>
                </a:solidFill>
                <a:latin typeface="+mn-ea"/>
              </a:rPr>
              <a:t>“lcd32.h”</a:t>
            </a:r>
            <a:endParaRPr lang="ko-KR" altLang="en-US" sz="2000" b="1" dirty="0">
              <a:solidFill>
                <a:schemeClr val="accent2">
                  <a:lumMod val="50000"/>
                </a:schemeClr>
              </a:solidFill>
              <a:latin typeface="+mn-ea"/>
            </a:endParaRPr>
          </a:p>
        </p:txBody>
      </p:sp>
      <p:sp>
        <p:nvSpPr>
          <p:cNvPr id="2" name="직사각형 1"/>
          <p:cNvSpPr/>
          <p:nvPr/>
        </p:nvSpPr>
        <p:spPr>
          <a:xfrm>
            <a:off x="767408" y="798961"/>
            <a:ext cx="6750496" cy="4811574"/>
          </a:xfrm>
          <a:prstGeom prst="rect">
            <a:avLst/>
          </a:prstGeom>
        </p:spPr>
        <p:txBody>
          <a:bodyPr wrap="square">
            <a:spAutoFit/>
          </a:bodyPr>
          <a:lstStyle/>
          <a:p>
            <a:pPr>
              <a:lnSpc>
                <a:spcPts val="1600"/>
              </a:lnSpc>
            </a:pPr>
            <a:r>
              <a:rPr lang="en-US" altLang="ko-KR" sz="1600" dirty="0">
                <a:solidFill>
                  <a:srgbClr val="000000"/>
                </a:solidFill>
                <a:latin typeface="Consolas" panose="020B0609020204030204" pitchFamily="49" charset="0"/>
              </a:rPr>
              <a:t>  </a:t>
            </a:r>
            <a:r>
              <a:rPr lang="en-US" altLang="ko-KR" sz="1600" dirty="0" err="1">
                <a:solidFill>
                  <a:srgbClr val="000000"/>
                </a:solidFill>
                <a:latin typeface="Consolas" panose="020B0609020204030204" pitchFamily="49" charset="0"/>
              </a:rPr>
              <a:t>MX_FSMC_Init</a:t>
            </a:r>
            <a:r>
              <a:rPr lang="en-US" altLang="ko-KR" sz="1600" dirty="0">
                <a:solidFill>
                  <a:srgbClr val="000000"/>
                </a:solidFill>
                <a:latin typeface="Consolas" panose="020B0609020204030204" pitchFamily="49" charset="0"/>
              </a:rPr>
              <a:t>();</a:t>
            </a:r>
          </a:p>
          <a:p>
            <a:pPr>
              <a:lnSpc>
                <a:spcPts val="1600"/>
              </a:lnSpc>
            </a:pPr>
            <a:r>
              <a:rPr lang="en-US" altLang="ko-KR" sz="1600" dirty="0">
                <a:solidFill>
                  <a:srgbClr val="000000"/>
                </a:solidFill>
                <a:latin typeface="Consolas" panose="020B0609020204030204" pitchFamily="49" charset="0"/>
              </a:rPr>
              <a:t>  </a:t>
            </a:r>
            <a:r>
              <a:rPr lang="en-US" altLang="ko-KR" sz="1600" dirty="0">
                <a:solidFill>
                  <a:srgbClr val="3F7F5F"/>
                </a:solidFill>
                <a:latin typeface="Consolas" panose="020B0609020204030204" pitchFamily="49" charset="0"/>
              </a:rPr>
              <a:t>/* USER CODE BEGIN 2 */</a:t>
            </a:r>
          </a:p>
          <a:p>
            <a:pPr>
              <a:lnSpc>
                <a:spcPts val="1600"/>
              </a:lnSpc>
            </a:pPr>
            <a:endParaRPr lang="ko-KR" altLang="en-US" sz="1600" dirty="0">
              <a:latin typeface="Consolas" panose="020B0609020204030204" pitchFamily="49" charset="0"/>
            </a:endParaRPr>
          </a:p>
          <a:p>
            <a:pPr>
              <a:lnSpc>
                <a:spcPts val="1600"/>
              </a:lnSpc>
            </a:pPr>
            <a:r>
              <a:rPr lang="en-US" altLang="ko-KR" sz="1600" dirty="0">
                <a:solidFill>
                  <a:srgbClr val="000000"/>
                </a:solidFill>
                <a:latin typeface="Consolas" panose="020B0609020204030204" pitchFamily="49" charset="0"/>
              </a:rPr>
              <a:t>  bsp_lcd32_init();</a:t>
            </a:r>
          </a:p>
          <a:p>
            <a:pPr>
              <a:lnSpc>
                <a:spcPts val="1600"/>
              </a:lnSpc>
            </a:pPr>
            <a:endParaRPr lang="ko-KR" altLang="en-US" sz="1600" dirty="0">
              <a:latin typeface="Consolas" panose="020B0609020204030204" pitchFamily="49" charset="0"/>
            </a:endParaRPr>
          </a:p>
          <a:p>
            <a:pPr>
              <a:lnSpc>
                <a:spcPts val="1600"/>
              </a:lnSpc>
            </a:pPr>
            <a:r>
              <a:rPr lang="en-US" altLang="ko-KR" sz="1600" dirty="0">
                <a:solidFill>
                  <a:srgbClr val="000000"/>
                </a:solidFill>
                <a:latin typeface="Consolas" panose="020B0609020204030204" pitchFamily="49" charset="0"/>
              </a:rPr>
              <a:t>  </a:t>
            </a:r>
            <a:r>
              <a:rPr lang="en-US" altLang="ko-KR" sz="1600" dirty="0">
                <a:solidFill>
                  <a:srgbClr val="3F7F5F"/>
                </a:solidFill>
                <a:latin typeface="Consolas" panose="020B0609020204030204" pitchFamily="49" charset="0"/>
              </a:rPr>
              <a:t>/* USER CODE END 2 */</a:t>
            </a:r>
          </a:p>
          <a:p>
            <a:pPr>
              <a:lnSpc>
                <a:spcPts val="1600"/>
              </a:lnSpc>
            </a:pPr>
            <a:endParaRPr lang="ko-KR" altLang="en-US" sz="1600" dirty="0">
              <a:latin typeface="Consolas" panose="020B0609020204030204" pitchFamily="49" charset="0"/>
            </a:endParaRPr>
          </a:p>
          <a:p>
            <a:pPr>
              <a:lnSpc>
                <a:spcPts val="1600"/>
              </a:lnSpc>
            </a:pPr>
            <a:r>
              <a:rPr lang="en-US" altLang="ko-KR" sz="1600" dirty="0">
                <a:solidFill>
                  <a:srgbClr val="000000"/>
                </a:solidFill>
                <a:latin typeface="Consolas" panose="020B0609020204030204" pitchFamily="49" charset="0"/>
              </a:rPr>
              <a:t>  </a:t>
            </a:r>
            <a:r>
              <a:rPr lang="en-US" altLang="ko-KR" sz="1600" dirty="0">
                <a:solidFill>
                  <a:srgbClr val="3F7F5F"/>
                </a:solidFill>
                <a:latin typeface="Consolas" panose="020B0609020204030204" pitchFamily="49" charset="0"/>
              </a:rPr>
              <a:t>/* Infinite loop */</a:t>
            </a:r>
          </a:p>
          <a:p>
            <a:pPr>
              <a:lnSpc>
                <a:spcPts val="1600"/>
              </a:lnSpc>
            </a:pPr>
            <a:r>
              <a:rPr lang="en-US" altLang="ko-KR" sz="1600" dirty="0">
                <a:solidFill>
                  <a:srgbClr val="000000"/>
                </a:solidFill>
                <a:latin typeface="Consolas" panose="020B0609020204030204" pitchFamily="49" charset="0"/>
              </a:rPr>
              <a:t>  </a:t>
            </a:r>
            <a:r>
              <a:rPr lang="en-US" altLang="ko-KR" sz="1600" dirty="0">
                <a:solidFill>
                  <a:srgbClr val="3F7F5F"/>
                </a:solidFill>
                <a:latin typeface="Consolas" panose="020B0609020204030204" pitchFamily="49" charset="0"/>
              </a:rPr>
              <a:t>/* USER CODE BEGIN WHILE */</a:t>
            </a:r>
          </a:p>
          <a:p>
            <a:pPr>
              <a:lnSpc>
                <a:spcPts val="1600"/>
              </a:lnSpc>
            </a:pPr>
            <a:r>
              <a:rPr lang="en-US" altLang="ko-KR" sz="1600" dirty="0">
                <a:solidFill>
                  <a:srgbClr val="000000"/>
                </a:solidFill>
                <a:latin typeface="Consolas" panose="020B0609020204030204" pitchFamily="49" charset="0"/>
              </a:rPr>
              <a:t>  </a:t>
            </a:r>
            <a:r>
              <a:rPr lang="en-US" altLang="ko-KR" sz="1600" b="1" dirty="0">
                <a:solidFill>
                  <a:srgbClr val="7F0055"/>
                </a:solidFill>
                <a:latin typeface="Consolas" panose="020B0609020204030204" pitchFamily="49" charset="0"/>
              </a:rPr>
              <a:t>while</a:t>
            </a:r>
            <a:r>
              <a:rPr lang="en-US" altLang="ko-KR" sz="1600" b="1" dirty="0">
                <a:solidFill>
                  <a:srgbClr val="000000"/>
                </a:solidFill>
                <a:latin typeface="Consolas" panose="020B0609020204030204" pitchFamily="49" charset="0"/>
              </a:rPr>
              <a:t> (1)</a:t>
            </a:r>
          </a:p>
          <a:p>
            <a:pPr>
              <a:lnSpc>
                <a:spcPts val="1600"/>
              </a:lnSpc>
            </a:pPr>
            <a:r>
              <a:rPr lang="ko-KR" altLang="en-US" sz="1600" dirty="0">
                <a:solidFill>
                  <a:srgbClr val="000000"/>
                </a:solidFill>
                <a:latin typeface="Consolas" panose="020B0609020204030204" pitchFamily="49" charset="0"/>
              </a:rPr>
              <a:t>  </a:t>
            </a:r>
            <a:r>
              <a:rPr lang="en-US" altLang="ko-KR" sz="1600" dirty="0">
                <a:solidFill>
                  <a:srgbClr val="000000"/>
                </a:solidFill>
                <a:latin typeface="Consolas" panose="020B0609020204030204" pitchFamily="49" charset="0"/>
              </a:rPr>
              <a:t>{</a:t>
            </a:r>
          </a:p>
          <a:p>
            <a:pPr>
              <a:lnSpc>
                <a:spcPts val="1600"/>
              </a:lnSpc>
            </a:pPr>
            <a:r>
              <a:rPr lang="en-US" altLang="ko-KR" sz="1600" dirty="0">
                <a:solidFill>
                  <a:srgbClr val="000000"/>
                </a:solidFill>
                <a:latin typeface="Consolas" panose="020B0609020204030204" pitchFamily="49" charset="0"/>
              </a:rPr>
              <a:t>    </a:t>
            </a:r>
            <a:r>
              <a:rPr lang="en-US" altLang="ko-KR" sz="1600" dirty="0">
                <a:solidFill>
                  <a:srgbClr val="3F7F5F"/>
                </a:solidFill>
                <a:latin typeface="Consolas" panose="020B0609020204030204" pitchFamily="49" charset="0"/>
              </a:rPr>
              <a:t>/* USER CODE END WHILE */</a:t>
            </a:r>
          </a:p>
          <a:p>
            <a:pPr>
              <a:lnSpc>
                <a:spcPts val="1600"/>
              </a:lnSpc>
            </a:pPr>
            <a:endParaRPr lang="ko-KR" altLang="en-US" sz="1600" dirty="0">
              <a:latin typeface="Consolas" panose="020B0609020204030204" pitchFamily="49" charset="0"/>
            </a:endParaRPr>
          </a:p>
          <a:p>
            <a:pPr>
              <a:lnSpc>
                <a:spcPts val="1600"/>
              </a:lnSpc>
            </a:pPr>
            <a:r>
              <a:rPr lang="en-US" altLang="ko-KR" sz="1600" dirty="0">
                <a:solidFill>
                  <a:srgbClr val="000000"/>
                </a:solidFill>
                <a:latin typeface="Consolas" panose="020B0609020204030204" pitchFamily="49" charset="0"/>
              </a:rPr>
              <a:t>    </a:t>
            </a:r>
            <a:r>
              <a:rPr lang="en-US" altLang="ko-KR" sz="1600" dirty="0">
                <a:solidFill>
                  <a:srgbClr val="3F7F5F"/>
                </a:solidFill>
                <a:latin typeface="Consolas" panose="020B0609020204030204" pitchFamily="49" charset="0"/>
              </a:rPr>
              <a:t>/* USER CODE BEGIN 3 */</a:t>
            </a:r>
          </a:p>
          <a:p>
            <a:pPr>
              <a:lnSpc>
                <a:spcPts val="1600"/>
              </a:lnSpc>
            </a:pPr>
            <a:r>
              <a:rPr lang="en-US" altLang="ko-KR" sz="1600" dirty="0">
                <a:solidFill>
                  <a:srgbClr val="000000"/>
                </a:solidFill>
                <a:latin typeface="Consolas" panose="020B0609020204030204" pitchFamily="49" charset="0"/>
              </a:rPr>
              <a:t>     lcd32_clear_screen(0x001f);   // Blue</a:t>
            </a:r>
          </a:p>
          <a:p>
            <a:pPr>
              <a:lnSpc>
                <a:spcPts val="1600"/>
              </a:lnSpc>
            </a:pPr>
            <a:r>
              <a:rPr lang="en-US" altLang="ko-KR" sz="1600" dirty="0">
                <a:solidFill>
                  <a:srgbClr val="000000"/>
                </a:solidFill>
                <a:latin typeface="Consolas" panose="020B0609020204030204" pitchFamily="49" charset="0"/>
              </a:rPr>
              <a:t>     </a:t>
            </a:r>
            <a:r>
              <a:rPr lang="en-US" altLang="ko-KR" sz="1600" b="1" dirty="0" err="1">
                <a:solidFill>
                  <a:srgbClr val="642880"/>
                </a:solidFill>
                <a:latin typeface="Consolas" panose="020B0609020204030204" pitchFamily="49" charset="0"/>
              </a:rPr>
              <a:t>HAL_Delay</a:t>
            </a:r>
            <a:r>
              <a:rPr lang="en-US" altLang="ko-KR" sz="1600" b="1" dirty="0">
                <a:solidFill>
                  <a:srgbClr val="000000"/>
                </a:solidFill>
                <a:latin typeface="Consolas" panose="020B0609020204030204" pitchFamily="49" charset="0"/>
              </a:rPr>
              <a:t>(500);</a:t>
            </a:r>
          </a:p>
          <a:p>
            <a:pPr>
              <a:lnSpc>
                <a:spcPts val="1600"/>
              </a:lnSpc>
            </a:pPr>
            <a:r>
              <a:rPr lang="en-US" altLang="ko-KR" sz="1600" dirty="0">
                <a:solidFill>
                  <a:srgbClr val="000000"/>
                </a:solidFill>
                <a:latin typeface="Consolas" panose="020B0609020204030204" pitchFamily="49" charset="0"/>
              </a:rPr>
              <a:t>     lcd32_clear_screen(0x07e0);   // Green</a:t>
            </a:r>
          </a:p>
          <a:p>
            <a:pPr>
              <a:lnSpc>
                <a:spcPts val="1600"/>
              </a:lnSpc>
            </a:pPr>
            <a:r>
              <a:rPr lang="en-US" altLang="ko-KR" sz="1600" dirty="0">
                <a:solidFill>
                  <a:srgbClr val="000000"/>
                </a:solidFill>
                <a:latin typeface="Consolas" panose="020B0609020204030204" pitchFamily="49" charset="0"/>
              </a:rPr>
              <a:t>     </a:t>
            </a:r>
            <a:r>
              <a:rPr lang="en-US" altLang="ko-KR" sz="1600" b="1" dirty="0" err="1">
                <a:solidFill>
                  <a:srgbClr val="642880"/>
                </a:solidFill>
                <a:latin typeface="Consolas" panose="020B0609020204030204" pitchFamily="49" charset="0"/>
              </a:rPr>
              <a:t>HAL_Delay</a:t>
            </a:r>
            <a:r>
              <a:rPr lang="en-US" altLang="ko-KR" sz="1600" b="1" dirty="0">
                <a:solidFill>
                  <a:srgbClr val="000000"/>
                </a:solidFill>
                <a:latin typeface="Consolas" panose="020B0609020204030204" pitchFamily="49" charset="0"/>
              </a:rPr>
              <a:t>(500);</a:t>
            </a:r>
          </a:p>
          <a:p>
            <a:pPr>
              <a:lnSpc>
                <a:spcPts val="1600"/>
              </a:lnSpc>
            </a:pPr>
            <a:r>
              <a:rPr lang="en-US" altLang="ko-KR" sz="1600" dirty="0">
                <a:solidFill>
                  <a:srgbClr val="000000"/>
                </a:solidFill>
                <a:latin typeface="Consolas" panose="020B0609020204030204" pitchFamily="49" charset="0"/>
              </a:rPr>
              <a:t>     lcd32_clear_screen(0xf800);   // Red</a:t>
            </a:r>
          </a:p>
          <a:p>
            <a:pPr>
              <a:lnSpc>
                <a:spcPts val="1600"/>
              </a:lnSpc>
            </a:pPr>
            <a:r>
              <a:rPr lang="en-US" altLang="ko-KR" sz="1600" dirty="0">
                <a:solidFill>
                  <a:srgbClr val="000000"/>
                </a:solidFill>
                <a:latin typeface="Consolas" panose="020B0609020204030204" pitchFamily="49" charset="0"/>
              </a:rPr>
              <a:t>     </a:t>
            </a:r>
            <a:r>
              <a:rPr lang="en-US" altLang="ko-KR" sz="1600" b="1" dirty="0" err="1">
                <a:solidFill>
                  <a:srgbClr val="642880"/>
                </a:solidFill>
                <a:latin typeface="Consolas" panose="020B0609020204030204" pitchFamily="49" charset="0"/>
              </a:rPr>
              <a:t>HAL_Delay</a:t>
            </a:r>
            <a:r>
              <a:rPr lang="en-US" altLang="ko-KR" sz="1600" b="1" dirty="0">
                <a:solidFill>
                  <a:srgbClr val="000000"/>
                </a:solidFill>
                <a:latin typeface="Consolas" panose="020B0609020204030204" pitchFamily="49" charset="0"/>
              </a:rPr>
              <a:t>(500);</a:t>
            </a:r>
          </a:p>
          <a:p>
            <a:pPr>
              <a:lnSpc>
                <a:spcPts val="1600"/>
              </a:lnSpc>
            </a:pPr>
            <a:r>
              <a:rPr lang="ko-KR" altLang="en-US" sz="1600" dirty="0">
                <a:solidFill>
                  <a:srgbClr val="000000"/>
                </a:solidFill>
                <a:latin typeface="Consolas" panose="020B0609020204030204" pitchFamily="49" charset="0"/>
              </a:rPr>
              <a:t>  </a:t>
            </a:r>
            <a:r>
              <a:rPr lang="en-US" altLang="ko-KR" sz="1600" dirty="0">
                <a:solidFill>
                  <a:srgbClr val="000000"/>
                </a:solidFill>
                <a:latin typeface="Consolas" panose="020B0609020204030204" pitchFamily="49" charset="0"/>
              </a:rPr>
              <a:t>}</a:t>
            </a:r>
          </a:p>
          <a:p>
            <a:pPr>
              <a:lnSpc>
                <a:spcPts val="1600"/>
              </a:lnSpc>
            </a:pPr>
            <a:r>
              <a:rPr lang="en-US" altLang="ko-KR" sz="1600" dirty="0">
                <a:solidFill>
                  <a:srgbClr val="000000"/>
                </a:solidFill>
                <a:latin typeface="Consolas" panose="020B0609020204030204" pitchFamily="49" charset="0"/>
              </a:rPr>
              <a:t>  </a:t>
            </a:r>
            <a:r>
              <a:rPr lang="en-US" altLang="ko-KR" sz="1600" dirty="0">
                <a:solidFill>
                  <a:srgbClr val="3F7F5F"/>
                </a:solidFill>
                <a:latin typeface="Consolas" panose="020B0609020204030204" pitchFamily="49" charset="0"/>
              </a:rPr>
              <a:t>/* USER CODE END 3 */</a:t>
            </a:r>
          </a:p>
          <a:p>
            <a:pPr>
              <a:lnSpc>
                <a:spcPts val="1600"/>
              </a:lnSpc>
            </a:pPr>
            <a:r>
              <a:rPr lang="en-US" altLang="ko-KR" sz="1600" dirty="0">
                <a:solidFill>
                  <a:srgbClr val="000000"/>
                </a:solidFill>
                <a:latin typeface="Consolas" panose="020B0609020204030204" pitchFamily="49" charset="0"/>
              </a:rPr>
              <a:t>}</a:t>
            </a:r>
            <a:endParaRPr lang="ko-KR" altLang="en-US" sz="1600" dirty="0"/>
          </a:p>
        </p:txBody>
      </p:sp>
      <p:pic>
        <p:nvPicPr>
          <p:cNvPr id="3" name="그림 2"/>
          <p:cNvPicPr>
            <a:picLocks noChangeAspect="1"/>
          </p:cNvPicPr>
          <p:nvPr/>
        </p:nvPicPr>
        <p:blipFill>
          <a:blip r:embed="rId2"/>
          <a:stretch>
            <a:fillRect/>
          </a:stretch>
        </p:blipFill>
        <p:spPr>
          <a:xfrm>
            <a:off x="1631504" y="5610535"/>
            <a:ext cx="8687178" cy="1058825"/>
          </a:xfrm>
          <a:prstGeom prst="rect">
            <a:avLst/>
          </a:prstGeom>
        </p:spPr>
      </p:pic>
      <p:pic>
        <p:nvPicPr>
          <p:cNvPr id="5" name="그림 4"/>
          <p:cNvPicPr>
            <a:picLocks noChangeAspect="1"/>
          </p:cNvPicPr>
          <p:nvPr/>
        </p:nvPicPr>
        <p:blipFill>
          <a:blip r:embed="rId3"/>
          <a:stretch>
            <a:fillRect/>
          </a:stretch>
        </p:blipFill>
        <p:spPr>
          <a:xfrm>
            <a:off x="6815030" y="1501439"/>
            <a:ext cx="3710004" cy="3224850"/>
          </a:xfrm>
          <a:prstGeom prst="rect">
            <a:avLst/>
          </a:prstGeom>
          <a:ln w="50800">
            <a:solidFill>
              <a:schemeClr val="accent5">
                <a:lumMod val="75000"/>
              </a:schemeClr>
            </a:solidFill>
          </a:ln>
        </p:spPr>
      </p:pic>
      <p:sp>
        <p:nvSpPr>
          <p:cNvPr id="8" name="TextBox 7"/>
          <p:cNvSpPr txBox="1"/>
          <p:nvPr/>
        </p:nvSpPr>
        <p:spPr>
          <a:xfrm>
            <a:off x="6815031" y="948892"/>
            <a:ext cx="880369" cy="461665"/>
          </a:xfrm>
          <a:prstGeom prst="rect">
            <a:avLst/>
          </a:prstGeom>
          <a:noFill/>
        </p:spPr>
        <p:txBody>
          <a:bodyPr wrap="none" rtlCol="0">
            <a:spAutoFit/>
          </a:bodyPr>
          <a:lstStyle/>
          <a:p>
            <a:r>
              <a:rPr lang="en-US" altLang="ko-KR" sz="2400" b="1">
                <a:solidFill>
                  <a:srgbClr val="0000FF"/>
                </a:solidFill>
              </a:rPr>
              <a:t>lcd.h</a:t>
            </a:r>
            <a:endParaRPr lang="ko-KR" altLang="en-US" sz="2400" b="1">
              <a:solidFill>
                <a:srgbClr val="0000FF"/>
              </a:solidFill>
            </a:endParaRPr>
          </a:p>
        </p:txBody>
      </p:sp>
    </p:spTree>
    <p:extLst>
      <p:ext uri="{BB962C8B-B14F-4D97-AF65-F5344CB8AC3E}">
        <p14:creationId xmlns:p14="http://schemas.microsoft.com/office/powerpoint/2010/main" val="3928700644"/>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3111" y="-8682"/>
            <a:ext cx="9144000" cy="6445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s-ES" altLang="ko-KR" sz="2000" b="1">
                <a:solidFill>
                  <a:schemeClr val="accent2">
                    <a:lumMod val="50000"/>
                  </a:schemeClr>
                </a:solidFill>
              </a:rPr>
              <a:t>lcd32_fill_color(8 xsta, u16 ysta, u8 xend, u16 yend, u16 color);</a:t>
            </a:r>
            <a:endParaRPr lang="ko-KR" altLang="en-US" sz="2800" b="1">
              <a:solidFill>
                <a:schemeClr val="accent2">
                  <a:lumMod val="50000"/>
                </a:schemeClr>
              </a:solidFill>
              <a:latin typeface="+mn-ea"/>
            </a:endParaRPr>
          </a:p>
        </p:txBody>
      </p:sp>
      <p:pic>
        <p:nvPicPr>
          <p:cNvPr id="3" name="그림 2"/>
          <p:cNvPicPr>
            <a:picLocks noChangeAspect="1"/>
          </p:cNvPicPr>
          <p:nvPr/>
        </p:nvPicPr>
        <p:blipFill>
          <a:blip r:embed="rId2"/>
          <a:stretch>
            <a:fillRect/>
          </a:stretch>
        </p:blipFill>
        <p:spPr>
          <a:xfrm>
            <a:off x="1631504" y="5610535"/>
            <a:ext cx="8687178" cy="1058825"/>
          </a:xfrm>
          <a:prstGeom prst="rect">
            <a:avLst/>
          </a:prstGeom>
        </p:spPr>
      </p:pic>
      <p:sp>
        <p:nvSpPr>
          <p:cNvPr id="4" name="TextBox 3"/>
          <p:cNvSpPr txBox="1"/>
          <p:nvPr/>
        </p:nvSpPr>
        <p:spPr>
          <a:xfrm>
            <a:off x="240822" y="635897"/>
            <a:ext cx="5875326" cy="784830"/>
          </a:xfrm>
          <a:prstGeom prst="rect">
            <a:avLst/>
          </a:prstGeom>
          <a:noFill/>
        </p:spPr>
        <p:txBody>
          <a:bodyPr wrap="none" rtlCol="0">
            <a:spAutoFit/>
          </a:bodyPr>
          <a:lstStyle/>
          <a:p>
            <a:pPr marL="285750" indent="-285750">
              <a:lnSpc>
                <a:spcPts val="2700"/>
              </a:lnSpc>
              <a:buFont typeface="Arial" panose="020B0604020202020204" pitchFamily="34" charset="0"/>
              <a:buChar char="•"/>
            </a:pPr>
            <a:r>
              <a:rPr lang="es-ES" altLang="ko-KR" dirty="0"/>
              <a:t>lcd32_fill_color(x </a:t>
            </a:r>
            <a:r>
              <a:rPr lang="ko-KR" altLang="en-US" dirty="0"/>
              <a:t>시작점</a:t>
            </a:r>
            <a:r>
              <a:rPr lang="es-ES" altLang="ko-KR" dirty="0"/>
              <a:t>, y </a:t>
            </a:r>
            <a:r>
              <a:rPr lang="ko-KR" altLang="en-US" dirty="0"/>
              <a:t>시작점</a:t>
            </a:r>
            <a:r>
              <a:rPr lang="es-ES" altLang="ko-KR" dirty="0"/>
              <a:t>, x </a:t>
            </a:r>
            <a:r>
              <a:rPr lang="ko-KR" altLang="en-US" dirty="0"/>
              <a:t>끝</a:t>
            </a:r>
            <a:r>
              <a:rPr lang="es-ES" altLang="ko-KR" dirty="0"/>
              <a:t>,  y </a:t>
            </a:r>
            <a:r>
              <a:rPr lang="ko-KR" altLang="en-US" dirty="0"/>
              <a:t>끝</a:t>
            </a:r>
            <a:r>
              <a:rPr lang="es-ES" altLang="ko-KR" dirty="0"/>
              <a:t>, </a:t>
            </a:r>
            <a:r>
              <a:rPr lang="ko-KR" altLang="en-US" dirty="0"/>
              <a:t>색깔</a:t>
            </a:r>
            <a:r>
              <a:rPr lang="es-ES" altLang="ko-KR" dirty="0"/>
              <a:t>);</a:t>
            </a:r>
            <a:endParaRPr lang="en-US" altLang="ko-KR" dirty="0"/>
          </a:p>
          <a:p>
            <a:pPr marL="285750" indent="-285750">
              <a:lnSpc>
                <a:spcPts val="2700"/>
              </a:lnSpc>
              <a:buFont typeface="Arial" panose="020B0604020202020204" pitchFamily="34" charset="0"/>
              <a:buChar char="•"/>
            </a:pPr>
            <a:r>
              <a:rPr lang="ko-KR" altLang="en-US" dirty="0"/>
              <a:t>특정 사각 영역만 색칠</a:t>
            </a:r>
          </a:p>
        </p:txBody>
      </p:sp>
      <p:sp>
        <p:nvSpPr>
          <p:cNvPr id="5" name="직사각형 4"/>
          <p:cNvSpPr/>
          <p:nvPr/>
        </p:nvSpPr>
        <p:spPr>
          <a:xfrm>
            <a:off x="1415480" y="1686384"/>
            <a:ext cx="5904656" cy="3139321"/>
          </a:xfrm>
          <a:prstGeom prst="rect">
            <a:avLst/>
          </a:prstGeom>
          <a:solidFill>
            <a:schemeClr val="bg1">
              <a:lumMod val="95000"/>
            </a:schemeClr>
          </a:solidFill>
          <a:ln w="12700">
            <a:solidFill>
              <a:schemeClr val="tx1">
                <a:lumMod val="50000"/>
                <a:lumOff val="50000"/>
              </a:schemeClr>
            </a:solidFill>
          </a:ln>
        </p:spPr>
        <p:txBody>
          <a:bodyPr wrap="square">
            <a:spAutoFit/>
          </a:bodyPr>
          <a:lstStyle/>
          <a:p>
            <a:r>
              <a:rPr lang="en-US" altLang="ko-KR" dirty="0">
                <a:solidFill>
                  <a:srgbClr val="000000"/>
                </a:solidFill>
                <a:latin typeface="Consolas" panose="020B0609020204030204" pitchFamily="49" charset="0"/>
              </a:rPr>
              <a:t> </a:t>
            </a:r>
            <a:r>
              <a:rPr lang="en-US" altLang="ko-KR" dirty="0">
                <a:solidFill>
                  <a:srgbClr val="3F7F5F"/>
                </a:solidFill>
                <a:latin typeface="Consolas" panose="020B0609020204030204" pitchFamily="49" charset="0"/>
              </a:rPr>
              <a:t>/* Initialize all configured peripherals */</a:t>
            </a:r>
          </a:p>
          <a:p>
            <a:r>
              <a:rPr lang="en-US" altLang="ko-KR" dirty="0">
                <a:solidFill>
                  <a:srgbClr val="000000"/>
                </a:solidFill>
                <a:latin typeface="Consolas" panose="020B0609020204030204" pitchFamily="49" charset="0"/>
              </a:rPr>
              <a:t>  </a:t>
            </a:r>
            <a:r>
              <a:rPr lang="en-US" altLang="ko-KR" dirty="0" err="1">
                <a:solidFill>
                  <a:srgbClr val="000000"/>
                </a:solidFill>
                <a:latin typeface="Consolas" panose="020B0609020204030204" pitchFamily="49" charset="0"/>
              </a:rPr>
              <a:t>MX_GPIO_Init</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err="1">
                <a:solidFill>
                  <a:srgbClr val="000000"/>
                </a:solidFill>
                <a:latin typeface="Consolas" panose="020B0609020204030204" pitchFamily="49" charset="0"/>
              </a:rPr>
              <a:t>MX_DMA_Init</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MX_USART1_UART_Init();</a:t>
            </a:r>
          </a:p>
          <a:p>
            <a:r>
              <a:rPr lang="en-US" altLang="ko-KR" dirty="0">
                <a:solidFill>
                  <a:srgbClr val="000000"/>
                </a:solidFill>
                <a:latin typeface="Consolas" panose="020B0609020204030204" pitchFamily="49" charset="0"/>
              </a:rPr>
              <a:t>  MX_ADC1_Init();</a:t>
            </a:r>
          </a:p>
          <a:p>
            <a:r>
              <a:rPr lang="en-US" altLang="ko-KR" dirty="0">
                <a:solidFill>
                  <a:srgbClr val="000000"/>
                </a:solidFill>
                <a:latin typeface="Consolas" panose="020B0609020204030204" pitchFamily="49" charset="0"/>
              </a:rPr>
              <a:t>  </a:t>
            </a:r>
            <a:r>
              <a:rPr lang="en-US" altLang="ko-KR" dirty="0" err="1">
                <a:solidFill>
                  <a:srgbClr val="000000"/>
                </a:solidFill>
                <a:latin typeface="Consolas" panose="020B0609020204030204" pitchFamily="49" charset="0"/>
              </a:rPr>
              <a:t>MX_FSMC_Init</a:t>
            </a:r>
            <a:r>
              <a:rPr lang="en-US" altLang="ko-KR" dirty="0">
                <a:solidFill>
                  <a:srgbClr val="000000"/>
                </a:solidFill>
                <a:latin typeface="Consolas" panose="020B0609020204030204" pitchFamily="49" charset="0"/>
              </a:rPr>
              <a:t>();</a:t>
            </a:r>
          </a:p>
          <a:p>
            <a:r>
              <a:rPr lang="en-US" altLang="ko-KR" dirty="0">
                <a:solidFill>
                  <a:srgbClr val="000000"/>
                </a:solidFill>
                <a:latin typeface="Consolas" panose="020B0609020204030204" pitchFamily="49" charset="0"/>
              </a:rPr>
              <a:t>  </a:t>
            </a:r>
            <a:r>
              <a:rPr lang="en-US" altLang="ko-KR" dirty="0">
                <a:solidFill>
                  <a:srgbClr val="3F7F5F"/>
                </a:solidFill>
                <a:latin typeface="Consolas" panose="020B0609020204030204" pitchFamily="49" charset="0"/>
              </a:rPr>
              <a:t>/* USER CODE BEGIN 2 */</a:t>
            </a:r>
          </a:p>
          <a:p>
            <a:endParaRPr lang="ko-KR" altLang="en-US" dirty="0">
              <a:latin typeface="Consolas" panose="020B0609020204030204" pitchFamily="49" charset="0"/>
            </a:endParaRPr>
          </a:p>
          <a:p>
            <a:r>
              <a:rPr lang="en-US" altLang="ko-KR" dirty="0">
                <a:solidFill>
                  <a:srgbClr val="000000"/>
                </a:solidFill>
                <a:latin typeface="Consolas" panose="020B0609020204030204" pitchFamily="49" charset="0"/>
              </a:rPr>
              <a:t>  bsp_lcd32_init();</a:t>
            </a:r>
          </a:p>
          <a:p>
            <a:endParaRPr lang="ko-KR" altLang="en-US" dirty="0">
              <a:latin typeface="Consolas" panose="020B0609020204030204" pitchFamily="49" charset="0"/>
            </a:endParaRPr>
          </a:p>
          <a:p>
            <a:r>
              <a:rPr lang="en-US" altLang="ko-KR" dirty="0">
                <a:solidFill>
                  <a:srgbClr val="000000"/>
                </a:solidFill>
                <a:latin typeface="Consolas" panose="020B0609020204030204" pitchFamily="49" charset="0"/>
              </a:rPr>
              <a:t>  </a:t>
            </a:r>
            <a:r>
              <a:rPr lang="en-US" altLang="ko-KR" b="1" dirty="0">
                <a:solidFill>
                  <a:srgbClr val="C00000"/>
                </a:solidFill>
                <a:latin typeface="Consolas" panose="020B0609020204030204" pitchFamily="49" charset="0"/>
              </a:rPr>
              <a:t>lcd32_fill_color(10, 10, 200, 100, 0xf800);</a:t>
            </a:r>
            <a:endParaRPr lang="ko-KR" altLang="en-US" b="1" dirty="0">
              <a:solidFill>
                <a:srgbClr val="C00000"/>
              </a:solidFill>
            </a:endParaRPr>
          </a:p>
        </p:txBody>
      </p:sp>
      <p:pic>
        <p:nvPicPr>
          <p:cNvPr id="6" name="그림 5"/>
          <p:cNvPicPr>
            <a:picLocks noChangeAspect="1"/>
          </p:cNvPicPr>
          <p:nvPr/>
        </p:nvPicPr>
        <p:blipFill>
          <a:blip r:embed="rId3"/>
          <a:stretch>
            <a:fillRect/>
          </a:stretch>
        </p:blipFill>
        <p:spPr>
          <a:xfrm>
            <a:off x="7824193" y="1269652"/>
            <a:ext cx="2619361" cy="3744455"/>
          </a:xfrm>
          <a:prstGeom prst="rect">
            <a:avLst/>
          </a:prstGeom>
        </p:spPr>
      </p:pic>
    </p:spTree>
    <p:extLst>
      <p:ext uri="{BB962C8B-B14F-4D97-AF65-F5344CB8AC3E}">
        <p14:creationId xmlns:p14="http://schemas.microsoft.com/office/powerpoint/2010/main" val="4169775567"/>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171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accent2">
                    <a:lumMod val="50000"/>
                  </a:schemeClr>
                </a:solidFill>
              </a:rPr>
              <a:t>void lcd32_draw_line(u16 x1, u16 y1, u16 x2, u16 y2);</a:t>
            </a:r>
            <a:endParaRPr lang="ko-KR" altLang="en-US" sz="3600" b="1">
              <a:solidFill>
                <a:schemeClr val="accent2">
                  <a:lumMod val="50000"/>
                </a:schemeClr>
              </a:solidFill>
              <a:latin typeface="+mn-ea"/>
            </a:endParaRPr>
          </a:p>
        </p:txBody>
      </p:sp>
      <p:sp>
        <p:nvSpPr>
          <p:cNvPr id="4" name="TextBox 3"/>
          <p:cNvSpPr txBox="1"/>
          <p:nvPr/>
        </p:nvSpPr>
        <p:spPr>
          <a:xfrm>
            <a:off x="596525" y="864663"/>
            <a:ext cx="5522666" cy="438582"/>
          </a:xfrm>
          <a:prstGeom prst="rect">
            <a:avLst/>
          </a:prstGeom>
          <a:noFill/>
        </p:spPr>
        <p:txBody>
          <a:bodyPr wrap="none" rtlCol="0">
            <a:spAutoFit/>
          </a:bodyPr>
          <a:lstStyle/>
          <a:p>
            <a:pPr marL="285750" indent="-285750">
              <a:lnSpc>
                <a:spcPts val="2700"/>
              </a:lnSpc>
              <a:buFont typeface="Arial" panose="020B0604020202020204" pitchFamily="34" charset="0"/>
              <a:buChar char="•"/>
            </a:pPr>
            <a:r>
              <a:rPr lang="en-US" altLang="ko-KR" b="1"/>
              <a:t>lcd32_draw_line(x </a:t>
            </a:r>
            <a:r>
              <a:rPr lang="ko-KR" altLang="en-US" b="1"/>
              <a:t>시작점</a:t>
            </a:r>
            <a:r>
              <a:rPr lang="en-US" altLang="ko-KR" b="1"/>
              <a:t>, y </a:t>
            </a:r>
            <a:r>
              <a:rPr lang="ko-KR" altLang="en-US" b="1"/>
              <a:t>시작점</a:t>
            </a:r>
            <a:r>
              <a:rPr lang="en-US" altLang="ko-KR" b="1"/>
              <a:t>, x </a:t>
            </a:r>
            <a:r>
              <a:rPr lang="ko-KR" altLang="en-US" b="1"/>
              <a:t>끝</a:t>
            </a:r>
            <a:r>
              <a:rPr lang="en-US" altLang="ko-KR" b="1"/>
              <a:t>, y </a:t>
            </a:r>
            <a:r>
              <a:rPr lang="ko-KR" altLang="en-US" b="1"/>
              <a:t>끝</a:t>
            </a:r>
            <a:r>
              <a:rPr lang="en-US" altLang="ko-KR" b="1"/>
              <a:t>);</a:t>
            </a:r>
          </a:p>
        </p:txBody>
      </p:sp>
      <p:sp>
        <p:nvSpPr>
          <p:cNvPr id="5" name="직사각형 4"/>
          <p:cNvSpPr/>
          <p:nvPr/>
        </p:nvSpPr>
        <p:spPr>
          <a:xfrm>
            <a:off x="596525" y="1700808"/>
            <a:ext cx="4680520" cy="2336537"/>
          </a:xfrm>
          <a:prstGeom prst="rect">
            <a:avLst/>
          </a:prstGeom>
          <a:solidFill>
            <a:schemeClr val="bg1">
              <a:lumMod val="95000"/>
            </a:schemeClr>
          </a:solidFill>
          <a:ln w="12700">
            <a:solidFill>
              <a:schemeClr val="tx1">
                <a:lumMod val="50000"/>
                <a:lumOff val="50000"/>
              </a:schemeClr>
            </a:solidFill>
          </a:ln>
        </p:spPr>
        <p:txBody>
          <a:bodyPr wrap="square">
            <a:spAutoFit/>
          </a:bodyPr>
          <a:lstStyle/>
          <a:p>
            <a:pPr>
              <a:lnSpc>
                <a:spcPts val="2500"/>
              </a:lnSpc>
            </a:pPr>
            <a:r>
              <a:rPr lang="en-US" altLang="ko-KR"/>
              <a:t>  </a:t>
            </a:r>
            <a:r>
              <a:rPr lang="en-US" altLang="ko-KR" b="1"/>
              <a:t>bsp_lcd32_init();</a:t>
            </a:r>
          </a:p>
          <a:p>
            <a:pPr>
              <a:lnSpc>
                <a:spcPts val="2500"/>
              </a:lnSpc>
            </a:pPr>
            <a:endParaRPr lang="ko-KR" altLang="en-US" b="1"/>
          </a:p>
          <a:p>
            <a:pPr>
              <a:lnSpc>
                <a:spcPts val="2500"/>
              </a:lnSpc>
            </a:pPr>
            <a:r>
              <a:rPr lang="en-US" altLang="ko-KR" b="1"/>
              <a:t>  lcd32_clear_screen(0xffff);</a:t>
            </a:r>
          </a:p>
          <a:p>
            <a:pPr>
              <a:lnSpc>
                <a:spcPts val="2500"/>
              </a:lnSpc>
            </a:pPr>
            <a:endParaRPr lang="ko-KR" altLang="en-US" b="1"/>
          </a:p>
          <a:p>
            <a:pPr>
              <a:lnSpc>
                <a:spcPts val="2500"/>
              </a:lnSpc>
            </a:pPr>
            <a:r>
              <a:rPr lang="en-US" altLang="ko-KR" b="1"/>
              <a:t>  lcd32_draw_line(10, 10, 10, 100);</a:t>
            </a:r>
          </a:p>
          <a:p>
            <a:pPr>
              <a:lnSpc>
                <a:spcPts val="2500"/>
              </a:lnSpc>
            </a:pPr>
            <a:r>
              <a:rPr lang="en-US" altLang="ko-KR" b="1"/>
              <a:t>  lcd32_draw_line(30, 30, 30, 150);</a:t>
            </a:r>
          </a:p>
          <a:p>
            <a:pPr>
              <a:lnSpc>
                <a:spcPts val="2500"/>
              </a:lnSpc>
            </a:pPr>
            <a:r>
              <a:rPr lang="en-US" altLang="ko-KR" b="1"/>
              <a:t>  lcd32_draw_line(50, 50, 50, 200);</a:t>
            </a:r>
            <a:endParaRPr lang="ko-KR" altLang="en-US" b="1">
              <a:solidFill>
                <a:srgbClr val="C00000"/>
              </a:solidFill>
            </a:endParaRPr>
          </a:p>
        </p:txBody>
      </p:sp>
      <p:pic>
        <p:nvPicPr>
          <p:cNvPr id="2" name="그림 1"/>
          <p:cNvPicPr>
            <a:picLocks noChangeAspect="1"/>
          </p:cNvPicPr>
          <p:nvPr/>
        </p:nvPicPr>
        <p:blipFill>
          <a:blip r:embed="rId2"/>
          <a:stretch>
            <a:fillRect/>
          </a:stretch>
        </p:blipFill>
        <p:spPr>
          <a:xfrm>
            <a:off x="6672064" y="1802519"/>
            <a:ext cx="3505200" cy="4286250"/>
          </a:xfrm>
          <a:prstGeom prst="rect">
            <a:avLst/>
          </a:prstGeom>
        </p:spPr>
      </p:pic>
    </p:spTree>
    <p:extLst>
      <p:ext uri="{BB962C8B-B14F-4D97-AF65-F5344CB8AC3E}">
        <p14:creationId xmlns:p14="http://schemas.microsoft.com/office/powerpoint/2010/main" val="77113844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3" name="직사각형 2"/>
          <p:cNvSpPr/>
          <p:nvPr/>
        </p:nvSpPr>
        <p:spPr>
          <a:xfrm>
            <a:off x="0" y="-9792"/>
            <a:ext cx="12192000" cy="6740307"/>
          </a:xfrm>
          <a:prstGeom prst="rect">
            <a:avLst/>
          </a:prstGeom>
          <a:solidFill>
            <a:schemeClr val="tx1"/>
          </a:solidFill>
        </p:spPr>
        <p:txBody>
          <a:bodyPr wrap="square">
            <a:spAutoFit/>
          </a:bodyPr>
          <a:lstStyle/>
          <a:p>
            <a:r>
              <a:rPr lang="en-US" altLang="ko-KR">
                <a:solidFill>
                  <a:srgbClr val="569CD6"/>
                </a:solidFill>
                <a:latin typeface="Consolas" panose="020B0609020204030204" pitchFamily="49" charset="0"/>
              </a:rPr>
              <a:t>class</a:t>
            </a:r>
            <a:r>
              <a:rPr lang="en-US" altLang="ko-KR">
                <a:solidFill>
                  <a:srgbClr val="DADADA"/>
                </a:solidFill>
                <a:latin typeface="Consolas" panose="020B0609020204030204" pitchFamily="49" charset="0"/>
              </a:rPr>
              <a:t> </a:t>
            </a:r>
            <a:r>
              <a:rPr lang="en-US" altLang="ko-KR">
                <a:solidFill>
                  <a:srgbClr val="4EC9B0"/>
                </a:solidFill>
                <a:latin typeface="Consolas" panose="020B0609020204030204" pitchFamily="49" charset="0"/>
              </a:rPr>
              <a:t>MyFirstGuiProgram</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QtWidgets</a:t>
            </a:r>
            <a:r>
              <a:rPr lang="en-US" altLang="ko-KR">
                <a:solidFill>
                  <a:srgbClr val="4EC9B0"/>
                </a:solidFill>
                <a:latin typeface="Consolas" panose="020B0609020204030204" pitchFamily="49" charset="0"/>
              </a:rPr>
              <a:t>.QMainWindow</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4EC9B0"/>
                </a:solidFill>
                <a:latin typeface="Consolas" panose="020B0609020204030204" pitchFamily="49" charset="0"/>
              </a:rPr>
              <a:t>Ui_dialog</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global</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Now_temp</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Now_humi</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Now_cds</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uiUpdateDelegate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4EC9B0"/>
                </a:solidFill>
                <a:latin typeface="Consolas" panose="020B0609020204030204" pitchFamily="49" charset="0"/>
              </a:rPr>
              <a:t>pyqtSignal</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int</a:t>
            </a:r>
            <a:r>
              <a:rPr lang="en-US" altLang="ko-KR">
                <a:solidFill>
                  <a:srgbClr val="B4B4B4"/>
                </a:solidFill>
                <a:latin typeface="Consolas" panose="020B0609020204030204" pitchFamily="49" charset="0"/>
              </a:rPr>
              <a:t>)</a:t>
            </a:r>
          </a:p>
          <a:p>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__init__</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parent</a:t>
            </a:r>
            <a:r>
              <a:rPr lang="en-US" altLang="ko-KR">
                <a:solidFill>
                  <a:srgbClr val="B4B4B4"/>
                </a:solidFill>
                <a:latin typeface="Consolas" panose="020B0609020204030204" pitchFamily="49" charset="0"/>
              </a:rPr>
              <a:t>=</a:t>
            </a:r>
            <a:r>
              <a:rPr lang="en-US" altLang="ko-KR">
                <a:solidFill>
                  <a:srgbClr val="569CD6"/>
                </a:solidFill>
                <a:latin typeface="Consolas" panose="020B0609020204030204" pitchFamily="49" charset="0"/>
              </a:rPr>
              <a:t>None</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QtWidgets</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QMainWindow</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__init__</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parent</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parent</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setupUi</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.uiUpdateDelegate.connect</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uiUpdater</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.graphicsView.setBackground</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#ffffff</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.graphicsView.setRange</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xRange</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2</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B5CEA8"/>
                </a:solidFill>
                <a:latin typeface="Consolas" panose="020B0609020204030204" pitchFamily="49" charset="0"/>
              </a:rPr>
              <a:t>20</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.graphicsView.showGrid</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x</a:t>
            </a:r>
            <a:r>
              <a:rPr lang="en-US" altLang="ko-KR">
                <a:solidFill>
                  <a:srgbClr val="B4B4B4"/>
                </a:solidFill>
                <a:latin typeface="Consolas" panose="020B0609020204030204" pitchFamily="49" charset="0"/>
              </a:rPr>
              <a:t>=</a:t>
            </a:r>
            <a:r>
              <a:rPr lang="en-US" altLang="ko-KR">
                <a:solidFill>
                  <a:srgbClr val="569CD6"/>
                </a:solidFill>
                <a:latin typeface="Consolas" panose="020B0609020204030204" pitchFamily="49" charset="0"/>
              </a:rPr>
              <a:t>True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y</a:t>
            </a:r>
            <a:r>
              <a:rPr lang="en-US" altLang="ko-KR">
                <a:solidFill>
                  <a:srgbClr val="B4B4B4"/>
                </a:solidFill>
                <a:latin typeface="Consolas" panose="020B0609020204030204" pitchFamily="49" charset="0"/>
              </a:rPr>
              <a:t>=</a:t>
            </a:r>
            <a:r>
              <a:rPr lang="en-US" altLang="ko-KR">
                <a:solidFill>
                  <a:srgbClr val="569CD6"/>
                </a:solidFill>
                <a:latin typeface="Consolas" panose="020B0609020204030204" pitchFamily="49" charset="0"/>
              </a:rPr>
              <a:t>True</a:t>
            </a:r>
            <a:r>
              <a:rPr lang="en-US" altLang="ko-KR">
                <a:solidFill>
                  <a:srgbClr val="B4B4B4"/>
                </a:solidFill>
                <a:latin typeface="Consolas" panose="020B0609020204030204" pitchFamily="49" charset="0"/>
              </a:rPr>
              <a:t>)</a:t>
            </a:r>
          </a:p>
          <a:p>
            <a:br>
              <a:rPr lang="en-US" altLang="ko-KR">
                <a:solidFill>
                  <a:srgbClr val="DADADA"/>
                </a:solidFill>
                <a:latin typeface="Consolas" panose="020B0609020204030204" pitchFamily="49" charset="0"/>
              </a:rPr>
            </a:br>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uiUpdater</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.graphicsView.clear</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.graphicsView.plot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temperature</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pen</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pg</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mkPen</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r</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width</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2</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style</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QtCore</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Qt</a:t>
            </a:r>
            <a:r>
              <a:rPr lang="en-US" altLang="ko-KR">
                <a:solidFill>
                  <a:srgbClr val="DADADA"/>
                </a:solidFill>
                <a:latin typeface="Consolas" panose="020B0609020204030204" pitchFamily="49" charset="0"/>
              </a:rPr>
              <a:t>.DashLine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o</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symbolBrush</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r</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symbolSize</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5</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.graphicsView.plot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humidity</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pen</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pg</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mkPen</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b</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width</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2</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style</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QtCore</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Qt</a:t>
            </a:r>
            <a:r>
              <a:rPr lang="en-US" altLang="ko-KR">
                <a:solidFill>
                  <a:srgbClr val="DADADA"/>
                </a:solidFill>
                <a:latin typeface="Consolas" panose="020B0609020204030204" pitchFamily="49" charset="0"/>
              </a:rPr>
              <a:t>.DashLine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x</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symbolBrush</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b</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.graphicsView.plot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cds</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pen</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pg</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mkPen</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g</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width</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2</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style</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QtCore</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Qt</a:t>
            </a:r>
            <a:r>
              <a:rPr lang="en-US" altLang="ko-KR">
                <a:solidFill>
                  <a:srgbClr val="DADADA"/>
                </a:solidFill>
                <a:latin typeface="Consolas" panose="020B0609020204030204" pitchFamily="49" charset="0"/>
              </a:rPr>
              <a:t>.DashLine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t1</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symbolBrush</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g</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.disTemp.setText</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str</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Now_temp</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.disHumi.setText</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str</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Now_humi</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.disCds.setText</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str</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Now_cds</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endParaRPr lang="en-US" altLang="ko-KR" b="0">
              <a:solidFill>
                <a:srgbClr val="DADADA"/>
              </a:solidFill>
              <a:effectLst/>
              <a:latin typeface="Consolas" panose="020B0609020204030204" pitchFamily="49" charset="0"/>
            </a:endParaRPr>
          </a:p>
        </p:txBody>
      </p:sp>
      <p:sp>
        <p:nvSpPr>
          <p:cNvPr id="9" name="직사각형 8"/>
          <p:cNvSpPr/>
          <p:nvPr/>
        </p:nvSpPr>
        <p:spPr>
          <a:xfrm>
            <a:off x="7692008" y="0"/>
            <a:ext cx="4499992"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GUI : AQM_Run.py (3/4)</a:t>
            </a:r>
            <a:endParaRPr lang="ko-KR" altLang="en-US" sz="2000" b="1" dirty="0">
              <a:solidFill>
                <a:srgbClr val="000099"/>
              </a:solidFill>
            </a:endParaRPr>
          </a:p>
        </p:txBody>
      </p:sp>
    </p:spTree>
    <p:extLst>
      <p:ext uri="{BB962C8B-B14F-4D97-AF65-F5344CB8AC3E}">
        <p14:creationId xmlns:p14="http://schemas.microsoft.com/office/powerpoint/2010/main" val="955817649"/>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5477"/>
            <a:ext cx="9144000" cy="6445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s-ES" altLang="ko-KR" sz="2400" b="1">
                <a:solidFill>
                  <a:schemeClr val="accent2">
                    <a:lumMod val="50000"/>
                  </a:schemeClr>
                </a:solidFill>
              </a:rPr>
              <a:t>void lcd32_draw_rectangle(u8 x1, u16 y1, u8 x2, u16 y2);</a:t>
            </a:r>
            <a:endParaRPr lang="ko-KR" altLang="en-US" sz="4400" b="1">
              <a:solidFill>
                <a:schemeClr val="accent2">
                  <a:lumMod val="50000"/>
                </a:schemeClr>
              </a:solidFill>
              <a:latin typeface="+mn-ea"/>
            </a:endParaRPr>
          </a:p>
        </p:txBody>
      </p:sp>
      <p:sp>
        <p:nvSpPr>
          <p:cNvPr id="4" name="TextBox 3"/>
          <p:cNvSpPr txBox="1"/>
          <p:nvPr/>
        </p:nvSpPr>
        <p:spPr>
          <a:xfrm>
            <a:off x="479376" y="828654"/>
            <a:ext cx="6698822" cy="438582"/>
          </a:xfrm>
          <a:prstGeom prst="rect">
            <a:avLst/>
          </a:prstGeom>
          <a:noFill/>
        </p:spPr>
        <p:txBody>
          <a:bodyPr wrap="none" rtlCol="0">
            <a:spAutoFit/>
          </a:bodyPr>
          <a:lstStyle/>
          <a:p>
            <a:pPr marL="285750" indent="-285750">
              <a:lnSpc>
                <a:spcPts val="2700"/>
              </a:lnSpc>
              <a:buFont typeface="Arial" panose="020B0604020202020204" pitchFamily="34" charset="0"/>
              <a:buChar char="•"/>
            </a:pPr>
            <a:r>
              <a:rPr lang="es-ES" altLang="ko-KR" b="1"/>
              <a:t>void lcd32_draw_rectangle(x </a:t>
            </a:r>
            <a:r>
              <a:rPr lang="ko-KR" altLang="en-US" b="1"/>
              <a:t>시작점</a:t>
            </a:r>
            <a:r>
              <a:rPr lang="en-US" altLang="ko-KR" b="1"/>
              <a:t>, y </a:t>
            </a:r>
            <a:r>
              <a:rPr lang="ko-KR" altLang="en-US" b="1"/>
              <a:t>시작점</a:t>
            </a:r>
            <a:r>
              <a:rPr lang="en-US" altLang="ko-KR" b="1"/>
              <a:t>, x </a:t>
            </a:r>
            <a:r>
              <a:rPr lang="ko-KR" altLang="en-US" b="1"/>
              <a:t>끝</a:t>
            </a:r>
            <a:r>
              <a:rPr lang="en-US" altLang="ko-KR" b="1"/>
              <a:t>, y </a:t>
            </a:r>
            <a:r>
              <a:rPr lang="ko-KR" altLang="en-US" b="1"/>
              <a:t>끝</a:t>
            </a:r>
            <a:r>
              <a:rPr lang="en-US" altLang="ko-KR" b="1"/>
              <a:t>);</a:t>
            </a:r>
          </a:p>
        </p:txBody>
      </p:sp>
      <p:sp>
        <p:nvSpPr>
          <p:cNvPr id="5" name="직사각형 4"/>
          <p:cNvSpPr/>
          <p:nvPr/>
        </p:nvSpPr>
        <p:spPr>
          <a:xfrm>
            <a:off x="479376" y="1844824"/>
            <a:ext cx="4680520" cy="2031325"/>
          </a:xfrm>
          <a:prstGeom prst="rect">
            <a:avLst/>
          </a:prstGeom>
          <a:solidFill>
            <a:schemeClr val="bg1">
              <a:lumMod val="95000"/>
            </a:schemeClr>
          </a:solidFill>
          <a:ln w="12700">
            <a:solidFill>
              <a:schemeClr val="tx1">
                <a:lumMod val="50000"/>
                <a:lumOff val="50000"/>
              </a:schemeClr>
            </a:solidFill>
          </a:ln>
        </p:spPr>
        <p:txBody>
          <a:bodyPr wrap="square">
            <a:spAutoFit/>
          </a:bodyPr>
          <a:lstStyle/>
          <a:p>
            <a:r>
              <a:rPr lang="en-US" altLang="ko-KR" b="1"/>
              <a:t> /* USER CODE BEGIN 2 */</a:t>
            </a:r>
          </a:p>
          <a:p>
            <a:endParaRPr lang="ko-KR" altLang="en-US" b="1"/>
          </a:p>
          <a:p>
            <a:r>
              <a:rPr lang="en-US" altLang="ko-KR" b="1"/>
              <a:t>  bsp_lcd32_init();</a:t>
            </a:r>
          </a:p>
          <a:p>
            <a:endParaRPr lang="ko-KR" altLang="en-US" b="1"/>
          </a:p>
          <a:p>
            <a:r>
              <a:rPr lang="en-US" altLang="ko-KR" b="1"/>
              <a:t>  lcd32_clear_screen(0xffff);</a:t>
            </a:r>
          </a:p>
          <a:p>
            <a:endParaRPr lang="ko-KR" altLang="en-US" b="1"/>
          </a:p>
          <a:p>
            <a:r>
              <a:rPr lang="en-US" altLang="ko-KR" b="1"/>
              <a:t>  lcd32_draw_rectangle(30, 30, 150, 150);</a:t>
            </a:r>
            <a:endParaRPr lang="ko-KR" altLang="en-US" b="1">
              <a:solidFill>
                <a:srgbClr val="C00000"/>
              </a:solidFill>
            </a:endParaRPr>
          </a:p>
        </p:txBody>
      </p:sp>
      <p:pic>
        <p:nvPicPr>
          <p:cNvPr id="3" name="그림 2"/>
          <p:cNvPicPr>
            <a:picLocks noChangeAspect="1"/>
          </p:cNvPicPr>
          <p:nvPr/>
        </p:nvPicPr>
        <p:blipFill>
          <a:blip r:embed="rId2"/>
          <a:stretch>
            <a:fillRect/>
          </a:stretch>
        </p:blipFill>
        <p:spPr>
          <a:xfrm>
            <a:off x="6830709" y="1590149"/>
            <a:ext cx="3143250" cy="4572000"/>
          </a:xfrm>
          <a:prstGeom prst="rect">
            <a:avLst/>
          </a:prstGeom>
        </p:spPr>
      </p:pic>
    </p:spTree>
    <p:extLst>
      <p:ext uri="{BB962C8B-B14F-4D97-AF65-F5344CB8AC3E}">
        <p14:creationId xmlns:p14="http://schemas.microsoft.com/office/powerpoint/2010/main" val="352599065"/>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3719" y="0"/>
            <a:ext cx="9144000" cy="6171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s-ES" altLang="ko-KR" sz="2400" b="1">
                <a:solidFill>
                  <a:schemeClr val="accent2">
                    <a:lumMod val="50000"/>
                  </a:schemeClr>
                </a:solidFill>
              </a:rPr>
              <a:t>void </a:t>
            </a:r>
            <a:r>
              <a:rPr lang="en-US" altLang="ko-KR" sz="2400" b="1">
                <a:solidFill>
                  <a:schemeClr val="accent2">
                    <a:lumMod val="50000"/>
                  </a:schemeClr>
                </a:solidFill>
              </a:rPr>
              <a:t>lcd32_draw_circle(u8 x0, u16 y0, u8 r);</a:t>
            </a:r>
            <a:endParaRPr lang="ko-KR" altLang="en-US" sz="2400" b="1">
              <a:solidFill>
                <a:schemeClr val="accent2">
                  <a:lumMod val="50000"/>
                </a:schemeClr>
              </a:solidFill>
              <a:latin typeface="+mn-ea"/>
            </a:endParaRPr>
          </a:p>
        </p:txBody>
      </p:sp>
      <p:sp>
        <p:nvSpPr>
          <p:cNvPr id="4" name="TextBox 3"/>
          <p:cNvSpPr txBox="1"/>
          <p:nvPr/>
        </p:nvSpPr>
        <p:spPr>
          <a:xfrm>
            <a:off x="335360" y="756646"/>
            <a:ext cx="5926174" cy="438582"/>
          </a:xfrm>
          <a:prstGeom prst="rect">
            <a:avLst/>
          </a:prstGeom>
          <a:noFill/>
        </p:spPr>
        <p:txBody>
          <a:bodyPr wrap="none" rtlCol="0">
            <a:spAutoFit/>
          </a:bodyPr>
          <a:lstStyle/>
          <a:p>
            <a:pPr marL="285750" indent="-285750">
              <a:lnSpc>
                <a:spcPts val="2700"/>
              </a:lnSpc>
              <a:buFont typeface="Arial" panose="020B0604020202020204" pitchFamily="34" charset="0"/>
              <a:buChar char="•"/>
            </a:pPr>
            <a:r>
              <a:rPr lang="es-ES" altLang="ko-KR" b="1"/>
              <a:t>void </a:t>
            </a:r>
            <a:r>
              <a:rPr lang="en-US" altLang="ko-KR" b="1"/>
              <a:t>lcd32_draw_circle(x </a:t>
            </a:r>
            <a:r>
              <a:rPr lang="ko-KR" altLang="en-US" b="1"/>
              <a:t>중심점</a:t>
            </a:r>
            <a:r>
              <a:rPr lang="en-US" altLang="ko-KR" b="1"/>
              <a:t>, y </a:t>
            </a:r>
            <a:r>
              <a:rPr lang="ko-KR" altLang="en-US" b="1"/>
              <a:t>중심점</a:t>
            </a:r>
            <a:r>
              <a:rPr lang="en-US" altLang="ko-KR" b="1"/>
              <a:t>, </a:t>
            </a:r>
            <a:r>
              <a:rPr lang="ko-KR" altLang="en-US" b="1"/>
              <a:t>반지름</a:t>
            </a:r>
            <a:r>
              <a:rPr lang="en-US" altLang="ko-KR" b="1"/>
              <a:t>);</a:t>
            </a:r>
          </a:p>
        </p:txBody>
      </p:sp>
      <p:sp>
        <p:nvSpPr>
          <p:cNvPr id="5" name="직사각형 4"/>
          <p:cNvSpPr/>
          <p:nvPr/>
        </p:nvSpPr>
        <p:spPr>
          <a:xfrm>
            <a:off x="839416" y="1405180"/>
            <a:ext cx="4680520" cy="2031325"/>
          </a:xfrm>
          <a:prstGeom prst="rect">
            <a:avLst/>
          </a:prstGeom>
          <a:solidFill>
            <a:schemeClr val="bg1">
              <a:lumMod val="95000"/>
            </a:schemeClr>
          </a:solidFill>
          <a:ln w="12700">
            <a:solidFill>
              <a:schemeClr val="tx1">
                <a:lumMod val="50000"/>
                <a:lumOff val="50000"/>
              </a:schemeClr>
            </a:solidFill>
          </a:ln>
        </p:spPr>
        <p:txBody>
          <a:bodyPr wrap="square">
            <a:spAutoFit/>
          </a:bodyPr>
          <a:lstStyle/>
          <a:p>
            <a:r>
              <a:rPr lang="en-US" altLang="ko-KR" b="1"/>
              <a:t> /* USER CODE BEGIN 2 */</a:t>
            </a:r>
          </a:p>
          <a:p>
            <a:endParaRPr lang="ko-KR" altLang="en-US" b="1"/>
          </a:p>
          <a:p>
            <a:r>
              <a:rPr lang="en-US" altLang="ko-KR" b="1"/>
              <a:t>  bsp_lcd32_init();</a:t>
            </a:r>
          </a:p>
          <a:p>
            <a:endParaRPr lang="ko-KR" altLang="en-US" b="1"/>
          </a:p>
          <a:p>
            <a:r>
              <a:rPr lang="en-US" altLang="ko-KR" b="1"/>
              <a:t>  lcd32_clear_screen(0xffff);</a:t>
            </a:r>
          </a:p>
          <a:p>
            <a:endParaRPr lang="ko-KR" altLang="en-US" b="1"/>
          </a:p>
          <a:p>
            <a:r>
              <a:rPr lang="en-US" altLang="ko-KR" b="1"/>
              <a:t>  lcd32_draw_rectangle(30, 30, 150, 150);</a:t>
            </a:r>
            <a:endParaRPr lang="ko-KR" altLang="en-US" b="1">
              <a:solidFill>
                <a:srgbClr val="C00000"/>
              </a:solidFill>
            </a:endParaRPr>
          </a:p>
        </p:txBody>
      </p:sp>
      <p:pic>
        <p:nvPicPr>
          <p:cNvPr id="2" name="그림 1"/>
          <p:cNvPicPr>
            <a:picLocks noChangeAspect="1"/>
          </p:cNvPicPr>
          <p:nvPr/>
        </p:nvPicPr>
        <p:blipFill>
          <a:blip r:embed="rId2"/>
          <a:stretch>
            <a:fillRect/>
          </a:stretch>
        </p:blipFill>
        <p:spPr>
          <a:xfrm>
            <a:off x="6816080" y="1507110"/>
            <a:ext cx="3168352" cy="4820811"/>
          </a:xfrm>
          <a:prstGeom prst="rect">
            <a:avLst/>
          </a:prstGeom>
        </p:spPr>
      </p:pic>
    </p:spTree>
    <p:extLst>
      <p:ext uri="{BB962C8B-B14F-4D97-AF65-F5344CB8AC3E}">
        <p14:creationId xmlns:p14="http://schemas.microsoft.com/office/powerpoint/2010/main" val="3602049133"/>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2231"/>
            <a:ext cx="9144000" cy="6445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rgbClr val="000099"/>
                </a:solidFill>
              </a:rPr>
              <a:t>void lcd32_image(void)</a:t>
            </a:r>
            <a:endParaRPr lang="ko-KR" altLang="en-US" sz="3200" b="1">
              <a:solidFill>
                <a:srgbClr val="000099"/>
              </a:solidFill>
              <a:latin typeface="+mn-ea"/>
            </a:endParaRPr>
          </a:p>
        </p:txBody>
      </p:sp>
      <p:sp>
        <p:nvSpPr>
          <p:cNvPr id="4" name="TextBox 3"/>
          <p:cNvSpPr txBox="1"/>
          <p:nvPr/>
        </p:nvSpPr>
        <p:spPr>
          <a:xfrm>
            <a:off x="767408" y="763048"/>
            <a:ext cx="1689886" cy="438582"/>
          </a:xfrm>
          <a:prstGeom prst="rect">
            <a:avLst/>
          </a:prstGeom>
          <a:noFill/>
        </p:spPr>
        <p:txBody>
          <a:bodyPr wrap="none" rtlCol="0">
            <a:spAutoFit/>
          </a:bodyPr>
          <a:lstStyle/>
          <a:p>
            <a:pPr marL="285750" indent="-285750">
              <a:lnSpc>
                <a:spcPts val="2700"/>
              </a:lnSpc>
              <a:buFont typeface="Arial" panose="020B0604020202020204" pitchFamily="34" charset="0"/>
              <a:buChar char="•"/>
            </a:pPr>
            <a:r>
              <a:rPr lang="en-US" altLang="ko-KR" b="1"/>
              <a:t>image </a:t>
            </a:r>
            <a:r>
              <a:rPr lang="ko-KR" altLang="en-US" b="1"/>
              <a:t>표시</a:t>
            </a:r>
            <a:endParaRPr lang="en-US" altLang="ko-KR" b="1"/>
          </a:p>
        </p:txBody>
      </p:sp>
      <p:sp>
        <p:nvSpPr>
          <p:cNvPr id="5" name="직사각형 4"/>
          <p:cNvSpPr/>
          <p:nvPr/>
        </p:nvSpPr>
        <p:spPr>
          <a:xfrm>
            <a:off x="839416" y="1413091"/>
            <a:ext cx="4680520" cy="2031325"/>
          </a:xfrm>
          <a:prstGeom prst="rect">
            <a:avLst/>
          </a:prstGeom>
          <a:solidFill>
            <a:schemeClr val="bg1">
              <a:lumMod val="95000"/>
            </a:schemeClr>
          </a:solidFill>
          <a:ln w="12700">
            <a:solidFill>
              <a:schemeClr val="tx1">
                <a:lumMod val="50000"/>
                <a:lumOff val="50000"/>
              </a:schemeClr>
            </a:solidFill>
          </a:ln>
        </p:spPr>
        <p:txBody>
          <a:bodyPr wrap="square">
            <a:spAutoFit/>
          </a:bodyPr>
          <a:lstStyle/>
          <a:p>
            <a:r>
              <a:rPr lang="en-US" altLang="ko-KR"/>
              <a:t> /* USER CODE BEGIN 2 */</a:t>
            </a:r>
          </a:p>
          <a:p>
            <a:endParaRPr lang="ko-KR" altLang="en-US"/>
          </a:p>
          <a:p>
            <a:r>
              <a:rPr lang="en-US" altLang="ko-KR"/>
              <a:t>  bsp_lcd32_init();</a:t>
            </a:r>
          </a:p>
          <a:p>
            <a:endParaRPr lang="ko-KR" altLang="en-US"/>
          </a:p>
          <a:p>
            <a:r>
              <a:rPr lang="en-US" altLang="ko-KR"/>
              <a:t>  lcd32_clear_screen(0xffff);</a:t>
            </a:r>
          </a:p>
          <a:p>
            <a:endParaRPr lang="ko-KR" altLang="en-US"/>
          </a:p>
          <a:p>
            <a:r>
              <a:rPr lang="en-US" altLang="ko-KR"/>
              <a:t>  </a:t>
            </a:r>
            <a:r>
              <a:rPr lang="en-US" altLang="ko-KR" b="1">
                <a:solidFill>
                  <a:srgbClr val="0000FF"/>
                </a:solidFill>
              </a:rPr>
              <a:t>lcd32_image();</a:t>
            </a:r>
            <a:endParaRPr lang="ko-KR" altLang="en-US" b="1">
              <a:solidFill>
                <a:srgbClr val="0000FF"/>
              </a:solidFill>
            </a:endParaRPr>
          </a:p>
        </p:txBody>
      </p:sp>
      <p:pic>
        <p:nvPicPr>
          <p:cNvPr id="3" name="그림 2"/>
          <p:cNvPicPr>
            <a:picLocks noChangeAspect="1"/>
          </p:cNvPicPr>
          <p:nvPr/>
        </p:nvPicPr>
        <p:blipFill>
          <a:blip r:embed="rId2"/>
          <a:stretch>
            <a:fillRect/>
          </a:stretch>
        </p:blipFill>
        <p:spPr>
          <a:xfrm>
            <a:off x="6960097" y="1047947"/>
            <a:ext cx="2847975" cy="4429125"/>
          </a:xfrm>
          <a:prstGeom prst="rect">
            <a:avLst/>
          </a:prstGeom>
        </p:spPr>
      </p:pic>
    </p:spTree>
    <p:extLst>
      <p:ext uri="{BB962C8B-B14F-4D97-AF65-F5344CB8AC3E}">
        <p14:creationId xmlns:p14="http://schemas.microsoft.com/office/powerpoint/2010/main" val="62092178"/>
      </p:ext>
    </p:extLst>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rgbClr val="000099"/>
                </a:solidFill>
              </a:rPr>
              <a:t>void lcd32_image(void)</a:t>
            </a:r>
            <a:endParaRPr lang="ko-KR" altLang="en-US" sz="3200" b="1">
              <a:solidFill>
                <a:srgbClr val="000099"/>
              </a:solidFill>
              <a:latin typeface="+mn-ea"/>
            </a:endParaRPr>
          </a:p>
        </p:txBody>
      </p:sp>
      <p:sp>
        <p:nvSpPr>
          <p:cNvPr id="6" name="직사각형 5"/>
          <p:cNvSpPr/>
          <p:nvPr/>
        </p:nvSpPr>
        <p:spPr>
          <a:xfrm>
            <a:off x="767408" y="764704"/>
            <a:ext cx="7992888" cy="5632311"/>
          </a:xfrm>
          <a:prstGeom prst="rect">
            <a:avLst/>
          </a:prstGeom>
        </p:spPr>
        <p:txBody>
          <a:bodyPr wrap="square">
            <a:spAutoFit/>
          </a:bodyPr>
          <a:lstStyle/>
          <a:p>
            <a:r>
              <a:rPr lang="en-US" altLang="ko-KR" sz="1200" dirty="0">
                <a:solidFill>
                  <a:srgbClr val="3F7F5F"/>
                </a:solidFill>
                <a:latin typeface="Consolas" panose="020B0609020204030204" pitchFamily="49" charset="0"/>
              </a:rPr>
              <a:t>// 240 * 320</a:t>
            </a:r>
          </a:p>
          <a:p>
            <a:r>
              <a:rPr lang="en-US" altLang="ko-KR" sz="1200" b="1" dirty="0">
                <a:solidFill>
                  <a:srgbClr val="7F0055"/>
                </a:solidFill>
                <a:latin typeface="Consolas" panose="020B0609020204030204" pitchFamily="49" charset="0"/>
              </a:rPr>
              <a:t>void</a:t>
            </a:r>
            <a:r>
              <a:rPr lang="en-US" altLang="ko-KR" sz="1200" b="1" dirty="0">
                <a:solidFill>
                  <a:srgbClr val="000000"/>
                </a:solidFill>
                <a:latin typeface="Consolas" panose="020B0609020204030204" pitchFamily="49" charset="0"/>
              </a:rPr>
              <a:t> lcd32_image(</a:t>
            </a:r>
            <a:r>
              <a:rPr lang="en-US" altLang="ko-KR" sz="1200" b="1" dirty="0">
                <a:solidFill>
                  <a:srgbClr val="7F0055"/>
                </a:solidFill>
                <a:latin typeface="Consolas" panose="020B0609020204030204" pitchFamily="49" charset="0"/>
              </a:rPr>
              <a:t>void</a:t>
            </a:r>
            <a:r>
              <a:rPr lang="en-US" altLang="ko-KR" sz="1200" b="1" dirty="0">
                <a:solidFill>
                  <a:srgbClr val="000000"/>
                </a:solidFill>
                <a:latin typeface="Consolas" panose="020B0609020204030204" pitchFamily="49" charset="0"/>
              </a:rPr>
              <a:t>)</a:t>
            </a:r>
          </a:p>
          <a:p>
            <a:r>
              <a:rPr lang="en-US" altLang="ko-KR" sz="1200" dirty="0">
                <a:solidFill>
                  <a:srgbClr val="000000"/>
                </a:solidFill>
                <a:latin typeface="Consolas" panose="020B0609020204030204" pitchFamily="49" charset="0"/>
              </a:rPr>
              <a:t>{                    </a:t>
            </a:r>
          </a:p>
          <a:p>
            <a:r>
              <a:rPr lang="en-US" altLang="ko-KR" sz="1200" dirty="0">
                <a:solidFill>
                  <a:srgbClr val="000000"/>
                </a:solidFill>
                <a:latin typeface="Consolas" panose="020B0609020204030204" pitchFamily="49" charset="0"/>
              </a:rPr>
              <a:t>   u32 index=0;     </a:t>
            </a:r>
            <a:endParaRPr lang="ko-KR" altLang="en-US" sz="1200" dirty="0">
              <a:latin typeface="Consolas" panose="020B0609020204030204" pitchFamily="49" charset="0"/>
            </a:endParaRPr>
          </a:p>
          <a:p>
            <a:endParaRPr lang="ko-KR" altLang="en-US" sz="1200" dirty="0">
              <a:latin typeface="Consolas" panose="020B0609020204030204" pitchFamily="49" charset="0"/>
            </a:endParaRPr>
          </a:p>
          <a:p>
            <a:r>
              <a:rPr lang="en-US" altLang="ko-KR" sz="1200" b="1" dirty="0">
                <a:solidFill>
                  <a:srgbClr val="7F0055"/>
                </a:solidFill>
                <a:latin typeface="Consolas" panose="020B0609020204030204" pitchFamily="49" charset="0"/>
              </a:rPr>
              <a:t>   if</a:t>
            </a:r>
            <a:r>
              <a:rPr lang="en-US" altLang="ko-KR" sz="1200" b="1" dirty="0">
                <a:solidFill>
                  <a:srgbClr val="000000"/>
                </a:solidFill>
                <a:latin typeface="Consolas" panose="020B0609020204030204" pitchFamily="49" charset="0"/>
              </a:rPr>
              <a:t>(</a:t>
            </a:r>
            <a:r>
              <a:rPr lang="en-US" altLang="ko-KR" sz="1200" b="1" dirty="0" err="1">
                <a:solidFill>
                  <a:srgbClr val="000000"/>
                </a:solidFill>
                <a:latin typeface="Consolas" panose="020B0609020204030204" pitchFamily="49" charset="0"/>
              </a:rPr>
              <a:t>lcd_id</a:t>
            </a:r>
            <a:r>
              <a:rPr lang="en-US" altLang="ko-KR" sz="1200" b="1" dirty="0">
                <a:solidFill>
                  <a:srgbClr val="000000"/>
                </a:solidFill>
                <a:latin typeface="Consolas" panose="020B0609020204030204" pitchFamily="49" charset="0"/>
              </a:rPr>
              <a:t> == 0x0047)</a:t>
            </a:r>
          </a:p>
          <a:p>
            <a:r>
              <a:rPr lang="en-US" altLang="ko-KR" sz="1200" dirty="0">
                <a:solidFill>
                  <a:srgbClr val="000000"/>
                </a:solidFill>
                <a:latin typeface="Consolas" panose="020B0609020204030204" pitchFamily="49" charset="0"/>
              </a:rPr>
              <a:t>   {</a:t>
            </a:r>
          </a:p>
          <a:p>
            <a:r>
              <a:rPr lang="en-US" altLang="ko-KR" sz="1200" dirty="0">
                <a:solidFill>
                  <a:srgbClr val="3F7F5F"/>
                </a:solidFill>
                <a:latin typeface="Consolas" panose="020B0609020204030204" pitchFamily="49" charset="0"/>
              </a:rPr>
              <a:t>	// </a:t>
            </a:r>
            <a:r>
              <a:rPr lang="en-US" altLang="ko-KR" sz="1200" u="sng" dirty="0" err="1">
                <a:solidFill>
                  <a:srgbClr val="3F7F5F"/>
                </a:solidFill>
                <a:latin typeface="Consolas" panose="020B0609020204030204" pitchFamily="49" charset="0"/>
              </a:rPr>
              <a:t>Setcurosr</a:t>
            </a:r>
            <a:endParaRPr lang="en-US" altLang="ko-KR" sz="1200" u="sng" dirty="0">
              <a:solidFill>
                <a:srgbClr val="3F7F5F"/>
              </a:solidFill>
              <a:latin typeface="Consolas" panose="020B0609020204030204" pitchFamily="49" charset="0"/>
            </a:endParaRP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lcd_wr_reg_value</a:t>
            </a:r>
            <a:r>
              <a:rPr lang="en-US" altLang="ko-KR" sz="1200" dirty="0">
                <a:solidFill>
                  <a:srgbClr val="000000"/>
                </a:solidFill>
                <a:latin typeface="Consolas" panose="020B0609020204030204" pitchFamily="49" charset="0"/>
              </a:rPr>
              <a:t>(0x0002,0x00);   </a:t>
            </a:r>
            <a:r>
              <a:rPr lang="en-US" altLang="ko-KR" sz="1200" dirty="0">
                <a:solidFill>
                  <a:srgbClr val="3F7F5F"/>
                </a:solidFill>
                <a:latin typeface="Consolas" panose="020B0609020204030204" pitchFamily="49" charset="0"/>
              </a:rPr>
              <a:t>// Column address start2</a:t>
            </a: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lcd_wr_reg_value</a:t>
            </a:r>
            <a:r>
              <a:rPr lang="en-US" altLang="ko-KR" sz="1200" dirty="0">
                <a:solidFill>
                  <a:srgbClr val="000000"/>
                </a:solidFill>
                <a:latin typeface="Consolas" panose="020B0609020204030204" pitchFamily="49" charset="0"/>
              </a:rPr>
              <a:t>(0x0003,0x00);   </a:t>
            </a:r>
            <a:r>
              <a:rPr lang="en-US" altLang="ko-KR" sz="1200" dirty="0">
                <a:solidFill>
                  <a:srgbClr val="3F7F5F"/>
                </a:solidFill>
                <a:latin typeface="Consolas" panose="020B0609020204030204" pitchFamily="49" charset="0"/>
              </a:rPr>
              <a:t>// Column address start1</a:t>
            </a: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lcd_wr_reg_value</a:t>
            </a:r>
            <a:r>
              <a:rPr lang="en-US" altLang="ko-KR" sz="1200" dirty="0">
                <a:solidFill>
                  <a:srgbClr val="000000"/>
                </a:solidFill>
                <a:latin typeface="Consolas" panose="020B0609020204030204" pitchFamily="49" charset="0"/>
              </a:rPr>
              <a:t>(0x0004,0x00);   </a:t>
            </a:r>
            <a:r>
              <a:rPr lang="en-US" altLang="ko-KR" sz="1200" dirty="0">
                <a:solidFill>
                  <a:srgbClr val="3F7F5F"/>
                </a:solidFill>
                <a:latin typeface="Consolas" panose="020B0609020204030204" pitchFamily="49" charset="0"/>
              </a:rPr>
              <a:t>// Column address end2</a:t>
            </a: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lcd_wr_reg_value</a:t>
            </a:r>
            <a:r>
              <a:rPr lang="en-US" altLang="ko-KR" sz="1200" dirty="0">
                <a:solidFill>
                  <a:srgbClr val="000000"/>
                </a:solidFill>
                <a:latin typeface="Consolas" panose="020B0609020204030204" pitchFamily="49" charset="0"/>
              </a:rPr>
              <a:t>(0x0005,0xef);   </a:t>
            </a:r>
            <a:r>
              <a:rPr lang="en-US" altLang="ko-KR" sz="1200" dirty="0">
                <a:solidFill>
                  <a:srgbClr val="3F7F5F"/>
                </a:solidFill>
                <a:latin typeface="Consolas" panose="020B0609020204030204" pitchFamily="49" charset="0"/>
              </a:rPr>
              <a:t>// Column address end1</a:t>
            </a: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lcd_wr_reg_value</a:t>
            </a:r>
            <a:r>
              <a:rPr lang="en-US" altLang="ko-KR" sz="1200" dirty="0">
                <a:solidFill>
                  <a:srgbClr val="000000"/>
                </a:solidFill>
                <a:latin typeface="Consolas" panose="020B0609020204030204" pitchFamily="49" charset="0"/>
              </a:rPr>
              <a:t>(0x0006,0x00);   </a:t>
            </a:r>
            <a:r>
              <a:rPr lang="en-US" altLang="ko-KR" sz="1200" dirty="0">
                <a:solidFill>
                  <a:srgbClr val="3F7F5F"/>
                </a:solidFill>
                <a:latin typeface="Consolas" panose="020B0609020204030204" pitchFamily="49" charset="0"/>
              </a:rPr>
              <a:t>// Row address start2</a:t>
            </a: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lcd_wr_reg_value</a:t>
            </a:r>
            <a:r>
              <a:rPr lang="en-US" altLang="ko-KR" sz="1200" dirty="0">
                <a:solidFill>
                  <a:srgbClr val="000000"/>
                </a:solidFill>
                <a:latin typeface="Consolas" panose="020B0609020204030204" pitchFamily="49" charset="0"/>
              </a:rPr>
              <a:t>(0x0007,0x00);   </a:t>
            </a:r>
            <a:r>
              <a:rPr lang="en-US" altLang="ko-KR" sz="1200" dirty="0">
                <a:solidFill>
                  <a:srgbClr val="3F7F5F"/>
                </a:solidFill>
                <a:latin typeface="Consolas" panose="020B0609020204030204" pitchFamily="49" charset="0"/>
              </a:rPr>
              <a:t>// Row address start1</a:t>
            </a: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lcd_wr_reg_value</a:t>
            </a:r>
            <a:r>
              <a:rPr lang="en-US" altLang="ko-KR" sz="1200" dirty="0">
                <a:solidFill>
                  <a:srgbClr val="000000"/>
                </a:solidFill>
                <a:latin typeface="Consolas" panose="020B0609020204030204" pitchFamily="49" charset="0"/>
              </a:rPr>
              <a:t>(0x0008,0x01);   </a:t>
            </a:r>
            <a:r>
              <a:rPr lang="en-US" altLang="ko-KR" sz="1200" dirty="0">
                <a:solidFill>
                  <a:srgbClr val="3F7F5F"/>
                </a:solidFill>
                <a:latin typeface="Consolas" panose="020B0609020204030204" pitchFamily="49" charset="0"/>
              </a:rPr>
              <a:t>// Row address end2</a:t>
            </a: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lcd_wr_reg_value</a:t>
            </a:r>
            <a:r>
              <a:rPr lang="en-US" altLang="ko-KR" sz="1200" dirty="0">
                <a:solidFill>
                  <a:srgbClr val="000000"/>
                </a:solidFill>
                <a:latin typeface="Consolas" panose="020B0609020204030204" pitchFamily="49" charset="0"/>
              </a:rPr>
              <a:t>(0x0009,0x3f);   </a:t>
            </a:r>
            <a:r>
              <a:rPr lang="en-US" altLang="ko-KR" sz="1200" dirty="0">
                <a:solidFill>
                  <a:srgbClr val="3F7F5F"/>
                </a:solidFill>
                <a:latin typeface="Consolas" panose="020B0609020204030204" pitchFamily="49" charset="0"/>
              </a:rPr>
              <a:t>// Row address end1</a:t>
            </a:r>
          </a:p>
          <a:p>
            <a:r>
              <a:rPr lang="en-US" altLang="ko-KR" sz="1200" dirty="0">
                <a:solidFill>
                  <a:srgbClr val="3F7F5F"/>
                </a:solidFill>
                <a:latin typeface="Consolas" panose="020B0609020204030204" pitchFamily="49" charset="0"/>
              </a:rPr>
              <a:t>	// </a:t>
            </a:r>
            <a:r>
              <a:rPr lang="en-US" altLang="ko-KR" sz="1200" u="sng" dirty="0" err="1">
                <a:solidFill>
                  <a:srgbClr val="3F7F5F"/>
                </a:solidFill>
                <a:latin typeface="Consolas" panose="020B0609020204030204" pitchFamily="49" charset="0"/>
              </a:rPr>
              <a:t>Setcurosr</a:t>
            </a:r>
            <a:endParaRPr lang="en-US" altLang="ko-KR" sz="1200" u="sng" dirty="0">
              <a:solidFill>
                <a:srgbClr val="3F7F5F"/>
              </a:solidFill>
              <a:latin typeface="Consolas" panose="020B0609020204030204" pitchFamily="49" charset="0"/>
            </a:endParaRPr>
          </a:p>
          <a:p>
            <a:r>
              <a:rPr lang="en-US" altLang="ko-KR" sz="1200" dirty="0">
                <a:solidFill>
                  <a:srgbClr val="000000"/>
                </a:solidFill>
                <a:latin typeface="Consolas" panose="020B0609020204030204" pitchFamily="49" charset="0"/>
              </a:rPr>
              <a:t>   }</a:t>
            </a:r>
          </a:p>
          <a:p>
            <a:r>
              <a:rPr lang="en-US" altLang="ko-KR" sz="1200" b="1" dirty="0">
                <a:solidFill>
                  <a:srgbClr val="7F0055"/>
                </a:solidFill>
                <a:latin typeface="Consolas" panose="020B0609020204030204" pitchFamily="49" charset="0"/>
              </a:rPr>
              <a:t>   else</a:t>
            </a:r>
          </a:p>
          <a:p>
            <a:r>
              <a:rPr lang="en-US" altLang="ko-KR" sz="1200" dirty="0">
                <a:solidFill>
                  <a:srgbClr val="000000"/>
                </a:solidFill>
                <a:latin typeface="Consolas" panose="020B0609020204030204" pitchFamily="49" charset="0"/>
              </a:rPr>
              <a:t>   {</a:t>
            </a:r>
          </a:p>
          <a:p>
            <a:r>
              <a:rPr lang="en-US" altLang="ko-KR" sz="1200" dirty="0">
                <a:solidFill>
                  <a:srgbClr val="000000"/>
                </a:solidFill>
                <a:latin typeface="Consolas" panose="020B0609020204030204" pitchFamily="49" charset="0"/>
              </a:rPr>
              <a:t>	lcd32_setcursor(0x00,0x0000); </a:t>
            </a:r>
            <a:r>
              <a:rPr lang="en-US" altLang="ko-KR" sz="1200" dirty="0">
                <a:solidFill>
                  <a:srgbClr val="3F7F5F"/>
                </a:solidFill>
                <a:latin typeface="Consolas" panose="020B0609020204030204" pitchFamily="49" charset="0"/>
              </a:rPr>
              <a:t>// establishment cursor position </a:t>
            </a:r>
          </a:p>
          <a:p>
            <a:r>
              <a:rPr lang="en-US" altLang="ko-KR" sz="1200" dirty="0">
                <a:solidFill>
                  <a:srgbClr val="000000"/>
                </a:solidFill>
                <a:latin typeface="Consolas" panose="020B0609020204030204" pitchFamily="49" charset="0"/>
              </a:rPr>
              <a:t>   }</a:t>
            </a:r>
          </a:p>
          <a:p>
            <a:endParaRPr lang="ko-KR" altLang="en-US" sz="1200" dirty="0">
              <a:latin typeface="Consolas" panose="020B0609020204030204" pitchFamily="49" charset="0"/>
            </a:endParaRPr>
          </a:p>
          <a:p>
            <a:r>
              <a:rPr lang="en-US" altLang="ko-KR" sz="1200" dirty="0">
                <a:solidFill>
                  <a:srgbClr val="000000"/>
                </a:solidFill>
                <a:latin typeface="Consolas" panose="020B0609020204030204" pitchFamily="49" charset="0"/>
              </a:rPr>
              <a:t>   lcd32_writeram_prepare();     </a:t>
            </a:r>
            <a:r>
              <a:rPr lang="en-US" altLang="ko-KR" sz="1200" dirty="0">
                <a:solidFill>
                  <a:srgbClr val="3F7F5F"/>
                </a:solidFill>
                <a:latin typeface="Consolas" panose="020B0609020204030204" pitchFamily="49" charset="0"/>
              </a:rPr>
              <a:t>// starts to read in GRAM   </a:t>
            </a:r>
          </a:p>
          <a:p>
            <a:endParaRPr lang="ko-KR" altLang="en-US" sz="1200" dirty="0">
              <a:latin typeface="Consolas" panose="020B0609020204030204" pitchFamily="49" charset="0"/>
            </a:endParaRPr>
          </a:p>
          <a:p>
            <a:r>
              <a:rPr lang="en-US" altLang="ko-KR" sz="1200" b="1" dirty="0">
                <a:solidFill>
                  <a:srgbClr val="7F0055"/>
                </a:solidFill>
                <a:latin typeface="Consolas" panose="020B0609020204030204" pitchFamily="49" charset="0"/>
              </a:rPr>
              <a:t>   for</a:t>
            </a:r>
            <a:r>
              <a:rPr lang="en-US" altLang="ko-KR" sz="1200" b="1" dirty="0">
                <a:solidFill>
                  <a:srgbClr val="000000"/>
                </a:solidFill>
                <a:latin typeface="Consolas" panose="020B0609020204030204" pitchFamily="49" charset="0"/>
              </a:rPr>
              <a:t> (index=0; index&lt;240*200; index++)</a:t>
            </a:r>
          </a:p>
          <a:p>
            <a:r>
              <a:rPr lang="en-US" altLang="ko-KR" sz="1200" dirty="0">
                <a:solidFill>
                  <a:srgbClr val="000000"/>
                </a:solidFill>
                <a:latin typeface="Consolas" panose="020B0609020204030204" pitchFamily="49" charset="0"/>
              </a:rPr>
              <a:t>   {</a:t>
            </a: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lcd_wr_data</a:t>
            </a:r>
            <a:r>
              <a:rPr lang="en-US" altLang="ko-KR" sz="1200" dirty="0">
                <a:solidFill>
                  <a:srgbClr val="000000"/>
                </a:solidFill>
                <a:latin typeface="Consolas" panose="020B0609020204030204" pitchFamily="49" charset="0"/>
              </a:rPr>
              <a:t>(</a:t>
            </a:r>
            <a:r>
              <a:rPr lang="en-US" altLang="ko-KR" sz="1200" b="1" dirty="0" err="1">
                <a:solidFill>
                  <a:srgbClr val="0000FF"/>
                </a:solidFill>
                <a:latin typeface="Consolas" panose="020B0609020204030204" pitchFamily="49" charset="0"/>
              </a:rPr>
              <a:t>image_data_rgb</a:t>
            </a:r>
            <a:r>
              <a:rPr lang="en-US" altLang="ko-KR" sz="1200" dirty="0">
                <a:solidFill>
                  <a:srgbClr val="000000"/>
                </a:solidFill>
                <a:latin typeface="Consolas" panose="020B0609020204030204" pitchFamily="49" charset="0"/>
              </a:rPr>
              <a:t>[index]);    </a:t>
            </a:r>
          </a:p>
          <a:p>
            <a:r>
              <a:rPr lang="en-US" altLang="ko-KR" sz="1200" dirty="0">
                <a:solidFill>
                  <a:srgbClr val="000000"/>
                </a:solidFill>
                <a:latin typeface="Consolas" panose="020B0609020204030204" pitchFamily="49" charset="0"/>
              </a:rPr>
              <a:t>   }</a:t>
            </a:r>
          </a:p>
          <a:p>
            <a:r>
              <a:rPr lang="en-US" altLang="ko-KR" sz="1200" dirty="0">
                <a:solidFill>
                  <a:srgbClr val="000000"/>
                </a:solidFill>
                <a:latin typeface="Consolas" panose="020B0609020204030204" pitchFamily="49" charset="0"/>
              </a:rPr>
              <a:t>}</a:t>
            </a:r>
            <a:endParaRPr lang="ko-KR" altLang="en-US" sz="1200" dirty="0"/>
          </a:p>
        </p:txBody>
      </p:sp>
      <p:sp>
        <p:nvSpPr>
          <p:cNvPr id="3" name="TextBox 2">
            <a:extLst>
              <a:ext uri="{FF2B5EF4-FFF2-40B4-BE49-F238E27FC236}">
                <a16:creationId xmlns:a16="http://schemas.microsoft.com/office/drawing/2014/main" id="{8340F93E-8A06-7B3B-C4A4-B5353AFCEFE9}"/>
              </a:ext>
            </a:extLst>
          </p:cNvPr>
          <p:cNvSpPr txBox="1"/>
          <p:nvPr/>
        </p:nvSpPr>
        <p:spPr>
          <a:xfrm>
            <a:off x="5807968" y="5949280"/>
            <a:ext cx="6137412" cy="738664"/>
          </a:xfrm>
          <a:prstGeom prst="rect">
            <a:avLst/>
          </a:prstGeom>
          <a:solidFill>
            <a:schemeClr val="bg2"/>
          </a:solidFill>
        </p:spPr>
        <p:txBody>
          <a:bodyPr wrap="square">
            <a:spAutoFit/>
          </a:bodyPr>
          <a:lstStyle/>
          <a:p>
            <a:pPr marL="0" marR="0">
              <a:spcBef>
                <a:spcPts val="0"/>
              </a:spcBef>
              <a:spcAft>
                <a:spcPts val="0"/>
              </a:spcAft>
            </a:pPr>
            <a:r>
              <a:rPr lang="en-US" altLang="ko-KR" sz="1400" b="1" dirty="0" err="1">
                <a:solidFill>
                  <a:srgbClr val="C00000"/>
                </a:solidFill>
                <a:effectLst/>
                <a:latin typeface="Courier New" panose="02070309020205020404" pitchFamily="49" charset="0"/>
              </a:rPr>
              <a:t>Font.c</a:t>
            </a:r>
            <a:r>
              <a:rPr lang="en-US" altLang="ko-KR" sz="1400" b="1" dirty="0">
                <a:solidFill>
                  <a:srgbClr val="C00000"/>
                </a:solidFill>
                <a:effectLst/>
                <a:latin typeface="Courier New" panose="02070309020205020404" pitchFamily="49" charset="0"/>
              </a:rPr>
              <a:t> </a:t>
            </a:r>
            <a:r>
              <a:rPr lang="ko-KR" altLang="en-US" sz="1400" b="1" dirty="0">
                <a:solidFill>
                  <a:srgbClr val="C00000"/>
                </a:solidFill>
                <a:effectLst/>
                <a:latin typeface="Courier New" panose="02070309020205020404" pitchFamily="49" charset="0"/>
              </a:rPr>
              <a:t>에 정의된 </a:t>
            </a:r>
            <a:r>
              <a:rPr lang="en-US" altLang="ko-KR" sz="1400" b="1" dirty="0" err="1">
                <a:solidFill>
                  <a:srgbClr val="C00000"/>
                </a:solidFill>
                <a:effectLst/>
                <a:latin typeface="Courier New" panose="02070309020205020404" pitchFamily="49" charset="0"/>
              </a:rPr>
              <a:t>image_data_rgb</a:t>
            </a:r>
            <a:r>
              <a:rPr lang="en-US" altLang="ko-KR" sz="1400" b="1" dirty="0">
                <a:solidFill>
                  <a:srgbClr val="C00000"/>
                </a:solidFill>
                <a:effectLst/>
                <a:latin typeface="Courier New" panose="02070309020205020404" pitchFamily="49" charset="0"/>
              </a:rPr>
              <a:t> </a:t>
            </a:r>
            <a:r>
              <a:rPr lang="ko-KR" altLang="en-US" sz="1400" b="1" dirty="0">
                <a:solidFill>
                  <a:srgbClr val="C00000"/>
                </a:solidFill>
                <a:effectLst/>
                <a:latin typeface="Courier New" panose="02070309020205020404" pitchFamily="49" charset="0"/>
              </a:rPr>
              <a:t>값 변경</a:t>
            </a:r>
            <a:endParaRPr lang="en-US" altLang="ko-KR" sz="1400" b="1" dirty="0">
              <a:solidFill>
                <a:srgbClr val="C00000"/>
              </a:solidFill>
              <a:effectLst/>
              <a:latin typeface="Courier New" panose="02070309020205020404" pitchFamily="49" charset="0"/>
            </a:endParaRPr>
          </a:p>
          <a:p>
            <a:pPr marL="0" marR="0">
              <a:spcBef>
                <a:spcPts val="0"/>
              </a:spcBef>
              <a:spcAft>
                <a:spcPts val="0"/>
              </a:spcAft>
            </a:pPr>
            <a:r>
              <a:rPr lang="en-US" altLang="ko-KR" sz="1400" b="1" dirty="0">
                <a:solidFill>
                  <a:srgbClr val="7F0055"/>
                </a:solidFill>
                <a:effectLst/>
                <a:latin typeface="Courier New" panose="02070309020205020404" pitchFamily="49" charset="0"/>
              </a:rPr>
              <a:t>const</a:t>
            </a:r>
            <a:r>
              <a:rPr lang="en-US" altLang="ko-KR" sz="1400" dirty="0">
                <a:solidFill>
                  <a:srgbClr val="000000"/>
                </a:solidFill>
                <a:effectLst/>
                <a:latin typeface="Courier New" panose="02070309020205020404" pitchFamily="49" charset="0"/>
              </a:rPr>
              <a:t> </a:t>
            </a:r>
            <a:r>
              <a:rPr lang="en-US" altLang="ko-KR" sz="1400" b="1" dirty="0">
                <a:solidFill>
                  <a:srgbClr val="7F0055"/>
                </a:solidFill>
                <a:effectLst/>
                <a:latin typeface="Courier New" panose="02070309020205020404" pitchFamily="49" charset="0"/>
              </a:rPr>
              <a:t>unsigned</a:t>
            </a:r>
            <a:r>
              <a:rPr lang="en-US" altLang="ko-KR" sz="1400" dirty="0">
                <a:solidFill>
                  <a:srgbClr val="000000"/>
                </a:solidFill>
                <a:effectLst/>
                <a:latin typeface="Courier New" panose="02070309020205020404" pitchFamily="49" charset="0"/>
              </a:rPr>
              <a:t> </a:t>
            </a:r>
            <a:r>
              <a:rPr lang="en-US" altLang="ko-KR" sz="1400" b="1" dirty="0">
                <a:solidFill>
                  <a:srgbClr val="7F0055"/>
                </a:solidFill>
                <a:effectLst/>
                <a:latin typeface="Courier New" panose="02070309020205020404" pitchFamily="49" charset="0"/>
              </a:rPr>
              <a:t>int</a:t>
            </a:r>
            <a:r>
              <a:rPr lang="en-US" altLang="ko-KR" sz="1400" dirty="0">
                <a:solidFill>
                  <a:srgbClr val="000000"/>
                </a:solidFill>
                <a:effectLst/>
                <a:latin typeface="Courier New" panose="02070309020205020404" pitchFamily="49" charset="0"/>
              </a:rPr>
              <a:t> </a:t>
            </a:r>
            <a:r>
              <a:rPr lang="en-US" altLang="ko-KR" sz="1400" dirty="0" err="1">
                <a:solidFill>
                  <a:srgbClr val="000000"/>
                </a:solidFill>
                <a:effectLst/>
                <a:latin typeface="Courier New" panose="02070309020205020404" pitchFamily="49" charset="0"/>
              </a:rPr>
              <a:t>image_data_rgb</a:t>
            </a:r>
            <a:r>
              <a:rPr lang="en-US" altLang="ko-KR" sz="1400" dirty="0">
                <a:solidFill>
                  <a:srgbClr val="000000"/>
                </a:solidFill>
                <a:effectLst/>
                <a:latin typeface="Courier New" panose="02070309020205020404" pitchFamily="49" charset="0"/>
              </a:rPr>
              <a:t>[48000] = {</a:t>
            </a:r>
          </a:p>
          <a:p>
            <a:pPr marL="0" marR="0">
              <a:spcBef>
                <a:spcPts val="0"/>
              </a:spcBef>
              <a:spcAft>
                <a:spcPts val="0"/>
              </a:spcAft>
            </a:pPr>
            <a:r>
              <a:rPr lang="en-US" altLang="ko-KR" sz="1400" dirty="0">
                <a:solidFill>
                  <a:srgbClr val="000000"/>
                </a:solidFill>
                <a:effectLst/>
                <a:latin typeface="Courier New" panose="02070309020205020404" pitchFamily="49" charset="0"/>
              </a:rPr>
              <a:t>0xe77d, 0xef5e, 0xf73e, 0xf73e, 0xef5f, 0xe73d, </a:t>
            </a:r>
          </a:p>
        </p:txBody>
      </p:sp>
    </p:spTree>
    <p:extLst>
      <p:ext uri="{BB962C8B-B14F-4D97-AF65-F5344CB8AC3E}">
        <p14:creationId xmlns:p14="http://schemas.microsoft.com/office/powerpoint/2010/main" val="2861497775"/>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8595"/>
            <a:ext cx="9144000" cy="67656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solidFill>
                <a:srgbClr val="000099"/>
              </a:solidFill>
            </a:endParaRPr>
          </a:p>
        </p:txBody>
      </p:sp>
      <p:sp>
        <p:nvSpPr>
          <p:cNvPr id="4" name="직사각형 3"/>
          <p:cNvSpPr/>
          <p:nvPr/>
        </p:nvSpPr>
        <p:spPr>
          <a:xfrm>
            <a:off x="179512" y="95404"/>
            <a:ext cx="789062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rgbClr val="000099"/>
                </a:solidFill>
                <a:latin typeface="+mn-ea"/>
              </a:rPr>
              <a:t>Jpg image file</a:t>
            </a:r>
            <a:r>
              <a:rPr lang="ko-KR" altLang="en-US" sz="2400" b="1" dirty="0">
                <a:solidFill>
                  <a:srgbClr val="000099"/>
                </a:solidFill>
                <a:latin typeface="+mn-ea"/>
              </a:rPr>
              <a:t>을 </a:t>
            </a:r>
            <a:r>
              <a:rPr lang="en-US" altLang="ko-KR" sz="2400" b="1" dirty="0">
                <a:solidFill>
                  <a:srgbClr val="000099"/>
                </a:solidFill>
                <a:latin typeface="+mn-ea"/>
              </a:rPr>
              <a:t>hex</a:t>
            </a:r>
            <a:r>
              <a:rPr lang="ko-KR" altLang="en-US" sz="2400" b="1">
                <a:solidFill>
                  <a:srgbClr val="000099"/>
                </a:solidFill>
                <a:latin typeface="+mn-ea"/>
              </a:rPr>
              <a:t>로 변환 </a:t>
            </a:r>
            <a:r>
              <a:rPr lang="en-US" altLang="ko-KR" sz="2400" b="1">
                <a:solidFill>
                  <a:srgbClr val="000099"/>
                </a:solidFill>
                <a:latin typeface="+mn-ea"/>
              </a:rPr>
              <a:t>: lcd-image-converter</a:t>
            </a:r>
            <a:endParaRPr lang="ko-KR" altLang="en-US" sz="2400" b="1" dirty="0">
              <a:solidFill>
                <a:srgbClr val="000099"/>
              </a:solidFill>
              <a:latin typeface="+mn-ea"/>
            </a:endParaRPr>
          </a:p>
        </p:txBody>
      </p:sp>
      <p:pic>
        <p:nvPicPr>
          <p:cNvPr id="1026" name="Picture 2"/>
          <p:cNvPicPr>
            <a:picLocks noChangeAspect="1" noChangeArrowheads="1"/>
          </p:cNvPicPr>
          <p:nvPr/>
        </p:nvPicPr>
        <p:blipFill>
          <a:blip r:embed="rId2"/>
          <a:srcRect/>
          <a:stretch>
            <a:fillRect/>
          </a:stretch>
        </p:blipFill>
        <p:spPr bwMode="auto">
          <a:xfrm>
            <a:off x="1907486" y="1071733"/>
            <a:ext cx="3867354" cy="2676414"/>
          </a:xfrm>
          <a:prstGeom prst="rect">
            <a:avLst/>
          </a:prstGeom>
          <a:noFill/>
          <a:ln w="9525">
            <a:noFill/>
            <a:miter lim="800000"/>
            <a:headEnd/>
            <a:tailEnd/>
          </a:ln>
          <a:effectLst/>
        </p:spPr>
      </p:pic>
      <p:sp>
        <p:nvSpPr>
          <p:cNvPr id="7" name="모서리가 둥근 직사각형 6"/>
          <p:cNvSpPr/>
          <p:nvPr/>
        </p:nvSpPr>
        <p:spPr>
          <a:xfrm>
            <a:off x="2711624" y="1808783"/>
            <a:ext cx="936104" cy="3960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9" name="Picture 5"/>
          <p:cNvPicPr>
            <a:picLocks noChangeAspect="1" noChangeArrowheads="1"/>
          </p:cNvPicPr>
          <p:nvPr/>
        </p:nvPicPr>
        <p:blipFill>
          <a:blip r:embed="rId3"/>
          <a:srcRect/>
          <a:stretch>
            <a:fillRect/>
          </a:stretch>
        </p:blipFill>
        <p:spPr bwMode="auto">
          <a:xfrm>
            <a:off x="6238875" y="3988452"/>
            <a:ext cx="3929090" cy="2760806"/>
          </a:xfrm>
          <a:prstGeom prst="rect">
            <a:avLst/>
          </a:prstGeom>
          <a:noFill/>
          <a:ln w="9525">
            <a:noFill/>
            <a:miter lim="800000"/>
            <a:headEnd/>
            <a:tailEnd/>
          </a:ln>
          <a:effectLst/>
        </p:spPr>
      </p:pic>
      <p:sp>
        <p:nvSpPr>
          <p:cNvPr id="2" name="직사각형 1"/>
          <p:cNvSpPr/>
          <p:nvPr/>
        </p:nvSpPr>
        <p:spPr>
          <a:xfrm>
            <a:off x="0" y="687075"/>
            <a:ext cx="8388424" cy="338554"/>
          </a:xfrm>
          <a:prstGeom prst="rect">
            <a:avLst/>
          </a:prstGeom>
        </p:spPr>
        <p:txBody>
          <a:bodyPr wrap="square">
            <a:spAutoFit/>
          </a:bodyPr>
          <a:lstStyle/>
          <a:p>
            <a:r>
              <a:rPr lang="ko-KR" altLang="en-US" sz="1600">
                <a:hlinkClick r:id="rId4"/>
              </a:rPr>
              <a:t>https://sourceforge.net/projects/lcd-image-converter/</a:t>
            </a:r>
            <a:endParaRPr lang="ko-KR" altLang="en-US" sz="1600"/>
          </a:p>
        </p:txBody>
      </p:sp>
      <p:sp>
        <p:nvSpPr>
          <p:cNvPr id="8" name="TextBox 7"/>
          <p:cNvSpPr txBox="1"/>
          <p:nvPr/>
        </p:nvSpPr>
        <p:spPr>
          <a:xfrm>
            <a:off x="2357175" y="1302229"/>
            <a:ext cx="1645002" cy="369332"/>
          </a:xfrm>
          <a:prstGeom prst="rect">
            <a:avLst/>
          </a:prstGeom>
          <a:solidFill>
            <a:schemeClr val="accent1">
              <a:lumMod val="20000"/>
              <a:lumOff val="80000"/>
            </a:schemeClr>
          </a:solidFill>
          <a:ln w="19050">
            <a:solidFill>
              <a:srgbClr val="0000FF"/>
            </a:solidFill>
          </a:ln>
        </p:spPr>
        <p:txBody>
          <a:bodyPr wrap="none" rtlCol="0">
            <a:spAutoFit/>
          </a:bodyPr>
          <a:lstStyle/>
          <a:p>
            <a:r>
              <a:rPr lang="en-US" altLang="ko-KR"/>
              <a:t>1. New Image</a:t>
            </a:r>
            <a:endParaRPr lang="ko-KR" altLang="en-US"/>
          </a:p>
        </p:txBody>
      </p:sp>
      <p:pic>
        <p:nvPicPr>
          <p:cNvPr id="10" name="그림 9"/>
          <p:cNvPicPr>
            <a:picLocks noChangeAspect="1"/>
          </p:cNvPicPr>
          <p:nvPr/>
        </p:nvPicPr>
        <p:blipFill>
          <a:blip r:embed="rId5"/>
          <a:stretch>
            <a:fillRect/>
          </a:stretch>
        </p:blipFill>
        <p:spPr>
          <a:xfrm>
            <a:off x="5930260" y="1071734"/>
            <a:ext cx="4375423" cy="2501283"/>
          </a:xfrm>
          <a:prstGeom prst="rect">
            <a:avLst/>
          </a:prstGeom>
        </p:spPr>
      </p:pic>
      <p:sp>
        <p:nvSpPr>
          <p:cNvPr id="15" name="TextBox 14"/>
          <p:cNvSpPr txBox="1"/>
          <p:nvPr/>
        </p:nvSpPr>
        <p:spPr>
          <a:xfrm>
            <a:off x="7176120" y="896771"/>
            <a:ext cx="2194062" cy="369332"/>
          </a:xfrm>
          <a:prstGeom prst="rect">
            <a:avLst/>
          </a:prstGeom>
          <a:solidFill>
            <a:schemeClr val="accent1">
              <a:lumMod val="20000"/>
              <a:lumOff val="80000"/>
            </a:schemeClr>
          </a:solidFill>
          <a:ln w="12700">
            <a:solidFill>
              <a:srgbClr val="0000FF"/>
            </a:solidFill>
          </a:ln>
        </p:spPr>
        <p:txBody>
          <a:bodyPr wrap="none" rtlCol="0">
            <a:spAutoFit/>
          </a:bodyPr>
          <a:lstStyle/>
          <a:p>
            <a:r>
              <a:rPr lang="en-US" altLang="ko-KR"/>
              <a:t>2. Image </a:t>
            </a:r>
            <a:r>
              <a:rPr lang="en-US" altLang="ko-KR">
                <a:sym typeface="Wingdings" panose="05000000000000000000" pitchFamily="2" charset="2"/>
              </a:rPr>
              <a:t> Import</a:t>
            </a:r>
            <a:endParaRPr lang="ko-KR" altLang="en-US"/>
          </a:p>
        </p:txBody>
      </p:sp>
      <p:sp>
        <p:nvSpPr>
          <p:cNvPr id="17" name="모서리가 둥근 직사각형 16"/>
          <p:cNvSpPr/>
          <p:nvPr/>
        </p:nvSpPr>
        <p:spPr>
          <a:xfrm>
            <a:off x="6600056" y="2708921"/>
            <a:ext cx="432048" cy="19804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p:nvPr/>
        </p:nvCxnSpPr>
        <p:spPr>
          <a:xfrm>
            <a:off x="6600056" y="1486896"/>
            <a:ext cx="216024" cy="12220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6"/>
          <a:stretch>
            <a:fillRect/>
          </a:stretch>
        </p:blipFill>
        <p:spPr>
          <a:xfrm>
            <a:off x="1907486" y="3845030"/>
            <a:ext cx="3684458" cy="2937608"/>
          </a:xfrm>
          <a:prstGeom prst="rect">
            <a:avLst/>
          </a:prstGeom>
          <a:ln>
            <a:solidFill>
              <a:schemeClr val="accent5">
                <a:lumMod val="50000"/>
              </a:schemeClr>
            </a:solidFill>
          </a:ln>
        </p:spPr>
      </p:pic>
      <p:sp>
        <p:nvSpPr>
          <p:cNvPr id="21" name="모서리가 둥근 직사각형 20"/>
          <p:cNvSpPr/>
          <p:nvPr/>
        </p:nvSpPr>
        <p:spPr>
          <a:xfrm>
            <a:off x="6384032" y="1231348"/>
            <a:ext cx="432048" cy="19804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직사각형 21"/>
          <p:cNvSpPr/>
          <p:nvPr/>
        </p:nvSpPr>
        <p:spPr>
          <a:xfrm>
            <a:off x="3071664" y="4018144"/>
            <a:ext cx="432048" cy="19804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모서리가 둥근 직사각형 22"/>
          <p:cNvSpPr/>
          <p:nvPr/>
        </p:nvSpPr>
        <p:spPr>
          <a:xfrm>
            <a:off x="2141151" y="4588398"/>
            <a:ext cx="1218545" cy="280762"/>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모서리가 둥근 직사각형 23"/>
          <p:cNvSpPr/>
          <p:nvPr/>
        </p:nvSpPr>
        <p:spPr>
          <a:xfrm>
            <a:off x="3749716" y="4797152"/>
            <a:ext cx="474077" cy="280762"/>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모서리가 둥근 직사각형 24"/>
          <p:cNvSpPr/>
          <p:nvPr/>
        </p:nvSpPr>
        <p:spPr>
          <a:xfrm>
            <a:off x="2102352" y="5472147"/>
            <a:ext cx="1185337" cy="40512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2082646" y="3543013"/>
            <a:ext cx="1266693" cy="369332"/>
          </a:xfrm>
          <a:prstGeom prst="rect">
            <a:avLst/>
          </a:prstGeom>
          <a:solidFill>
            <a:schemeClr val="accent1">
              <a:lumMod val="20000"/>
              <a:lumOff val="80000"/>
            </a:schemeClr>
          </a:solidFill>
          <a:ln w="12700">
            <a:solidFill>
              <a:srgbClr val="0000FF"/>
            </a:solidFill>
          </a:ln>
        </p:spPr>
        <p:txBody>
          <a:bodyPr wrap="none" rtlCol="0">
            <a:spAutoFit/>
          </a:bodyPr>
          <a:lstStyle/>
          <a:p>
            <a:r>
              <a:rPr lang="en-US" altLang="ko-KR"/>
              <a:t>3. Options</a:t>
            </a:r>
            <a:endParaRPr lang="ko-KR" altLang="en-US"/>
          </a:p>
        </p:txBody>
      </p:sp>
      <p:sp>
        <p:nvSpPr>
          <p:cNvPr id="27" name="TextBox 26"/>
          <p:cNvSpPr txBox="1"/>
          <p:nvPr/>
        </p:nvSpPr>
        <p:spPr>
          <a:xfrm>
            <a:off x="3402093" y="4359447"/>
            <a:ext cx="1643399" cy="369332"/>
          </a:xfrm>
          <a:prstGeom prst="rect">
            <a:avLst/>
          </a:prstGeom>
          <a:solidFill>
            <a:schemeClr val="accent6">
              <a:lumMod val="20000"/>
              <a:lumOff val="80000"/>
            </a:schemeClr>
          </a:solidFill>
          <a:ln w="12700">
            <a:solidFill>
              <a:srgbClr val="0000FF"/>
            </a:solidFill>
          </a:ln>
        </p:spPr>
        <p:txBody>
          <a:bodyPr wrap="none" rtlCol="0">
            <a:spAutoFit/>
          </a:bodyPr>
          <a:lstStyle/>
          <a:p>
            <a:r>
              <a:rPr lang="en-US" altLang="ko-KR"/>
              <a:t>Color R5G6B5</a:t>
            </a:r>
            <a:endParaRPr lang="ko-KR" altLang="en-US"/>
          </a:p>
        </p:txBody>
      </p:sp>
      <p:sp>
        <p:nvSpPr>
          <p:cNvPr id="28" name="TextBox 27"/>
          <p:cNvSpPr txBox="1"/>
          <p:nvPr/>
        </p:nvSpPr>
        <p:spPr>
          <a:xfrm>
            <a:off x="6354245" y="3573016"/>
            <a:ext cx="2351285" cy="369332"/>
          </a:xfrm>
          <a:prstGeom prst="rect">
            <a:avLst/>
          </a:prstGeom>
          <a:solidFill>
            <a:schemeClr val="accent1">
              <a:lumMod val="20000"/>
              <a:lumOff val="80000"/>
            </a:schemeClr>
          </a:solidFill>
          <a:ln w="12700">
            <a:solidFill>
              <a:srgbClr val="0000FF"/>
            </a:solidFill>
          </a:ln>
        </p:spPr>
        <p:txBody>
          <a:bodyPr wrap="none" rtlCol="0">
            <a:spAutoFit/>
          </a:bodyPr>
          <a:lstStyle/>
          <a:p>
            <a:r>
              <a:rPr lang="en-US" altLang="ko-KR"/>
              <a:t>4. File </a:t>
            </a:r>
            <a:r>
              <a:rPr lang="en-US" altLang="ko-KR">
                <a:sym typeface="Wingdings" panose="05000000000000000000" pitchFamily="2" charset="2"/>
              </a:rPr>
              <a:t> Convert All</a:t>
            </a:r>
            <a:endParaRPr lang="ko-KR" altLang="en-US"/>
          </a:p>
        </p:txBody>
      </p:sp>
    </p:spTree>
    <p:extLst>
      <p:ext uri="{BB962C8B-B14F-4D97-AF65-F5344CB8AC3E}">
        <p14:creationId xmlns:p14="http://schemas.microsoft.com/office/powerpoint/2010/main" val="932010364"/>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1"/>
            <a:ext cx="9144000" cy="69269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pl-PL" altLang="ko-KR" sz="2000" b="1">
                <a:solidFill>
                  <a:schemeClr val="accent2">
                    <a:lumMod val="50000"/>
                  </a:schemeClr>
                </a:solidFill>
              </a:rPr>
              <a:t>void lcd32_show_char (u8 x, u16 y, u8 num, u8 size, u8 mode)</a:t>
            </a:r>
            <a:endParaRPr lang="ko-KR" altLang="en-US" sz="2800" b="1">
              <a:solidFill>
                <a:schemeClr val="accent2">
                  <a:lumMod val="50000"/>
                </a:schemeClr>
              </a:solidFill>
              <a:latin typeface="+mn-ea"/>
            </a:endParaRPr>
          </a:p>
        </p:txBody>
      </p:sp>
      <p:sp>
        <p:nvSpPr>
          <p:cNvPr id="4" name="TextBox 3"/>
          <p:cNvSpPr txBox="1"/>
          <p:nvPr/>
        </p:nvSpPr>
        <p:spPr>
          <a:xfrm>
            <a:off x="557617" y="795695"/>
            <a:ext cx="6166175" cy="438582"/>
          </a:xfrm>
          <a:prstGeom prst="rect">
            <a:avLst/>
          </a:prstGeom>
          <a:noFill/>
        </p:spPr>
        <p:txBody>
          <a:bodyPr wrap="none" rtlCol="0">
            <a:spAutoFit/>
          </a:bodyPr>
          <a:lstStyle/>
          <a:p>
            <a:pPr marL="285750" indent="-285750">
              <a:lnSpc>
                <a:spcPts val="2700"/>
              </a:lnSpc>
              <a:buFont typeface="Arial" panose="020B0604020202020204" pitchFamily="34" charset="0"/>
              <a:buChar char="•"/>
            </a:pPr>
            <a:r>
              <a:rPr lang="pl-PL" altLang="ko-KR" b="1"/>
              <a:t>lcd32_show_char ( x,</a:t>
            </a:r>
            <a:r>
              <a:rPr lang="en-US" altLang="ko-KR" b="1"/>
              <a:t> </a:t>
            </a:r>
            <a:r>
              <a:rPr lang="pl-PL" altLang="ko-KR" b="1"/>
              <a:t>y, u8 num, u8 size, u8 mode)</a:t>
            </a:r>
            <a:endParaRPr lang="en-US" altLang="ko-KR" b="1"/>
          </a:p>
        </p:txBody>
      </p:sp>
      <p:sp>
        <p:nvSpPr>
          <p:cNvPr id="5" name="직사각형 4"/>
          <p:cNvSpPr/>
          <p:nvPr/>
        </p:nvSpPr>
        <p:spPr>
          <a:xfrm>
            <a:off x="557616" y="1628800"/>
            <a:ext cx="5538384" cy="2862322"/>
          </a:xfrm>
          <a:prstGeom prst="rect">
            <a:avLst/>
          </a:prstGeom>
          <a:solidFill>
            <a:schemeClr val="bg1">
              <a:lumMod val="95000"/>
            </a:schemeClr>
          </a:solidFill>
          <a:ln w="12700">
            <a:solidFill>
              <a:schemeClr val="tx1">
                <a:lumMod val="50000"/>
                <a:lumOff val="50000"/>
              </a:schemeClr>
            </a:solidFill>
          </a:ln>
        </p:spPr>
        <p:txBody>
          <a:bodyPr wrap="square">
            <a:spAutoFit/>
          </a:bodyPr>
          <a:lstStyle/>
          <a:p>
            <a:r>
              <a:rPr lang="en-US" altLang="ko-KR"/>
              <a:t> /* USER CODE BEGIN 2 */</a:t>
            </a:r>
          </a:p>
          <a:p>
            <a:endParaRPr lang="ko-KR" altLang="en-US"/>
          </a:p>
          <a:p>
            <a:r>
              <a:rPr lang="en-US" altLang="ko-KR"/>
              <a:t>  bsp_lcd32_init();</a:t>
            </a:r>
          </a:p>
          <a:p>
            <a:endParaRPr lang="ko-KR" altLang="en-US"/>
          </a:p>
          <a:p>
            <a:r>
              <a:rPr lang="en-US" altLang="ko-KR"/>
              <a:t>  lcd32_clear_screen(0xffff);</a:t>
            </a:r>
          </a:p>
          <a:p>
            <a:endParaRPr lang="ko-KR" altLang="en-US"/>
          </a:p>
          <a:p>
            <a:r>
              <a:rPr lang="en-US" altLang="ko-KR"/>
              <a:t>  lcd32_show_char (10, 10, '1', 12, 0);</a:t>
            </a:r>
          </a:p>
          <a:p>
            <a:r>
              <a:rPr lang="en-US" altLang="ko-KR"/>
              <a:t>  lcd32_show_char (10, 30, 'A', 12, 1);</a:t>
            </a:r>
          </a:p>
          <a:p>
            <a:r>
              <a:rPr lang="en-US" altLang="ko-KR"/>
              <a:t>  lcd32_show_char (10, 60, '5', 16, 0);</a:t>
            </a:r>
          </a:p>
          <a:p>
            <a:r>
              <a:rPr lang="en-US" altLang="ko-KR"/>
              <a:t>  lcd32_show_char (10, 100, 'P', 16, 1);</a:t>
            </a:r>
            <a:endParaRPr lang="ko-KR" altLang="en-US" b="1">
              <a:solidFill>
                <a:srgbClr val="C00000"/>
              </a:solidFill>
            </a:endParaRPr>
          </a:p>
        </p:txBody>
      </p:sp>
      <p:pic>
        <p:nvPicPr>
          <p:cNvPr id="6" name="그림 5"/>
          <p:cNvPicPr>
            <a:picLocks noChangeAspect="1"/>
          </p:cNvPicPr>
          <p:nvPr/>
        </p:nvPicPr>
        <p:blipFill>
          <a:blip r:embed="rId2"/>
          <a:stretch>
            <a:fillRect/>
          </a:stretch>
        </p:blipFill>
        <p:spPr>
          <a:xfrm>
            <a:off x="6888089" y="1478698"/>
            <a:ext cx="3457575" cy="4543425"/>
          </a:xfrm>
          <a:prstGeom prst="rect">
            <a:avLst/>
          </a:prstGeom>
        </p:spPr>
      </p:pic>
    </p:spTree>
    <p:extLst>
      <p:ext uri="{BB962C8B-B14F-4D97-AF65-F5344CB8AC3E}">
        <p14:creationId xmlns:p14="http://schemas.microsoft.com/office/powerpoint/2010/main" val="1042063132"/>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396" y="0"/>
            <a:ext cx="9144000" cy="6445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s-ES" altLang="ko-KR" sz="2400" b="1">
                <a:solidFill>
                  <a:schemeClr val="accent2">
                    <a:lumMod val="50000"/>
                  </a:schemeClr>
                </a:solidFill>
              </a:rPr>
              <a:t>void </a:t>
            </a:r>
            <a:r>
              <a:rPr lang="en-US" altLang="ko-KR" sz="2400" b="1">
                <a:solidFill>
                  <a:schemeClr val="accent2">
                    <a:lumMod val="50000"/>
                  </a:schemeClr>
                </a:solidFill>
              </a:rPr>
              <a:t>lcd32_show_string (u8 x, u16 y, const u8 *p);</a:t>
            </a:r>
            <a:endParaRPr lang="ko-KR" altLang="en-US" sz="2400" b="1">
              <a:solidFill>
                <a:schemeClr val="accent2">
                  <a:lumMod val="50000"/>
                </a:schemeClr>
              </a:solidFill>
              <a:latin typeface="+mn-ea"/>
            </a:endParaRPr>
          </a:p>
        </p:txBody>
      </p:sp>
      <p:sp>
        <p:nvSpPr>
          <p:cNvPr id="4" name="TextBox 3"/>
          <p:cNvSpPr txBox="1"/>
          <p:nvPr/>
        </p:nvSpPr>
        <p:spPr>
          <a:xfrm>
            <a:off x="179117" y="856039"/>
            <a:ext cx="5642763" cy="438582"/>
          </a:xfrm>
          <a:prstGeom prst="rect">
            <a:avLst/>
          </a:prstGeom>
          <a:noFill/>
        </p:spPr>
        <p:txBody>
          <a:bodyPr wrap="none" rtlCol="0">
            <a:spAutoFit/>
          </a:bodyPr>
          <a:lstStyle/>
          <a:p>
            <a:pPr marL="285750" indent="-285750">
              <a:lnSpc>
                <a:spcPts val="2700"/>
              </a:lnSpc>
              <a:buFont typeface="Arial" panose="020B0604020202020204" pitchFamily="34" charset="0"/>
              <a:buChar char="•"/>
            </a:pPr>
            <a:r>
              <a:rPr lang="es-ES" altLang="ko-KR" b="1"/>
              <a:t>void </a:t>
            </a:r>
            <a:r>
              <a:rPr lang="en-US" altLang="ko-KR" b="1"/>
              <a:t>lcd32_show_string (x </a:t>
            </a:r>
            <a:r>
              <a:rPr lang="ko-KR" altLang="en-US" b="1"/>
              <a:t>시작</a:t>
            </a:r>
            <a:r>
              <a:rPr lang="en-US" altLang="ko-KR" b="1"/>
              <a:t>, y </a:t>
            </a:r>
            <a:r>
              <a:rPr lang="ko-KR" altLang="en-US" b="1"/>
              <a:t>시작</a:t>
            </a:r>
            <a:r>
              <a:rPr lang="en-US" altLang="ko-KR" b="1"/>
              <a:t>, </a:t>
            </a:r>
            <a:r>
              <a:rPr lang="ko-KR" altLang="en-US" b="1"/>
              <a:t>문자열</a:t>
            </a:r>
            <a:r>
              <a:rPr lang="en-US" altLang="ko-KR" b="1"/>
              <a:t>);</a:t>
            </a:r>
          </a:p>
        </p:txBody>
      </p:sp>
      <p:sp>
        <p:nvSpPr>
          <p:cNvPr id="5" name="직사각형 4"/>
          <p:cNvSpPr/>
          <p:nvPr/>
        </p:nvSpPr>
        <p:spPr>
          <a:xfrm>
            <a:off x="179116" y="1506082"/>
            <a:ext cx="5538384" cy="2031325"/>
          </a:xfrm>
          <a:prstGeom prst="rect">
            <a:avLst/>
          </a:prstGeom>
          <a:solidFill>
            <a:schemeClr val="bg1">
              <a:lumMod val="95000"/>
            </a:schemeClr>
          </a:solidFill>
          <a:ln w="12700">
            <a:solidFill>
              <a:schemeClr val="tx1">
                <a:lumMod val="50000"/>
                <a:lumOff val="50000"/>
              </a:schemeClr>
            </a:solidFill>
          </a:ln>
        </p:spPr>
        <p:txBody>
          <a:bodyPr wrap="square">
            <a:spAutoFit/>
          </a:bodyPr>
          <a:lstStyle/>
          <a:p>
            <a:r>
              <a:rPr lang="en-US" altLang="ko-KR"/>
              <a:t> /* USER CODE BEGIN 2 */</a:t>
            </a:r>
          </a:p>
          <a:p>
            <a:endParaRPr lang="ko-KR" altLang="en-US"/>
          </a:p>
          <a:p>
            <a:r>
              <a:rPr lang="en-US" altLang="ko-KR"/>
              <a:t>  bsp_lcd32_init();</a:t>
            </a:r>
          </a:p>
          <a:p>
            <a:endParaRPr lang="ko-KR" altLang="en-US"/>
          </a:p>
          <a:p>
            <a:r>
              <a:rPr lang="en-US" altLang="ko-KR"/>
              <a:t>  lcd32_clear_screen(0xffff);</a:t>
            </a:r>
          </a:p>
          <a:p>
            <a:endParaRPr lang="ko-KR" altLang="en-US"/>
          </a:p>
          <a:p>
            <a:r>
              <a:rPr lang="en-US" altLang="ko-KR"/>
              <a:t>  lcd32_show_string(10, 10, "Hello, DaeMaGo.");</a:t>
            </a:r>
            <a:endParaRPr lang="ko-KR" altLang="en-US" b="1">
              <a:solidFill>
                <a:srgbClr val="C00000"/>
              </a:solidFill>
            </a:endParaRPr>
          </a:p>
        </p:txBody>
      </p:sp>
      <p:pic>
        <p:nvPicPr>
          <p:cNvPr id="3" name="그림 2"/>
          <p:cNvPicPr>
            <a:picLocks noChangeAspect="1"/>
          </p:cNvPicPr>
          <p:nvPr/>
        </p:nvPicPr>
        <p:blipFill>
          <a:blip r:embed="rId2"/>
          <a:stretch>
            <a:fillRect/>
          </a:stretch>
        </p:blipFill>
        <p:spPr>
          <a:xfrm>
            <a:off x="6888088" y="1478698"/>
            <a:ext cx="3543300" cy="5057775"/>
          </a:xfrm>
          <a:prstGeom prst="rect">
            <a:avLst/>
          </a:prstGeom>
        </p:spPr>
      </p:pic>
    </p:spTree>
    <p:extLst>
      <p:ext uri="{BB962C8B-B14F-4D97-AF65-F5344CB8AC3E}">
        <p14:creationId xmlns:p14="http://schemas.microsoft.com/office/powerpoint/2010/main" val="2037353343"/>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8400"/>
            <a:ext cx="9144000" cy="6445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80409"/>
            <a:ext cx="177356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TEST </a:t>
            </a:r>
            <a:r>
              <a:rPr lang="en-US" altLang="ko-KR" sz="2400" b="1">
                <a:solidFill>
                  <a:schemeClr val="bg1"/>
                </a:solidFill>
                <a:latin typeface="+mn-ea"/>
              </a:rPr>
              <a:t>- 1</a:t>
            </a:r>
            <a:endParaRPr lang="ko-KR" altLang="en-US" sz="2400" b="1" dirty="0">
              <a:solidFill>
                <a:schemeClr val="bg1"/>
              </a:solidFill>
              <a:latin typeface="+mn-ea"/>
            </a:endParaRPr>
          </a:p>
        </p:txBody>
      </p:sp>
      <p:sp>
        <p:nvSpPr>
          <p:cNvPr id="5" name="직사각형 4"/>
          <p:cNvSpPr/>
          <p:nvPr/>
        </p:nvSpPr>
        <p:spPr>
          <a:xfrm>
            <a:off x="285720" y="1035893"/>
            <a:ext cx="8572560" cy="361637"/>
          </a:xfrm>
          <a:prstGeom prst="rect">
            <a:avLst/>
          </a:prstGeom>
        </p:spPr>
        <p:txBody>
          <a:bodyPr wrap="square">
            <a:spAutoFit/>
          </a:bodyPr>
          <a:lstStyle/>
          <a:p>
            <a:pPr marL="457200" indent="-457200">
              <a:lnSpc>
                <a:spcPts val="2100"/>
              </a:lnSpc>
              <a:buFont typeface="Arial" pitchFamily="34" charset="0"/>
              <a:buChar char="•"/>
            </a:pPr>
            <a:r>
              <a:rPr lang="en-US" altLang="ko-KR" sz="2400" b="1" dirty="0"/>
              <a:t>GLCD</a:t>
            </a:r>
            <a:r>
              <a:rPr lang="ko-KR" altLang="en-US" sz="2400" b="1" dirty="0"/>
              <a:t>에 자신의 사진을 올리시오</a:t>
            </a:r>
            <a:endParaRPr lang="en-US" altLang="ko-KR" sz="2400" b="1" dirty="0"/>
          </a:p>
        </p:txBody>
      </p:sp>
    </p:spTree>
    <p:extLst>
      <p:ext uri="{BB962C8B-B14F-4D97-AF65-F5344CB8AC3E}">
        <p14:creationId xmlns:p14="http://schemas.microsoft.com/office/powerpoint/2010/main" val="3928700644"/>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27384"/>
            <a:ext cx="9144000" cy="6445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54832" y="44625"/>
            <a:ext cx="177356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TEST </a:t>
            </a:r>
            <a:r>
              <a:rPr lang="en-US" altLang="ko-KR" sz="2400" b="1">
                <a:solidFill>
                  <a:schemeClr val="bg1"/>
                </a:solidFill>
                <a:latin typeface="+mn-ea"/>
              </a:rPr>
              <a:t>- 2</a:t>
            </a:r>
            <a:endParaRPr lang="ko-KR" altLang="en-US" sz="2400" b="1" dirty="0">
              <a:solidFill>
                <a:schemeClr val="bg1"/>
              </a:solidFill>
              <a:latin typeface="+mn-ea"/>
            </a:endParaRPr>
          </a:p>
        </p:txBody>
      </p:sp>
      <p:sp>
        <p:nvSpPr>
          <p:cNvPr id="5" name="직사각형 4"/>
          <p:cNvSpPr/>
          <p:nvPr/>
        </p:nvSpPr>
        <p:spPr>
          <a:xfrm>
            <a:off x="767408" y="749183"/>
            <a:ext cx="8572560" cy="922497"/>
          </a:xfrm>
          <a:prstGeom prst="rect">
            <a:avLst/>
          </a:prstGeom>
        </p:spPr>
        <p:txBody>
          <a:bodyPr wrap="square">
            <a:spAutoFit/>
          </a:bodyPr>
          <a:lstStyle/>
          <a:p>
            <a:pPr marL="457200" indent="-457200">
              <a:lnSpc>
                <a:spcPts val="3400"/>
              </a:lnSpc>
              <a:buFont typeface="Arial" pitchFamily="34" charset="0"/>
              <a:buChar char="•"/>
            </a:pPr>
            <a:r>
              <a:rPr lang="ko-KR" altLang="en-US" sz="2000" dirty="0">
                <a:latin typeface="+mn-ea"/>
              </a:rPr>
              <a:t>아래와 같은 </a:t>
            </a:r>
            <a:r>
              <a:rPr lang="en-US" altLang="ko-KR" sz="2000" dirty="0">
                <a:latin typeface="+mn-ea"/>
              </a:rPr>
              <a:t>Check box </a:t>
            </a:r>
            <a:r>
              <a:rPr lang="ko-KR" altLang="en-US" sz="2000" dirty="0">
                <a:latin typeface="+mn-ea"/>
              </a:rPr>
              <a:t>만들기</a:t>
            </a:r>
            <a:endParaRPr lang="en-US" altLang="ko-KR" sz="2000" dirty="0">
              <a:latin typeface="+mn-ea"/>
            </a:endParaRPr>
          </a:p>
          <a:p>
            <a:pPr marL="457200" indent="-457200">
              <a:lnSpc>
                <a:spcPts val="3400"/>
              </a:lnSpc>
              <a:buFont typeface="Arial" pitchFamily="34" charset="0"/>
              <a:buChar char="•"/>
            </a:pPr>
            <a:r>
              <a:rPr lang="en-US" altLang="ko-KR" sz="2000" dirty="0">
                <a:latin typeface="+mn-ea"/>
              </a:rPr>
              <a:t>Check box </a:t>
            </a:r>
            <a:r>
              <a:rPr lang="ko-KR" altLang="en-US" sz="2000" dirty="0">
                <a:latin typeface="+mn-ea"/>
              </a:rPr>
              <a:t>개수는 아래와 다를 수 있음</a:t>
            </a:r>
            <a:endParaRPr lang="en-US" altLang="ko-KR" sz="2000" dirty="0">
              <a:latin typeface="+mn-ea"/>
            </a:endParaRPr>
          </a:p>
        </p:txBody>
      </p:sp>
      <p:sp>
        <p:nvSpPr>
          <p:cNvPr id="6" name="직사각형 5"/>
          <p:cNvSpPr/>
          <p:nvPr/>
        </p:nvSpPr>
        <p:spPr>
          <a:xfrm>
            <a:off x="1504588" y="2218544"/>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933216" y="2218544"/>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361844" y="2218544"/>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2790472" y="2218544"/>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219100" y="2218544"/>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3647728" y="2218544"/>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4076356" y="2218544"/>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504984" y="2218544"/>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504588" y="2647172"/>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1933216" y="2647172"/>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361844" y="2647172"/>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2790472" y="2647172"/>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3219100" y="2647172"/>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3647728" y="2647172"/>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4076356" y="2647172"/>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4504984" y="2647172"/>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1504588" y="3075800"/>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933216" y="3075800"/>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2361844" y="3075800"/>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2790472" y="3075800"/>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3219100" y="3075800"/>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3647728" y="3075800"/>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4076356" y="3075800"/>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4504984" y="3075800"/>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1504588" y="3504428"/>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1933216" y="3504428"/>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2361844" y="3504428"/>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2790472" y="3504428"/>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3219100" y="3504428"/>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3647728" y="3504428"/>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p:cNvSpPr/>
          <p:nvPr/>
        </p:nvSpPr>
        <p:spPr>
          <a:xfrm>
            <a:off x="4076356" y="3504428"/>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4504984" y="3504428"/>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1504588" y="3933056"/>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p:cNvSpPr/>
          <p:nvPr/>
        </p:nvSpPr>
        <p:spPr>
          <a:xfrm>
            <a:off x="1933216" y="3933056"/>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p:cNvSpPr/>
          <p:nvPr/>
        </p:nvSpPr>
        <p:spPr>
          <a:xfrm>
            <a:off x="2361844" y="3933056"/>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p:cNvSpPr/>
          <p:nvPr/>
        </p:nvSpPr>
        <p:spPr>
          <a:xfrm>
            <a:off x="2790472" y="3933056"/>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3219100" y="3933056"/>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3647728" y="3933056"/>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p:cNvSpPr/>
          <p:nvPr/>
        </p:nvSpPr>
        <p:spPr>
          <a:xfrm>
            <a:off x="4076356" y="3933056"/>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4504984" y="3933056"/>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1504588" y="4361684"/>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p:cNvSpPr/>
          <p:nvPr/>
        </p:nvSpPr>
        <p:spPr>
          <a:xfrm>
            <a:off x="1933216" y="4361684"/>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p:cNvSpPr/>
          <p:nvPr/>
        </p:nvSpPr>
        <p:spPr>
          <a:xfrm>
            <a:off x="2361844" y="4361684"/>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p:cNvSpPr/>
          <p:nvPr/>
        </p:nvSpPr>
        <p:spPr>
          <a:xfrm>
            <a:off x="2790472" y="4361684"/>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3219100" y="4361684"/>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p:cNvSpPr/>
          <p:nvPr/>
        </p:nvSpPr>
        <p:spPr>
          <a:xfrm>
            <a:off x="3647728" y="4361684"/>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p:cNvSpPr/>
          <p:nvPr/>
        </p:nvSpPr>
        <p:spPr>
          <a:xfrm>
            <a:off x="4076356" y="4361684"/>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p:cNvSpPr/>
          <p:nvPr/>
        </p:nvSpPr>
        <p:spPr>
          <a:xfrm>
            <a:off x="4504984" y="4361684"/>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p:cNvSpPr/>
          <p:nvPr/>
        </p:nvSpPr>
        <p:spPr>
          <a:xfrm>
            <a:off x="1504588" y="4790312"/>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p:cNvSpPr/>
          <p:nvPr/>
        </p:nvSpPr>
        <p:spPr>
          <a:xfrm>
            <a:off x="1933216" y="4790312"/>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p:cNvSpPr/>
          <p:nvPr/>
        </p:nvSpPr>
        <p:spPr>
          <a:xfrm>
            <a:off x="2361844" y="4790312"/>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p:cNvSpPr/>
          <p:nvPr/>
        </p:nvSpPr>
        <p:spPr>
          <a:xfrm>
            <a:off x="2790472" y="4790312"/>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3219100" y="4790312"/>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p:cNvSpPr/>
          <p:nvPr/>
        </p:nvSpPr>
        <p:spPr>
          <a:xfrm>
            <a:off x="3647728" y="4790312"/>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p:cNvSpPr/>
          <p:nvPr/>
        </p:nvSpPr>
        <p:spPr>
          <a:xfrm>
            <a:off x="4076356" y="4790312"/>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p:cNvSpPr/>
          <p:nvPr/>
        </p:nvSpPr>
        <p:spPr>
          <a:xfrm>
            <a:off x="4504984" y="4790312"/>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p:cNvSpPr/>
          <p:nvPr/>
        </p:nvSpPr>
        <p:spPr>
          <a:xfrm>
            <a:off x="1504588" y="5218940"/>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p:cNvSpPr/>
          <p:nvPr/>
        </p:nvSpPr>
        <p:spPr>
          <a:xfrm>
            <a:off x="1933216" y="5218940"/>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p:cNvSpPr/>
          <p:nvPr/>
        </p:nvSpPr>
        <p:spPr>
          <a:xfrm>
            <a:off x="2361844" y="5218940"/>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p:cNvSpPr/>
          <p:nvPr/>
        </p:nvSpPr>
        <p:spPr>
          <a:xfrm>
            <a:off x="2790472" y="5218940"/>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p:cNvSpPr/>
          <p:nvPr/>
        </p:nvSpPr>
        <p:spPr>
          <a:xfrm>
            <a:off x="3219100" y="5218940"/>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p:cNvSpPr/>
          <p:nvPr/>
        </p:nvSpPr>
        <p:spPr>
          <a:xfrm>
            <a:off x="3647728" y="5218940"/>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p:cNvSpPr/>
          <p:nvPr/>
        </p:nvSpPr>
        <p:spPr>
          <a:xfrm>
            <a:off x="4076356" y="5218940"/>
            <a:ext cx="428628" cy="42862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p:cNvSpPr/>
          <p:nvPr/>
        </p:nvSpPr>
        <p:spPr>
          <a:xfrm>
            <a:off x="4504984" y="5218940"/>
            <a:ext cx="428628" cy="428628"/>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28700644"/>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1556792"/>
            <a:ext cx="12192000" cy="25202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0" b="1" dirty="0"/>
              <a:t>Memory</a:t>
            </a:r>
            <a:endParaRPr lang="ko-KR" altLang="en-US" sz="7200" b="1" dirty="0"/>
          </a:p>
        </p:txBody>
      </p:sp>
    </p:spTree>
    <p:extLst>
      <p:ext uri="{BB962C8B-B14F-4D97-AF65-F5344CB8AC3E}">
        <p14:creationId xmlns:p14="http://schemas.microsoft.com/office/powerpoint/2010/main" val="128935133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7604"/>
            <a:ext cx="8472264"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GUI : AQM_Run.py (4/4)</a:t>
            </a:r>
            <a:endParaRPr lang="ko-KR" altLang="en-US" sz="2000" b="1" dirty="0">
              <a:solidFill>
                <a:srgbClr val="000099"/>
              </a:solidFill>
            </a:endParaRPr>
          </a:p>
        </p:txBody>
      </p:sp>
      <p:sp>
        <p:nvSpPr>
          <p:cNvPr id="3" name="직사각형 2"/>
          <p:cNvSpPr/>
          <p:nvPr/>
        </p:nvSpPr>
        <p:spPr>
          <a:xfrm>
            <a:off x="119336" y="764704"/>
            <a:ext cx="8352928" cy="2585323"/>
          </a:xfrm>
          <a:prstGeom prst="rect">
            <a:avLst/>
          </a:prstGeom>
          <a:solidFill>
            <a:schemeClr val="tx1"/>
          </a:solidFill>
        </p:spPr>
        <p:txBody>
          <a:bodyPr wrap="square">
            <a:spAutoFit/>
          </a:bodyPr>
          <a:lstStyle/>
          <a:p>
            <a:r>
              <a:rPr lang="en-US" altLang="ko-KR">
                <a:solidFill>
                  <a:srgbClr val="C586C0"/>
                </a:solidFill>
                <a:latin typeface="Consolas" panose="020B0609020204030204" pitchFamily="49" charset="0"/>
              </a:rPr>
              <a:t>if</a:t>
            </a:r>
            <a:r>
              <a:rPr lang="en-US" altLang="ko-KR">
                <a:solidFill>
                  <a:srgbClr val="CCCCCC"/>
                </a:solidFill>
                <a:latin typeface="Consolas" panose="020B0609020204030204" pitchFamily="49" charset="0"/>
              </a:rPr>
              <a:t> </a:t>
            </a:r>
            <a:r>
              <a:rPr lang="en-US" altLang="ko-KR">
                <a:solidFill>
                  <a:srgbClr val="9CDCFE"/>
                </a:solidFill>
                <a:latin typeface="Consolas" panose="020B0609020204030204" pitchFamily="49" charset="0"/>
              </a:rPr>
              <a:t>__name__</a:t>
            </a:r>
            <a:r>
              <a:rPr lang="en-US" altLang="ko-KR">
                <a:solidFill>
                  <a:srgbClr val="CCCCCC"/>
                </a:solidFill>
                <a:latin typeface="Consolas" panose="020B0609020204030204" pitchFamily="49" charset="0"/>
              </a:rPr>
              <a:t> </a:t>
            </a:r>
            <a:r>
              <a:rPr lang="en-US" altLang="ko-KR">
                <a:solidFill>
                  <a:srgbClr val="D4D4D4"/>
                </a:solidFill>
                <a:latin typeface="Consolas" panose="020B0609020204030204" pitchFamily="49" charset="0"/>
              </a:rPr>
              <a:t>==</a:t>
            </a:r>
            <a:r>
              <a:rPr lang="en-US" altLang="ko-KR">
                <a:solidFill>
                  <a:srgbClr val="CCCCCC"/>
                </a:solidFill>
                <a:latin typeface="Consolas" panose="020B0609020204030204" pitchFamily="49" charset="0"/>
              </a:rPr>
              <a:t> </a:t>
            </a:r>
            <a:r>
              <a:rPr lang="en-US" altLang="ko-KR">
                <a:solidFill>
                  <a:srgbClr val="CE9178"/>
                </a:solidFill>
                <a:latin typeface="Consolas" panose="020B0609020204030204" pitchFamily="49" charset="0"/>
              </a:rPr>
              <a:t>'__main__'</a:t>
            </a:r>
            <a:r>
              <a:rPr lang="en-US" altLang="ko-KR">
                <a:solidFill>
                  <a:srgbClr val="CCCCCC"/>
                </a:solidFill>
                <a:latin typeface="Consolas" panose="020B0609020204030204" pitchFamily="49" charset="0"/>
              </a:rPr>
              <a:t>:</a:t>
            </a:r>
          </a:p>
          <a:p>
            <a:r>
              <a:rPr lang="en-US" altLang="ko-KR">
                <a:solidFill>
                  <a:srgbClr val="CCCCCC"/>
                </a:solidFill>
                <a:latin typeface="Consolas" panose="020B0609020204030204" pitchFamily="49" charset="0"/>
              </a:rPr>
              <a:t>    </a:t>
            </a:r>
            <a:r>
              <a:rPr lang="en-US" altLang="ko-KR">
                <a:solidFill>
                  <a:srgbClr val="C586C0"/>
                </a:solidFill>
                <a:latin typeface="Consolas" panose="020B0609020204030204" pitchFamily="49" charset="0"/>
              </a:rPr>
              <a:t>import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sys</a:t>
            </a:r>
            <a:endParaRPr lang="en-US" altLang="ko-KR">
              <a:solidFill>
                <a:srgbClr val="CCCCCC"/>
              </a:solidFill>
              <a:latin typeface="Consolas" panose="020B0609020204030204" pitchFamily="49" charset="0"/>
            </a:endParaRPr>
          </a:p>
          <a:p>
            <a:r>
              <a:rPr lang="en-US" altLang="ko-KR">
                <a:solidFill>
                  <a:srgbClr val="CCCCCC"/>
                </a:solidFill>
                <a:latin typeface="Consolas" panose="020B0609020204030204" pitchFamily="49" charset="0"/>
              </a:rPr>
              <a:t>    </a:t>
            </a:r>
            <a:r>
              <a:rPr lang="en-US" altLang="ko-KR">
                <a:solidFill>
                  <a:srgbClr val="9CDCFE"/>
                </a:solidFill>
                <a:latin typeface="Consolas" panose="020B0609020204030204" pitchFamily="49" charset="0"/>
              </a:rPr>
              <a:t>app</a:t>
            </a:r>
            <a:r>
              <a:rPr lang="en-US" altLang="ko-KR">
                <a:solidFill>
                  <a:srgbClr val="CCCCCC"/>
                </a:solidFill>
                <a:latin typeface="Consolas" panose="020B0609020204030204" pitchFamily="49" charset="0"/>
              </a:rPr>
              <a:t> </a:t>
            </a:r>
            <a:r>
              <a:rPr lang="en-US" altLang="ko-KR">
                <a:solidFill>
                  <a:srgbClr val="D4D4D4"/>
                </a:solidFill>
                <a:latin typeface="Consolas" panose="020B0609020204030204" pitchFamily="49" charset="0"/>
              </a:rPr>
              <a: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QtWidgets</a:t>
            </a:r>
            <a:r>
              <a:rPr lang="en-US" altLang="ko-KR">
                <a:solidFill>
                  <a:srgbClr val="CCCCCC"/>
                </a:solidFill>
                <a:latin typeface="Consolas" panose="020B0609020204030204" pitchFamily="49" charset="0"/>
              </a:rPr>
              <a:t>.</a:t>
            </a:r>
            <a:r>
              <a:rPr lang="en-US" altLang="ko-KR">
                <a:solidFill>
                  <a:srgbClr val="4EC9B0"/>
                </a:solidFill>
                <a:latin typeface="Consolas" panose="020B0609020204030204" pitchFamily="49" charset="0"/>
              </a:rPr>
              <a:t>QApplication</a:t>
            </a:r>
            <a:r>
              <a:rPr lang="en-US" altLang="ko-KR">
                <a:solidFill>
                  <a:srgbClr val="CCCCCC"/>
                </a:solidFill>
                <a:latin typeface="Consolas" panose="020B0609020204030204" pitchFamily="49" charset="0"/>
              </a:rPr>
              <a:t>(</a:t>
            </a:r>
            <a:r>
              <a:rPr lang="en-US" altLang="ko-KR">
                <a:solidFill>
                  <a:srgbClr val="4EC9B0"/>
                </a:solidFill>
                <a:latin typeface="Consolas" panose="020B0609020204030204" pitchFamily="49" charset="0"/>
              </a:rPr>
              <a:t>sys</a:t>
            </a:r>
            <a:r>
              <a:rPr lang="en-US" altLang="ko-KR">
                <a:solidFill>
                  <a:srgbClr val="CCCCCC"/>
                </a:solidFill>
                <a:latin typeface="Consolas" panose="020B0609020204030204" pitchFamily="49" charset="0"/>
              </a:rPr>
              <a:t>.</a:t>
            </a:r>
            <a:r>
              <a:rPr lang="en-US" altLang="ko-KR">
                <a:solidFill>
                  <a:srgbClr val="9CDCFE"/>
                </a:solidFill>
                <a:latin typeface="Consolas" panose="020B0609020204030204" pitchFamily="49" charset="0"/>
              </a:rPr>
              <a:t>argv</a:t>
            </a:r>
            <a:r>
              <a:rPr lang="en-US" altLang="ko-KR">
                <a:solidFill>
                  <a:srgbClr val="CCCCCC"/>
                </a:solidFill>
                <a:latin typeface="Consolas" panose="020B0609020204030204" pitchFamily="49" charset="0"/>
              </a:rPr>
              <a:t>)</a:t>
            </a:r>
          </a:p>
          <a:p>
            <a:r>
              <a:rPr lang="en-US" altLang="ko-KR">
                <a:solidFill>
                  <a:srgbClr val="CCCCCC"/>
                </a:solidFill>
                <a:latin typeface="Consolas" panose="020B0609020204030204" pitchFamily="49" charset="0"/>
              </a:rPr>
              <a:t>    </a:t>
            </a:r>
            <a:r>
              <a:rPr lang="en-US" altLang="ko-KR">
                <a:solidFill>
                  <a:srgbClr val="9CDCFE"/>
                </a:solidFill>
                <a:latin typeface="Consolas" panose="020B0609020204030204" pitchFamily="49" charset="0"/>
              </a:rPr>
              <a:t>ui</a:t>
            </a:r>
            <a:r>
              <a:rPr lang="en-US" altLang="ko-KR">
                <a:solidFill>
                  <a:srgbClr val="CCCCCC"/>
                </a:solidFill>
                <a:latin typeface="Consolas" panose="020B0609020204030204" pitchFamily="49" charset="0"/>
              </a:rPr>
              <a:t> </a:t>
            </a:r>
            <a:r>
              <a:rPr lang="en-US" altLang="ko-KR">
                <a:solidFill>
                  <a:srgbClr val="D4D4D4"/>
                </a:solidFill>
                <a:latin typeface="Consolas" panose="020B0609020204030204" pitchFamily="49" charset="0"/>
              </a:rPr>
              <a: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MyFirstGuiProgram</a:t>
            </a:r>
            <a:r>
              <a:rPr lang="en-US" altLang="ko-KR">
                <a:solidFill>
                  <a:srgbClr val="CCCCCC"/>
                </a:solidFill>
                <a:latin typeface="Consolas" panose="020B0609020204030204" pitchFamily="49" charset="0"/>
              </a:rPr>
              <a:t>()</a:t>
            </a:r>
          </a:p>
          <a:p>
            <a:r>
              <a:rPr lang="en-US" altLang="ko-KR">
                <a:solidFill>
                  <a:srgbClr val="CCCCCC"/>
                </a:solidFill>
                <a:latin typeface="Consolas" panose="020B0609020204030204" pitchFamily="49" charset="0"/>
              </a:rPr>
              <a:t>    </a:t>
            </a:r>
            <a:r>
              <a:rPr lang="en-US" altLang="ko-KR">
                <a:solidFill>
                  <a:srgbClr val="9CDCFE"/>
                </a:solidFill>
                <a:latin typeface="Consolas" panose="020B0609020204030204" pitchFamily="49" charset="0"/>
              </a:rPr>
              <a:t>ui</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show</a:t>
            </a:r>
            <a:r>
              <a:rPr lang="en-US" altLang="ko-KR">
                <a:solidFill>
                  <a:srgbClr val="CCCCCC"/>
                </a:solidFill>
                <a:latin typeface="Consolas" panose="020B0609020204030204" pitchFamily="49" charset="0"/>
              </a:rPr>
              <a:t>()</a:t>
            </a:r>
          </a:p>
          <a:p>
            <a:r>
              <a:rPr lang="en-US" altLang="ko-KR">
                <a:solidFill>
                  <a:srgbClr val="CCCCCC"/>
                </a:solidFill>
                <a:latin typeface="Consolas" panose="020B0609020204030204" pitchFamily="49" charset="0"/>
              </a:rPr>
              <a:t>    </a:t>
            </a:r>
            <a:r>
              <a:rPr lang="en-US" altLang="ko-KR">
                <a:solidFill>
                  <a:srgbClr val="9CDCFE"/>
                </a:solidFill>
                <a:latin typeface="Consolas" panose="020B0609020204030204" pitchFamily="49" charset="0"/>
              </a:rPr>
              <a:t>thread</a:t>
            </a:r>
            <a:r>
              <a:rPr lang="en-US" altLang="ko-KR">
                <a:solidFill>
                  <a:srgbClr val="CCCCCC"/>
                </a:solidFill>
                <a:latin typeface="Consolas" panose="020B0609020204030204" pitchFamily="49" charset="0"/>
              </a:rPr>
              <a:t> </a:t>
            </a:r>
            <a:r>
              <a:rPr lang="en-US" altLang="ko-KR">
                <a:solidFill>
                  <a:srgbClr val="D4D4D4"/>
                </a:solidFill>
                <a:latin typeface="Consolas" panose="020B0609020204030204" pitchFamily="49" charset="0"/>
              </a:rPr>
              <a: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threading</a:t>
            </a:r>
            <a:r>
              <a:rPr lang="en-US" altLang="ko-KR">
                <a:solidFill>
                  <a:srgbClr val="CCCCCC"/>
                </a:solidFill>
                <a:latin typeface="Consolas" panose="020B0609020204030204" pitchFamily="49" charset="0"/>
              </a:rPr>
              <a:t>.</a:t>
            </a:r>
            <a:r>
              <a:rPr lang="en-US" altLang="ko-KR">
                <a:solidFill>
                  <a:srgbClr val="4EC9B0"/>
                </a:solidFill>
                <a:latin typeface="Consolas" panose="020B0609020204030204" pitchFamily="49" charset="0"/>
              </a:rPr>
              <a:t>Thread</a:t>
            </a:r>
            <a:r>
              <a:rPr lang="en-US" altLang="ko-KR">
                <a:solidFill>
                  <a:srgbClr val="CCCCCC"/>
                </a:solidFill>
                <a:latin typeface="Consolas" panose="020B0609020204030204" pitchFamily="49" charset="0"/>
              </a:rPr>
              <a:t>(</a:t>
            </a:r>
            <a:r>
              <a:rPr lang="en-US" altLang="ko-KR">
                <a:solidFill>
                  <a:srgbClr val="9CDCFE"/>
                </a:solidFill>
                <a:latin typeface="Consolas" panose="020B0609020204030204" pitchFamily="49" charset="0"/>
              </a:rPr>
              <a:t>target</a:t>
            </a:r>
            <a:r>
              <a:rPr lang="en-US" altLang="ko-KR">
                <a:solidFill>
                  <a:srgbClr val="D4D4D4"/>
                </a:solidFill>
                <a:latin typeface="Consolas" panose="020B0609020204030204" pitchFamily="49" charset="0"/>
              </a:rPr>
              <a:t>=</a:t>
            </a:r>
            <a:r>
              <a:rPr lang="en-US" altLang="ko-KR">
                <a:solidFill>
                  <a:srgbClr val="DCDCAA"/>
                </a:solidFill>
                <a:latin typeface="Consolas" panose="020B0609020204030204" pitchFamily="49" charset="0"/>
              </a:rPr>
              <a:t>Receive_data</a:t>
            </a:r>
            <a:r>
              <a:rPr lang="en-US" altLang="ko-KR">
                <a:solidFill>
                  <a:srgbClr val="CCCCCC"/>
                </a:solidFill>
                <a:latin typeface="Consolas" panose="020B0609020204030204" pitchFamily="49" charset="0"/>
              </a:rPr>
              <a:t>, </a:t>
            </a:r>
            <a:r>
              <a:rPr lang="en-US" altLang="ko-KR">
                <a:solidFill>
                  <a:srgbClr val="9CDCFE"/>
                </a:solidFill>
                <a:latin typeface="Consolas" panose="020B0609020204030204" pitchFamily="49" charset="0"/>
              </a:rPr>
              <a:t>args</a:t>
            </a:r>
            <a:r>
              <a:rPr lang="en-US" altLang="ko-KR">
                <a:solidFill>
                  <a:srgbClr val="D4D4D4"/>
                </a:solidFill>
                <a:latin typeface="Consolas" panose="020B0609020204030204" pitchFamily="49" charset="0"/>
              </a:rPr>
              <a:t>=</a:t>
            </a:r>
            <a:r>
              <a:rPr lang="en-US" altLang="ko-KR">
                <a:solidFill>
                  <a:srgbClr val="CCCCCC"/>
                </a:solidFill>
                <a:latin typeface="Consolas" panose="020B0609020204030204" pitchFamily="49" charset="0"/>
              </a:rPr>
              <a:t>(</a:t>
            </a:r>
            <a:r>
              <a:rPr lang="en-US" altLang="ko-KR">
                <a:solidFill>
                  <a:srgbClr val="9CDCFE"/>
                </a:solidFill>
                <a:latin typeface="Consolas" panose="020B0609020204030204" pitchFamily="49" charset="0"/>
              </a:rPr>
              <a:t>ser</a:t>
            </a:r>
            <a:r>
              <a:rPr lang="en-US" altLang="ko-KR">
                <a:solidFill>
                  <a:srgbClr val="CCCCCC"/>
                </a:solidFill>
                <a:latin typeface="Consolas" panose="020B0609020204030204" pitchFamily="49" charset="0"/>
              </a:rPr>
              <a:t>,</a:t>
            </a:r>
            <a:r>
              <a:rPr lang="en-US" altLang="ko-KR">
                <a:solidFill>
                  <a:srgbClr val="9CDCFE"/>
                </a:solidFill>
                <a:latin typeface="Consolas" panose="020B0609020204030204" pitchFamily="49" charset="0"/>
              </a:rPr>
              <a:t>ui</a:t>
            </a:r>
            <a:r>
              <a:rPr lang="en-US" altLang="ko-KR">
                <a:solidFill>
                  <a:srgbClr val="CCCCCC"/>
                </a:solidFill>
                <a:latin typeface="Consolas" panose="020B0609020204030204" pitchFamily="49" charset="0"/>
              </a:rPr>
              <a:t>))</a:t>
            </a:r>
          </a:p>
          <a:p>
            <a:r>
              <a:rPr lang="en-US" altLang="ko-KR">
                <a:solidFill>
                  <a:srgbClr val="CCCCCC"/>
                </a:solidFill>
                <a:latin typeface="Consolas" panose="020B0609020204030204" pitchFamily="49" charset="0"/>
              </a:rPr>
              <a:t>    </a:t>
            </a:r>
            <a:r>
              <a:rPr lang="en-US" altLang="ko-KR">
                <a:solidFill>
                  <a:srgbClr val="9CDCFE"/>
                </a:solidFill>
                <a:latin typeface="Consolas" panose="020B0609020204030204" pitchFamily="49" charset="0"/>
              </a:rPr>
              <a:t>thread</a:t>
            </a:r>
            <a:r>
              <a:rPr lang="en-US" altLang="ko-KR">
                <a:solidFill>
                  <a:srgbClr val="CCCCCC"/>
                </a:solidFill>
                <a:latin typeface="Consolas" panose="020B0609020204030204" pitchFamily="49" charset="0"/>
              </a:rPr>
              <a:t>.</a:t>
            </a:r>
            <a:r>
              <a:rPr lang="en-US" altLang="ko-KR">
                <a:solidFill>
                  <a:srgbClr val="9CDCFE"/>
                </a:solidFill>
                <a:latin typeface="Consolas" panose="020B0609020204030204" pitchFamily="49" charset="0"/>
              </a:rPr>
              <a:t>daemon</a:t>
            </a:r>
            <a:r>
              <a:rPr lang="en-US" altLang="ko-KR">
                <a:solidFill>
                  <a:srgbClr val="CCCCCC"/>
                </a:solidFill>
                <a:latin typeface="Consolas" panose="020B0609020204030204" pitchFamily="49" charset="0"/>
              </a:rPr>
              <a:t> </a:t>
            </a:r>
            <a:r>
              <a:rPr lang="en-US" altLang="ko-KR">
                <a:solidFill>
                  <a:srgbClr val="D4D4D4"/>
                </a:solidFill>
                <a:latin typeface="Consolas" panose="020B0609020204030204" pitchFamily="49" charset="0"/>
              </a:rPr>
              <a:t>=</a:t>
            </a:r>
            <a:r>
              <a:rPr lang="en-US" altLang="ko-KR">
                <a:solidFill>
                  <a:srgbClr val="CCCCCC"/>
                </a:solidFill>
                <a:latin typeface="Consolas" panose="020B0609020204030204" pitchFamily="49" charset="0"/>
              </a:rPr>
              <a:t> </a:t>
            </a:r>
            <a:r>
              <a:rPr lang="en-US" altLang="ko-KR">
                <a:solidFill>
                  <a:srgbClr val="569CD6"/>
                </a:solidFill>
                <a:latin typeface="Consolas" panose="020B0609020204030204" pitchFamily="49" charset="0"/>
              </a:rPr>
              <a:t>True</a:t>
            </a:r>
            <a:endParaRPr lang="en-US" altLang="ko-KR">
              <a:solidFill>
                <a:srgbClr val="CCCCCC"/>
              </a:solidFill>
              <a:latin typeface="Consolas" panose="020B0609020204030204" pitchFamily="49" charset="0"/>
            </a:endParaRPr>
          </a:p>
          <a:p>
            <a:r>
              <a:rPr lang="en-US" altLang="ko-KR">
                <a:solidFill>
                  <a:srgbClr val="CCCCCC"/>
                </a:solidFill>
                <a:latin typeface="Consolas" panose="020B0609020204030204" pitchFamily="49" charset="0"/>
              </a:rPr>
              <a:t>    </a:t>
            </a:r>
            <a:r>
              <a:rPr lang="en-US" altLang="ko-KR">
                <a:solidFill>
                  <a:srgbClr val="9CDCFE"/>
                </a:solidFill>
                <a:latin typeface="Consolas" panose="020B0609020204030204" pitchFamily="49" charset="0"/>
              </a:rPr>
              <a:t>thread</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start</a:t>
            </a:r>
            <a:r>
              <a:rPr lang="en-US" altLang="ko-KR">
                <a:solidFill>
                  <a:srgbClr val="CCCCCC"/>
                </a:solidFill>
                <a:latin typeface="Consolas" panose="020B0609020204030204" pitchFamily="49" charset="0"/>
              </a:rPr>
              <a:t>()</a:t>
            </a:r>
          </a:p>
          <a:p>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sys</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exit</a:t>
            </a:r>
            <a:r>
              <a:rPr lang="en-US" altLang="ko-KR">
                <a:solidFill>
                  <a:srgbClr val="CCCCCC"/>
                </a:solidFill>
                <a:latin typeface="Consolas" panose="020B0609020204030204" pitchFamily="49" charset="0"/>
              </a:rPr>
              <a:t>(</a:t>
            </a:r>
            <a:r>
              <a:rPr lang="en-US" altLang="ko-KR">
                <a:solidFill>
                  <a:srgbClr val="9CDCFE"/>
                </a:solidFill>
                <a:latin typeface="Consolas" panose="020B0609020204030204" pitchFamily="49" charset="0"/>
              </a:rPr>
              <a:t>app</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exec_</a:t>
            </a:r>
            <a:r>
              <a:rPr lang="en-US" altLang="ko-KR">
                <a:solidFill>
                  <a:srgbClr val="CCCCCC"/>
                </a:solidFill>
                <a:latin typeface="Consolas" panose="020B0609020204030204" pitchFamily="49" charset="0"/>
              </a:rPr>
              <a:t>())</a:t>
            </a:r>
          </a:p>
        </p:txBody>
      </p:sp>
    </p:spTree>
    <p:extLst>
      <p:ext uri="{BB962C8B-B14F-4D97-AF65-F5344CB8AC3E}">
        <p14:creationId xmlns:p14="http://schemas.microsoft.com/office/powerpoint/2010/main" val="1004423223"/>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807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2517741"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a:t>
            </a:r>
            <a:r>
              <a:rPr lang="ko-KR" altLang="en-US" sz="2400" b="1" dirty="0">
                <a:solidFill>
                  <a:schemeClr val="bg1"/>
                </a:solidFill>
                <a:latin typeface="+mn-ea"/>
              </a:rPr>
              <a:t>종류</a:t>
            </a:r>
          </a:p>
        </p:txBody>
      </p:sp>
      <p:pic>
        <p:nvPicPr>
          <p:cNvPr id="1026" name="Picture 2" descr="memory  종류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424" y="1124744"/>
            <a:ext cx="8108910" cy="4968552"/>
          </a:xfrm>
          <a:prstGeom prst="rect">
            <a:avLst/>
          </a:prstGeom>
          <a:noFill/>
          <a:extLst>
            <a:ext uri="{909E8E84-426E-40DD-AFC4-6F175D3DCCD1}">
              <a14:hiddenFill xmlns:a14="http://schemas.microsoft.com/office/drawing/2010/main">
                <a:solidFill>
                  <a:srgbClr val="FFFFFF"/>
                </a:solidFill>
              </a14:hiddenFill>
            </a:ext>
          </a:extLst>
        </p:spPr>
      </p:pic>
      <p:sp>
        <p:nvSpPr>
          <p:cNvPr id="2" name="모서리가 둥근 직사각형 1"/>
          <p:cNvSpPr/>
          <p:nvPr/>
        </p:nvSpPr>
        <p:spPr>
          <a:xfrm>
            <a:off x="5087888" y="1844824"/>
            <a:ext cx="2376264" cy="432048"/>
          </a:xfrm>
          <a:prstGeom prst="round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모서리가 둥근 직사각형 5"/>
          <p:cNvSpPr/>
          <p:nvPr/>
        </p:nvSpPr>
        <p:spPr>
          <a:xfrm>
            <a:off x="5087888" y="4797152"/>
            <a:ext cx="3168352" cy="432048"/>
          </a:xfrm>
          <a:prstGeom prst="round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5091711" y="5259943"/>
            <a:ext cx="3168352" cy="432048"/>
          </a:xfrm>
          <a:prstGeom prst="round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9752C4A9-D30F-4803-AC4B-85C8E28BBCC1}"/>
              </a:ext>
            </a:extLst>
          </p:cNvPr>
          <p:cNvSpPr txBox="1"/>
          <p:nvPr/>
        </p:nvSpPr>
        <p:spPr>
          <a:xfrm>
            <a:off x="7578943" y="1177007"/>
            <a:ext cx="1669047" cy="307777"/>
          </a:xfrm>
          <a:prstGeom prst="rect">
            <a:avLst/>
          </a:prstGeom>
          <a:noFill/>
        </p:spPr>
        <p:txBody>
          <a:bodyPr wrap="none" rtlCol="0">
            <a:spAutoFit/>
          </a:bodyPr>
          <a:lstStyle/>
          <a:p>
            <a:r>
              <a:rPr lang="ko-KR" altLang="en-US" sz="1400" dirty="0">
                <a:solidFill>
                  <a:srgbClr val="0000FF"/>
                </a:solidFill>
              </a:rPr>
              <a:t>용량 큼</a:t>
            </a:r>
            <a:r>
              <a:rPr lang="en-US" altLang="ko-KR" sz="1400" dirty="0">
                <a:solidFill>
                  <a:srgbClr val="0000FF"/>
                </a:solidFill>
              </a:rPr>
              <a:t>, </a:t>
            </a:r>
            <a:r>
              <a:rPr lang="ko-KR" altLang="en-US" sz="1400" dirty="0">
                <a:solidFill>
                  <a:srgbClr val="0000FF"/>
                </a:solidFill>
              </a:rPr>
              <a:t>가격 저렴</a:t>
            </a:r>
          </a:p>
        </p:txBody>
      </p:sp>
      <p:sp>
        <p:nvSpPr>
          <p:cNvPr id="5" name="TextBox 4">
            <a:extLst>
              <a:ext uri="{FF2B5EF4-FFF2-40B4-BE49-F238E27FC236}">
                <a16:creationId xmlns:a16="http://schemas.microsoft.com/office/drawing/2014/main" id="{71D682A1-993F-A5A0-B93D-C9E4CA362BE2}"/>
              </a:ext>
            </a:extLst>
          </p:cNvPr>
          <p:cNvSpPr txBox="1"/>
          <p:nvPr/>
        </p:nvSpPr>
        <p:spPr>
          <a:xfrm>
            <a:off x="7578943" y="1906959"/>
            <a:ext cx="1848583" cy="307777"/>
          </a:xfrm>
          <a:prstGeom prst="rect">
            <a:avLst/>
          </a:prstGeom>
          <a:noFill/>
        </p:spPr>
        <p:txBody>
          <a:bodyPr wrap="none" rtlCol="0">
            <a:spAutoFit/>
          </a:bodyPr>
          <a:lstStyle/>
          <a:p>
            <a:r>
              <a:rPr lang="ko-KR" altLang="en-US" sz="1400" dirty="0">
                <a:solidFill>
                  <a:srgbClr val="0000FF"/>
                </a:solidFill>
              </a:rPr>
              <a:t>용량 작음</a:t>
            </a:r>
            <a:r>
              <a:rPr lang="en-US" altLang="ko-KR" sz="1400" dirty="0">
                <a:solidFill>
                  <a:srgbClr val="0000FF"/>
                </a:solidFill>
              </a:rPr>
              <a:t>, </a:t>
            </a:r>
            <a:r>
              <a:rPr lang="ko-KR" altLang="en-US" sz="1400" dirty="0">
                <a:solidFill>
                  <a:srgbClr val="0000FF"/>
                </a:solidFill>
              </a:rPr>
              <a:t>속도 빠름</a:t>
            </a:r>
          </a:p>
        </p:txBody>
      </p:sp>
    </p:spTree>
    <p:extLst>
      <p:ext uri="{BB962C8B-B14F-4D97-AF65-F5344CB8AC3E}">
        <p14:creationId xmlns:p14="http://schemas.microsoft.com/office/powerpoint/2010/main" val="250148494"/>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2517741"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a:t>
            </a:r>
            <a:r>
              <a:rPr lang="ko-KR" altLang="en-US" sz="2400" b="1" dirty="0">
                <a:solidFill>
                  <a:schemeClr val="bg1"/>
                </a:solidFill>
                <a:latin typeface="+mn-ea"/>
              </a:rPr>
              <a:t>구조</a:t>
            </a:r>
          </a:p>
        </p:txBody>
      </p:sp>
      <p:pic>
        <p:nvPicPr>
          <p:cNvPr id="7" name="그림 6">
            <a:extLst>
              <a:ext uri="{FF2B5EF4-FFF2-40B4-BE49-F238E27FC236}">
                <a16:creationId xmlns:a16="http://schemas.microsoft.com/office/drawing/2014/main" id="{39238014-3538-ED8D-E284-48F64B9CC77C}"/>
              </a:ext>
            </a:extLst>
          </p:cNvPr>
          <p:cNvPicPr>
            <a:picLocks noChangeAspect="1"/>
          </p:cNvPicPr>
          <p:nvPr/>
        </p:nvPicPr>
        <p:blipFill>
          <a:blip r:embed="rId2"/>
          <a:stretch>
            <a:fillRect/>
          </a:stretch>
        </p:blipFill>
        <p:spPr>
          <a:xfrm>
            <a:off x="1438382" y="740677"/>
            <a:ext cx="6697010" cy="5568643"/>
          </a:xfrm>
          <a:prstGeom prst="rect">
            <a:avLst/>
          </a:prstGeom>
        </p:spPr>
      </p:pic>
      <p:sp>
        <p:nvSpPr>
          <p:cNvPr id="10" name="TextBox 9">
            <a:extLst>
              <a:ext uri="{FF2B5EF4-FFF2-40B4-BE49-F238E27FC236}">
                <a16:creationId xmlns:a16="http://schemas.microsoft.com/office/drawing/2014/main" id="{BAB18F7E-B9F8-23DA-EBDE-F3EBE0053100}"/>
              </a:ext>
            </a:extLst>
          </p:cNvPr>
          <p:cNvSpPr txBox="1"/>
          <p:nvPr/>
        </p:nvSpPr>
        <p:spPr>
          <a:xfrm>
            <a:off x="153402" y="6613664"/>
            <a:ext cx="6096000" cy="276999"/>
          </a:xfrm>
          <a:prstGeom prst="rect">
            <a:avLst/>
          </a:prstGeom>
          <a:noFill/>
        </p:spPr>
        <p:txBody>
          <a:bodyPr wrap="square">
            <a:spAutoFit/>
          </a:bodyPr>
          <a:lstStyle/>
          <a:p>
            <a:r>
              <a:rPr lang="en-US" altLang="ko-KR" sz="1200">
                <a:hlinkClick r:id="rId3"/>
              </a:rPr>
              <a:t>Memory array architecture.   </a:t>
            </a:r>
            <a:r>
              <a:rPr lang="en-US" altLang="ko-KR" sz="1200" dirty="0">
                <a:hlinkClick r:id="rId3"/>
              </a:rPr>
              <a:t>| Download Scientific Diagram (researchgate.net)</a:t>
            </a:r>
            <a:endParaRPr lang="ko-KR" altLang="en-US" sz="1200" dirty="0"/>
          </a:p>
        </p:txBody>
      </p:sp>
    </p:spTree>
    <p:extLst>
      <p:ext uri="{BB962C8B-B14F-4D97-AF65-F5344CB8AC3E}">
        <p14:creationId xmlns:p14="http://schemas.microsoft.com/office/powerpoint/2010/main" val="1077073517"/>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3760068"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a:t>
            </a:r>
            <a:r>
              <a:rPr lang="ko-KR" altLang="en-US" sz="2400" b="1" dirty="0">
                <a:solidFill>
                  <a:schemeClr val="bg1"/>
                </a:solidFill>
                <a:latin typeface="+mn-ea"/>
              </a:rPr>
              <a:t>종류 </a:t>
            </a:r>
            <a:r>
              <a:rPr lang="en-US" altLang="ko-KR" sz="2400" b="1" dirty="0">
                <a:solidFill>
                  <a:schemeClr val="bg1"/>
                </a:solidFill>
                <a:latin typeface="+mn-ea"/>
              </a:rPr>
              <a:t>: DRAM</a:t>
            </a:r>
            <a:endParaRPr lang="ko-KR" altLang="en-US" sz="2400" b="1" dirty="0">
              <a:solidFill>
                <a:schemeClr val="bg1"/>
              </a:solidFill>
              <a:latin typeface="+mn-ea"/>
            </a:endParaRPr>
          </a:p>
        </p:txBody>
      </p:sp>
      <p:pic>
        <p:nvPicPr>
          <p:cNvPr id="1026" name="Picture 2" descr="dram 구조에 대한 이미지 검색결과"/>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1464" y="614072"/>
            <a:ext cx="4176464" cy="50471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703A89-A914-34B2-C90A-8F926B46F0EA}"/>
              </a:ext>
            </a:extLst>
          </p:cNvPr>
          <p:cNvSpPr txBox="1"/>
          <p:nvPr/>
        </p:nvSpPr>
        <p:spPr>
          <a:xfrm>
            <a:off x="5621911" y="3484746"/>
            <a:ext cx="3414343" cy="646331"/>
          </a:xfrm>
          <a:prstGeom prst="rect">
            <a:avLst/>
          </a:prstGeom>
          <a:noFill/>
        </p:spPr>
        <p:txBody>
          <a:bodyPr wrap="square" rtlCol="0">
            <a:spAutoFit/>
          </a:bodyPr>
          <a:lstStyle/>
          <a:p>
            <a:r>
              <a:rPr lang="en-US" altLang="ko-KR" dirty="0">
                <a:solidFill>
                  <a:srgbClr val="0000FF"/>
                </a:solidFill>
              </a:rPr>
              <a:t>Capacitor </a:t>
            </a:r>
            <a:r>
              <a:rPr lang="ko-KR" altLang="en-US" dirty="0">
                <a:solidFill>
                  <a:srgbClr val="0000FF"/>
                </a:solidFill>
              </a:rPr>
              <a:t>충전 </a:t>
            </a:r>
            <a:r>
              <a:rPr lang="en-US" altLang="ko-KR" dirty="0">
                <a:solidFill>
                  <a:srgbClr val="0000FF"/>
                </a:solidFill>
              </a:rPr>
              <a:t>= ‘1’ , High</a:t>
            </a:r>
          </a:p>
          <a:p>
            <a:r>
              <a:rPr lang="en-US" altLang="ko-KR" dirty="0">
                <a:solidFill>
                  <a:srgbClr val="0000FF"/>
                </a:solidFill>
              </a:rPr>
              <a:t>Capacitor </a:t>
            </a:r>
            <a:r>
              <a:rPr lang="ko-KR" altLang="en-US" dirty="0">
                <a:solidFill>
                  <a:srgbClr val="0000FF"/>
                </a:solidFill>
              </a:rPr>
              <a:t>방전 </a:t>
            </a:r>
            <a:r>
              <a:rPr lang="en-US" altLang="ko-KR" dirty="0">
                <a:solidFill>
                  <a:srgbClr val="0000FF"/>
                </a:solidFill>
              </a:rPr>
              <a:t>= ‘0’ , Low</a:t>
            </a:r>
            <a:endParaRPr lang="ko-KR" altLang="en-US" dirty="0">
              <a:solidFill>
                <a:srgbClr val="0000FF"/>
              </a:solidFill>
            </a:endParaRPr>
          </a:p>
        </p:txBody>
      </p:sp>
      <p:sp>
        <p:nvSpPr>
          <p:cNvPr id="3" name="TextBox 2">
            <a:extLst>
              <a:ext uri="{FF2B5EF4-FFF2-40B4-BE49-F238E27FC236}">
                <a16:creationId xmlns:a16="http://schemas.microsoft.com/office/drawing/2014/main" id="{AE579C57-74B1-946D-D235-788E00E59E85}"/>
              </a:ext>
            </a:extLst>
          </p:cNvPr>
          <p:cNvSpPr txBox="1"/>
          <p:nvPr/>
        </p:nvSpPr>
        <p:spPr>
          <a:xfrm>
            <a:off x="3101631" y="2044586"/>
            <a:ext cx="1204561" cy="369332"/>
          </a:xfrm>
          <a:prstGeom prst="rect">
            <a:avLst/>
          </a:prstGeom>
          <a:noFill/>
        </p:spPr>
        <p:txBody>
          <a:bodyPr wrap="none" rtlCol="0">
            <a:spAutoFit/>
          </a:bodyPr>
          <a:lstStyle/>
          <a:p>
            <a:r>
              <a:rPr lang="en-US" altLang="ko-KR" dirty="0">
                <a:solidFill>
                  <a:srgbClr val="0000FF"/>
                </a:solidFill>
              </a:rPr>
              <a:t>Word line</a:t>
            </a:r>
            <a:endParaRPr lang="ko-KR" altLang="en-US" dirty="0">
              <a:solidFill>
                <a:srgbClr val="0000FF"/>
              </a:solidFill>
            </a:endParaRPr>
          </a:p>
        </p:txBody>
      </p:sp>
      <p:sp>
        <p:nvSpPr>
          <p:cNvPr id="5" name="TextBox 4">
            <a:extLst>
              <a:ext uri="{FF2B5EF4-FFF2-40B4-BE49-F238E27FC236}">
                <a16:creationId xmlns:a16="http://schemas.microsoft.com/office/drawing/2014/main" id="{925B8491-DF8B-5BE7-CCA7-E08A1198202C}"/>
              </a:ext>
            </a:extLst>
          </p:cNvPr>
          <p:cNvSpPr txBox="1"/>
          <p:nvPr/>
        </p:nvSpPr>
        <p:spPr>
          <a:xfrm>
            <a:off x="1373439" y="3437394"/>
            <a:ext cx="906017" cy="369332"/>
          </a:xfrm>
          <a:prstGeom prst="rect">
            <a:avLst/>
          </a:prstGeom>
          <a:noFill/>
        </p:spPr>
        <p:txBody>
          <a:bodyPr wrap="none" rtlCol="0">
            <a:spAutoFit/>
          </a:bodyPr>
          <a:lstStyle/>
          <a:p>
            <a:r>
              <a:rPr lang="en-US" altLang="ko-KR" dirty="0">
                <a:solidFill>
                  <a:srgbClr val="0000FF"/>
                </a:solidFill>
              </a:rPr>
              <a:t>Bit line</a:t>
            </a:r>
            <a:endParaRPr lang="ko-KR" altLang="en-US" dirty="0">
              <a:solidFill>
                <a:srgbClr val="0000FF"/>
              </a:solidFill>
            </a:endParaRPr>
          </a:p>
        </p:txBody>
      </p:sp>
    </p:spTree>
    <p:extLst>
      <p:ext uri="{BB962C8B-B14F-4D97-AF65-F5344CB8AC3E}">
        <p14:creationId xmlns:p14="http://schemas.microsoft.com/office/powerpoint/2010/main" val="3517117750"/>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3705566"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a:t>
            </a:r>
            <a:r>
              <a:rPr lang="ko-KR" altLang="en-US" sz="2400" b="1" dirty="0">
                <a:solidFill>
                  <a:schemeClr val="bg1"/>
                </a:solidFill>
                <a:latin typeface="+mn-ea"/>
              </a:rPr>
              <a:t>종류 </a:t>
            </a:r>
            <a:r>
              <a:rPr lang="en-US" altLang="ko-KR" sz="2400" b="1" dirty="0">
                <a:solidFill>
                  <a:schemeClr val="bg1"/>
                </a:solidFill>
                <a:latin typeface="+mn-ea"/>
              </a:rPr>
              <a:t>: SRAM</a:t>
            </a:r>
            <a:endParaRPr lang="ko-KR" altLang="en-US" sz="2400" b="1" dirty="0">
              <a:solidFill>
                <a:schemeClr val="bg1"/>
              </a:solidFill>
              <a:latin typeface="+mn-ea"/>
            </a:endParaRPr>
          </a:p>
        </p:txBody>
      </p:sp>
      <p:pic>
        <p:nvPicPr>
          <p:cNvPr id="2052" name="Picture 4" descr="File:4T SRAM Ce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936104"/>
            <a:ext cx="76200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819346"/>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1"/>
            <a:ext cx="12192000" cy="69269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120126"/>
            <a:ext cx="10273710"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a:t>
            </a:r>
            <a:r>
              <a:rPr lang="ko-KR" altLang="en-US" sz="2400" b="1" dirty="0">
                <a:solidFill>
                  <a:schemeClr val="bg1"/>
                </a:solidFill>
                <a:latin typeface="+mn-ea"/>
              </a:rPr>
              <a:t>종류 </a:t>
            </a:r>
            <a:r>
              <a:rPr lang="en-US" altLang="ko-KR" sz="2400" b="1" dirty="0">
                <a:solidFill>
                  <a:schemeClr val="bg1"/>
                </a:solidFill>
                <a:latin typeface="+mn-ea"/>
              </a:rPr>
              <a:t>: EEPROM(Electrically Erasable Programmable ROM)</a:t>
            </a:r>
            <a:endParaRPr lang="ko-KR" altLang="en-US" sz="2400" b="1" dirty="0">
              <a:solidFill>
                <a:schemeClr val="bg1"/>
              </a:solidFill>
              <a:latin typeface="+mn-ea"/>
            </a:endParaRPr>
          </a:p>
        </p:txBody>
      </p:sp>
      <p:pic>
        <p:nvPicPr>
          <p:cNvPr id="3074" name="Picture 2" descr="2 트랜지스터 셀로 구성"/>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980728"/>
            <a:ext cx="7344816" cy="459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005280"/>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2" y="44625"/>
            <a:ext cx="4909806"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a:t>
            </a:r>
            <a:r>
              <a:rPr lang="ko-KR" altLang="en-US" sz="2400" b="1" dirty="0">
                <a:solidFill>
                  <a:schemeClr val="bg1"/>
                </a:solidFill>
                <a:latin typeface="+mn-ea"/>
              </a:rPr>
              <a:t>종류 </a:t>
            </a:r>
            <a:r>
              <a:rPr lang="en-US" altLang="ko-KR" sz="2400" b="1" dirty="0">
                <a:solidFill>
                  <a:schemeClr val="bg1"/>
                </a:solidFill>
                <a:latin typeface="+mn-ea"/>
              </a:rPr>
              <a:t>: Flash Memory</a:t>
            </a:r>
            <a:endParaRPr lang="ko-KR" altLang="en-US" sz="2400" b="1" dirty="0">
              <a:solidFill>
                <a:schemeClr val="bg1"/>
              </a:solidFill>
              <a:latin typeface="+mn-ea"/>
            </a:endParaRPr>
          </a:p>
        </p:txBody>
      </p:sp>
      <p:pic>
        <p:nvPicPr>
          <p:cNvPr id="4098" name="Picture 2" descr="관련 이미지"/>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2" y="908721"/>
            <a:ext cx="8934450"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324280"/>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3713581"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STM32F103 Memory </a:t>
            </a:r>
            <a:endParaRPr lang="ko-KR" altLang="en-US" sz="2400" b="1" dirty="0">
              <a:solidFill>
                <a:schemeClr val="bg1"/>
              </a:solidFill>
              <a:latin typeface="+mn-ea"/>
            </a:endParaRPr>
          </a:p>
        </p:txBody>
      </p:sp>
      <p:pic>
        <p:nvPicPr>
          <p:cNvPr id="5122" name="Picture 2" descr="http://www.st.com/content/ccc/fragment/product_related/line_information/line_level_diagram/a2/a6/01/cb/17/48/47/77/STM32F103_line_LN1565.jpg/files/STM32F103_line_LN1565.jpg/_jcr_content/translations/en.STM32F103_line_LN156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3552" y="836712"/>
            <a:ext cx="8100900"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074010"/>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2" y="44625"/>
            <a:ext cx="3242298" cy="461665"/>
          </a:xfrm>
          <a:prstGeom prst="rect">
            <a:avLst/>
          </a:prstGeom>
        </p:spPr>
        <p:txBody>
          <a:bodyPr wrap="none">
            <a:spAutoFit/>
          </a:bodyPr>
          <a:lstStyle/>
          <a:p>
            <a:pPr marL="363538" indent="-363538">
              <a:buFont typeface="Arial" panose="020B0604020202020204" pitchFamily="34" charset="0"/>
              <a:buChar char="•"/>
            </a:pPr>
            <a:r>
              <a:rPr lang="en-US" altLang="ko-KR" sz="2400" b="1">
                <a:solidFill>
                  <a:schemeClr val="bg1"/>
                </a:solidFill>
                <a:latin typeface="+mn-ea"/>
              </a:rPr>
              <a:t>Memory </a:t>
            </a:r>
            <a:r>
              <a:rPr lang="ko-KR" altLang="en-US" sz="2400" b="1">
                <a:solidFill>
                  <a:schemeClr val="bg1"/>
                </a:solidFill>
                <a:latin typeface="+mn-ea"/>
              </a:rPr>
              <a:t>역할 구분</a:t>
            </a:r>
            <a:endParaRPr lang="ko-KR" altLang="en-US" sz="2400" b="1" dirty="0">
              <a:solidFill>
                <a:schemeClr val="bg1"/>
              </a:solidFill>
              <a:latin typeface="+mn-ea"/>
            </a:endParaRPr>
          </a:p>
        </p:txBody>
      </p:sp>
      <p:sp>
        <p:nvSpPr>
          <p:cNvPr id="2" name="직사각형 1"/>
          <p:cNvSpPr/>
          <p:nvPr/>
        </p:nvSpPr>
        <p:spPr>
          <a:xfrm>
            <a:off x="1813596" y="908720"/>
            <a:ext cx="3816424" cy="54006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모서리가 둥근 직사각형 2"/>
          <p:cNvSpPr/>
          <p:nvPr/>
        </p:nvSpPr>
        <p:spPr>
          <a:xfrm>
            <a:off x="1957612" y="1196752"/>
            <a:ext cx="34563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a:solidFill>
                  <a:schemeClr val="bg1"/>
                </a:solidFill>
              </a:rPr>
              <a:t>Code Memory</a:t>
            </a:r>
            <a:endParaRPr lang="ko-KR" altLang="en-US" sz="2400" b="1">
              <a:solidFill>
                <a:schemeClr val="bg1"/>
              </a:solidFill>
            </a:endParaRPr>
          </a:p>
        </p:txBody>
      </p:sp>
      <p:sp>
        <p:nvSpPr>
          <p:cNvPr id="7" name="모서리가 둥근 직사각형 6"/>
          <p:cNvSpPr/>
          <p:nvPr/>
        </p:nvSpPr>
        <p:spPr>
          <a:xfrm>
            <a:off x="1957612" y="2189103"/>
            <a:ext cx="3456384" cy="792088"/>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a:solidFill>
                  <a:schemeClr val="bg1"/>
                </a:solidFill>
              </a:rPr>
              <a:t>Data Memory</a:t>
            </a:r>
            <a:endParaRPr lang="ko-KR" altLang="en-US" sz="2400" b="1">
              <a:solidFill>
                <a:schemeClr val="bg1"/>
              </a:solidFill>
            </a:endParaRPr>
          </a:p>
        </p:txBody>
      </p:sp>
      <p:sp>
        <p:nvSpPr>
          <p:cNvPr id="5" name="순서도: 천공 테이프 4"/>
          <p:cNvSpPr/>
          <p:nvPr/>
        </p:nvSpPr>
        <p:spPr>
          <a:xfrm>
            <a:off x="1957612" y="3284984"/>
            <a:ext cx="3384376" cy="1152128"/>
          </a:xfrm>
          <a:prstGeom prst="flowChartPunchedTap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a:solidFill>
                  <a:schemeClr val="bg1"/>
                </a:solidFill>
              </a:rPr>
              <a:t>Heap Memory</a:t>
            </a:r>
            <a:endParaRPr lang="ko-KR" altLang="en-US" sz="2400" b="1">
              <a:solidFill>
                <a:schemeClr val="bg1"/>
              </a:solidFill>
            </a:endParaRPr>
          </a:p>
        </p:txBody>
      </p:sp>
      <p:sp>
        <p:nvSpPr>
          <p:cNvPr id="10" name="순서도: 천공 테이프 9"/>
          <p:cNvSpPr/>
          <p:nvPr/>
        </p:nvSpPr>
        <p:spPr>
          <a:xfrm>
            <a:off x="1951515" y="4681260"/>
            <a:ext cx="3384376" cy="1152128"/>
          </a:xfrm>
          <a:prstGeom prst="flowChartPunchedTap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a:solidFill>
                  <a:schemeClr val="bg1"/>
                </a:solidFill>
              </a:rPr>
              <a:t>Stack Memory</a:t>
            </a:r>
            <a:endParaRPr lang="ko-KR" altLang="en-US" sz="2400" b="1">
              <a:solidFill>
                <a:schemeClr val="bg1"/>
              </a:solidFill>
            </a:endParaRPr>
          </a:p>
        </p:txBody>
      </p:sp>
      <p:sp>
        <p:nvSpPr>
          <p:cNvPr id="6" name="TextBox 5"/>
          <p:cNvSpPr txBox="1"/>
          <p:nvPr/>
        </p:nvSpPr>
        <p:spPr>
          <a:xfrm>
            <a:off x="5767975" y="1408130"/>
            <a:ext cx="1961178"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t>Flash Memory</a:t>
            </a:r>
            <a:endParaRPr lang="ko-KR" altLang="en-US" dirty="0"/>
          </a:p>
        </p:txBody>
      </p:sp>
      <p:sp>
        <p:nvSpPr>
          <p:cNvPr id="11" name="TextBox 10"/>
          <p:cNvSpPr txBox="1"/>
          <p:nvPr/>
        </p:nvSpPr>
        <p:spPr>
          <a:xfrm>
            <a:off x="5780424" y="2400482"/>
            <a:ext cx="3591432" cy="646331"/>
          </a:xfrm>
          <a:prstGeom prst="rect">
            <a:avLst/>
          </a:prstGeom>
          <a:noFill/>
        </p:spPr>
        <p:txBody>
          <a:bodyPr wrap="none" rtlCol="0">
            <a:spAutoFit/>
          </a:bodyPr>
          <a:lstStyle/>
          <a:p>
            <a:pPr marL="285750" indent="-285750">
              <a:buFont typeface="Arial" panose="020B0604020202020204" pitchFamily="34" charset="0"/>
              <a:buChar char="•"/>
            </a:pPr>
            <a:r>
              <a:rPr lang="en-US" altLang="ko-KR" dirty="0"/>
              <a:t>SRAM</a:t>
            </a:r>
          </a:p>
          <a:p>
            <a:pPr marL="285750" indent="-285750">
              <a:buFont typeface="Arial" panose="020B0604020202020204" pitchFamily="34" charset="0"/>
              <a:buChar char="•"/>
            </a:pPr>
            <a:r>
              <a:rPr lang="en-US" altLang="ko-KR" dirty="0"/>
              <a:t>Flash Memory </a:t>
            </a:r>
            <a:r>
              <a:rPr lang="ko-KR" altLang="en-US" dirty="0"/>
              <a:t>일부 사용 가능</a:t>
            </a:r>
          </a:p>
        </p:txBody>
      </p:sp>
      <p:sp>
        <p:nvSpPr>
          <p:cNvPr id="12" name="TextBox 11"/>
          <p:cNvSpPr txBox="1"/>
          <p:nvPr/>
        </p:nvSpPr>
        <p:spPr>
          <a:xfrm>
            <a:off x="5792942" y="3376083"/>
            <a:ext cx="3026791" cy="646331"/>
          </a:xfrm>
          <a:prstGeom prst="rect">
            <a:avLst/>
          </a:prstGeom>
          <a:noFill/>
        </p:spPr>
        <p:txBody>
          <a:bodyPr wrap="none" rtlCol="0">
            <a:spAutoFit/>
          </a:bodyPr>
          <a:lstStyle/>
          <a:p>
            <a:pPr marL="285750" indent="-285750">
              <a:buFont typeface="Arial" panose="020B0604020202020204" pitchFamily="34" charset="0"/>
              <a:buChar char="•"/>
            </a:pPr>
            <a:r>
              <a:rPr lang="en-US" altLang="ko-KR"/>
              <a:t>SRAM</a:t>
            </a:r>
          </a:p>
          <a:p>
            <a:pPr marL="285750" indent="-285750">
              <a:buFont typeface="Arial" panose="020B0604020202020204" pitchFamily="34" charset="0"/>
              <a:buChar char="•"/>
            </a:pPr>
            <a:r>
              <a:rPr lang="ko-KR" altLang="en-US"/>
              <a:t>사용자 메모리 동적 할당</a:t>
            </a:r>
            <a:endParaRPr lang="en-US" altLang="ko-KR"/>
          </a:p>
        </p:txBody>
      </p:sp>
      <p:sp>
        <p:nvSpPr>
          <p:cNvPr id="13" name="TextBox 12"/>
          <p:cNvSpPr txBox="1"/>
          <p:nvPr/>
        </p:nvSpPr>
        <p:spPr>
          <a:xfrm>
            <a:off x="5792941" y="4755640"/>
            <a:ext cx="4857420" cy="923330"/>
          </a:xfrm>
          <a:prstGeom prst="rect">
            <a:avLst/>
          </a:prstGeom>
          <a:noFill/>
        </p:spPr>
        <p:txBody>
          <a:bodyPr wrap="none" rtlCol="0">
            <a:spAutoFit/>
          </a:bodyPr>
          <a:lstStyle/>
          <a:p>
            <a:pPr marL="285750" indent="-285750">
              <a:buFont typeface="Arial" panose="020B0604020202020204" pitchFamily="34" charset="0"/>
              <a:buChar char="•"/>
            </a:pPr>
            <a:r>
              <a:rPr lang="en-US" altLang="ko-KR"/>
              <a:t>SRAM</a:t>
            </a:r>
          </a:p>
          <a:p>
            <a:pPr marL="285750" indent="-285750">
              <a:buFont typeface="Arial" panose="020B0604020202020204" pitchFamily="34" charset="0"/>
              <a:buChar char="•"/>
            </a:pPr>
            <a:r>
              <a:rPr lang="ko-KR" altLang="en-US"/>
              <a:t>함수호출</a:t>
            </a:r>
            <a:r>
              <a:rPr lang="en-US" altLang="ko-KR"/>
              <a:t>, ISR </a:t>
            </a:r>
            <a:r>
              <a:rPr lang="ko-KR" altLang="en-US"/>
              <a:t>호출 정보 저장</a:t>
            </a:r>
            <a:r>
              <a:rPr lang="en-US" altLang="ko-KR"/>
              <a:t>(Stack frame)</a:t>
            </a:r>
          </a:p>
          <a:p>
            <a:pPr marL="285750" indent="-285750">
              <a:buFont typeface="Arial" panose="020B0604020202020204" pitchFamily="34" charset="0"/>
              <a:buChar char="•"/>
            </a:pPr>
            <a:r>
              <a:rPr lang="en-US" altLang="ko-KR"/>
              <a:t>LIFO</a:t>
            </a:r>
          </a:p>
        </p:txBody>
      </p:sp>
    </p:spTree>
    <p:extLst>
      <p:ext uri="{BB962C8B-B14F-4D97-AF65-F5344CB8AC3E}">
        <p14:creationId xmlns:p14="http://schemas.microsoft.com/office/powerpoint/2010/main" val="1832757250"/>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12192000" cy="26369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2797198" y="378530"/>
            <a:ext cx="6539162" cy="1754326"/>
          </a:xfrm>
          <a:prstGeom prst="rect">
            <a:avLst/>
          </a:prstGeom>
        </p:spPr>
        <p:txBody>
          <a:bodyPr wrap="none">
            <a:spAutoFit/>
          </a:bodyPr>
          <a:lstStyle/>
          <a:p>
            <a:pPr algn="ctr"/>
            <a:r>
              <a:rPr lang="en-US" altLang="ko-KR" sz="3600" b="1" dirty="0">
                <a:solidFill>
                  <a:schemeClr val="bg1"/>
                </a:solidFill>
                <a:latin typeface="+mn-ea"/>
              </a:rPr>
              <a:t>Memory : </a:t>
            </a:r>
            <a:r>
              <a:rPr lang="ko-KR" altLang="en-US" sz="3600" b="1" dirty="0">
                <a:solidFill>
                  <a:schemeClr val="bg1"/>
                </a:solidFill>
                <a:latin typeface="+mn-ea"/>
              </a:rPr>
              <a:t>외부 </a:t>
            </a:r>
            <a:r>
              <a:rPr lang="en-US" altLang="ko-KR" sz="3600" b="1" err="1">
                <a:solidFill>
                  <a:schemeClr val="bg1"/>
                </a:solidFill>
                <a:latin typeface="+mn-ea"/>
              </a:rPr>
              <a:t>EEPROM</a:t>
            </a:r>
            <a:r>
              <a:rPr lang="en-US" altLang="ko-KR" sz="3600" b="1">
                <a:solidFill>
                  <a:schemeClr val="bg1"/>
                </a:solidFill>
                <a:latin typeface="+mn-ea"/>
              </a:rPr>
              <a:t> </a:t>
            </a:r>
            <a:r>
              <a:rPr lang="ko-KR" altLang="en-US" sz="3600" b="1">
                <a:solidFill>
                  <a:schemeClr val="bg1"/>
                </a:solidFill>
                <a:latin typeface="+mn-ea"/>
              </a:rPr>
              <a:t>제어</a:t>
            </a:r>
            <a:endParaRPr lang="en-US" altLang="ko-KR" sz="3600" b="1">
              <a:solidFill>
                <a:schemeClr val="bg1"/>
              </a:solidFill>
              <a:latin typeface="+mn-ea"/>
            </a:endParaRPr>
          </a:p>
          <a:p>
            <a:pPr algn="ctr"/>
            <a:endParaRPr lang="en-US" altLang="ko-KR" sz="3600" b="1">
              <a:solidFill>
                <a:schemeClr val="bg1"/>
              </a:solidFill>
              <a:latin typeface="+mn-ea"/>
            </a:endParaRPr>
          </a:p>
          <a:p>
            <a:pPr algn="ctr"/>
            <a:r>
              <a:rPr lang="ko-KR" altLang="en-US" sz="3600" b="1">
                <a:solidFill>
                  <a:schemeClr val="bg1"/>
                </a:solidFill>
                <a:latin typeface="+mn-ea"/>
              </a:rPr>
              <a:t> </a:t>
            </a:r>
            <a:r>
              <a:rPr lang="en-US" altLang="ko-KR" sz="3600" b="1">
                <a:solidFill>
                  <a:schemeClr val="bg1"/>
                </a:solidFill>
                <a:latin typeface="+mn-ea"/>
              </a:rPr>
              <a:t>AT24C02</a:t>
            </a:r>
            <a:endParaRPr lang="ko-KR" altLang="en-US" sz="3600" b="1" dirty="0">
              <a:solidFill>
                <a:schemeClr val="bg1"/>
              </a:solidFill>
              <a:latin typeface="+mn-ea"/>
            </a:endParaRPr>
          </a:p>
        </p:txBody>
      </p:sp>
    </p:spTree>
    <p:extLst>
      <p:ext uri="{BB962C8B-B14F-4D97-AF65-F5344CB8AC3E}">
        <p14:creationId xmlns:p14="http://schemas.microsoft.com/office/powerpoint/2010/main" val="3421563232"/>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6452023"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AT24C02</a:t>
            </a:r>
            <a:endParaRPr lang="ko-KR" altLang="en-US" sz="2400" b="1" dirty="0">
              <a:solidFill>
                <a:schemeClr val="bg1"/>
              </a:solidFill>
              <a:latin typeface="+mn-ea"/>
            </a:endParaRPr>
          </a:p>
        </p:txBody>
      </p:sp>
      <p:pic>
        <p:nvPicPr>
          <p:cNvPr id="5" name="그림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5228" y="404664"/>
            <a:ext cx="9072772" cy="6453337"/>
          </a:xfrm>
          <a:prstGeom prst="rect">
            <a:avLst/>
          </a:prstGeom>
        </p:spPr>
      </p:pic>
      <p:sp>
        <p:nvSpPr>
          <p:cNvPr id="6" name="직사각형 5">
            <a:extLst>
              <a:ext uri="{FF2B5EF4-FFF2-40B4-BE49-F238E27FC236}">
                <a16:creationId xmlns:a16="http://schemas.microsoft.com/office/drawing/2014/main" id="{95E01364-8740-72A7-9DE2-37707C27DB13}"/>
              </a:ext>
            </a:extLst>
          </p:cNvPr>
          <p:cNvSpPr/>
          <p:nvPr/>
        </p:nvSpPr>
        <p:spPr>
          <a:xfrm>
            <a:off x="1847528" y="2708920"/>
            <a:ext cx="1512168" cy="2880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3D5A9749-D660-973F-481A-F6098FC74036}"/>
              </a:ext>
            </a:extLst>
          </p:cNvPr>
          <p:cNvSpPr/>
          <p:nvPr/>
        </p:nvSpPr>
        <p:spPr>
          <a:xfrm>
            <a:off x="7968208" y="3717032"/>
            <a:ext cx="1368152" cy="2880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8746116"/>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GUI : AQM.py</a:t>
            </a:r>
            <a:endParaRPr lang="ko-KR" altLang="en-US" sz="2000" b="1" dirty="0">
              <a:solidFill>
                <a:srgbClr val="000099"/>
              </a:solidFill>
            </a:endParaRPr>
          </a:p>
        </p:txBody>
      </p:sp>
      <p:pic>
        <p:nvPicPr>
          <p:cNvPr id="4" name="그림 3"/>
          <p:cNvPicPr>
            <a:picLocks noChangeAspect="1"/>
          </p:cNvPicPr>
          <p:nvPr/>
        </p:nvPicPr>
        <p:blipFill>
          <a:blip r:embed="rId2"/>
          <a:stretch>
            <a:fillRect/>
          </a:stretch>
        </p:blipFill>
        <p:spPr>
          <a:xfrm>
            <a:off x="1524000" y="980727"/>
            <a:ext cx="8820472" cy="5198593"/>
          </a:xfrm>
          <a:prstGeom prst="rect">
            <a:avLst/>
          </a:prstGeom>
        </p:spPr>
      </p:pic>
    </p:spTree>
    <p:extLst>
      <p:ext uri="{BB962C8B-B14F-4D97-AF65-F5344CB8AC3E}">
        <p14:creationId xmlns:p14="http://schemas.microsoft.com/office/powerpoint/2010/main" val="1059014556"/>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6452023"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AT24C02</a:t>
            </a:r>
            <a:endParaRPr lang="ko-KR" altLang="en-US" sz="2400" b="1" dirty="0">
              <a:solidFill>
                <a:schemeClr val="bg1"/>
              </a:solidFill>
              <a:latin typeface="+mn-ea"/>
            </a:endParaRPr>
          </a:p>
        </p:txBody>
      </p:sp>
      <p:pic>
        <p:nvPicPr>
          <p:cNvPr id="8" name="그림 7">
            <a:extLst>
              <a:ext uri="{FF2B5EF4-FFF2-40B4-BE49-F238E27FC236}">
                <a16:creationId xmlns:a16="http://schemas.microsoft.com/office/drawing/2014/main" id="{62370D81-A6FA-1116-BA90-A226569BB5F7}"/>
              </a:ext>
            </a:extLst>
          </p:cNvPr>
          <p:cNvPicPr>
            <a:picLocks noChangeAspect="1"/>
          </p:cNvPicPr>
          <p:nvPr/>
        </p:nvPicPr>
        <p:blipFill>
          <a:blip r:embed="rId2"/>
          <a:stretch>
            <a:fillRect/>
          </a:stretch>
        </p:blipFill>
        <p:spPr>
          <a:xfrm>
            <a:off x="1560512" y="837696"/>
            <a:ext cx="9144000" cy="3023353"/>
          </a:xfrm>
          <a:prstGeom prst="rect">
            <a:avLst/>
          </a:prstGeom>
        </p:spPr>
      </p:pic>
      <p:sp>
        <p:nvSpPr>
          <p:cNvPr id="5" name="직사각형 4">
            <a:extLst>
              <a:ext uri="{FF2B5EF4-FFF2-40B4-BE49-F238E27FC236}">
                <a16:creationId xmlns:a16="http://schemas.microsoft.com/office/drawing/2014/main" id="{3D5A9749-D660-973F-481A-F6098FC74036}"/>
              </a:ext>
            </a:extLst>
          </p:cNvPr>
          <p:cNvSpPr/>
          <p:nvPr/>
        </p:nvSpPr>
        <p:spPr>
          <a:xfrm>
            <a:off x="4151784" y="1628800"/>
            <a:ext cx="6336704" cy="432048"/>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65696377"/>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6452023"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AT24C02</a:t>
            </a:r>
            <a:endParaRPr lang="ko-KR" altLang="en-US" sz="2400" b="1" dirty="0">
              <a:solidFill>
                <a:schemeClr val="bg1"/>
              </a:solidFill>
              <a:latin typeface="+mn-ea"/>
            </a:endParaRPr>
          </a:p>
        </p:txBody>
      </p:sp>
      <p:pic>
        <p:nvPicPr>
          <p:cNvPr id="5" name="그림 4">
            <a:extLst>
              <a:ext uri="{FF2B5EF4-FFF2-40B4-BE49-F238E27FC236}">
                <a16:creationId xmlns:a16="http://schemas.microsoft.com/office/drawing/2014/main" id="{D4849870-946A-CBB1-E039-421CF1EBF7B7}"/>
              </a:ext>
            </a:extLst>
          </p:cNvPr>
          <p:cNvPicPr>
            <a:picLocks noChangeAspect="1"/>
          </p:cNvPicPr>
          <p:nvPr/>
        </p:nvPicPr>
        <p:blipFill>
          <a:blip r:embed="rId2"/>
          <a:stretch>
            <a:fillRect/>
          </a:stretch>
        </p:blipFill>
        <p:spPr>
          <a:xfrm>
            <a:off x="1524000" y="901826"/>
            <a:ext cx="9144000" cy="5054348"/>
          </a:xfrm>
          <a:prstGeom prst="rect">
            <a:avLst/>
          </a:prstGeom>
        </p:spPr>
      </p:pic>
      <p:cxnSp>
        <p:nvCxnSpPr>
          <p:cNvPr id="3" name="직선 연결선 2"/>
          <p:cNvCxnSpPr/>
          <p:nvPr/>
        </p:nvCxnSpPr>
        <p:spPr>
          <a:xfrm>
            <a:off x="4079776" y="1340768"/>
            <a:ext cx="6264696"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279468"/>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6452023"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AT24C02</a:t>
            </a:r>
            <a:endParaRPr lang="ko-KR" altLang="en-US" sz="2400" b="1" dirty="0">
              <a:solidFill>
                <a:schemeClr val="bg1"/>
              </a:solidFill>
              <a:latin typeface="+mn-ea"/>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443" y="764704"/>
            <a:ext cx="6735115" cy="5506218"/>
          </a:xfrm>
          <a:prstGeom prst="rect">
            <a:avLst/>
          </a:prstGeom>
        </p:spPr>
      </p:pic>
    </p:spTree>
    <p:extLst>
      <p:ext uri="{BB962C8B-B14F-4D97-AF65-F5344CB8AC3E}">
        <p14:creationId xmlns:p14="http://schemas.microsoft.com/office/powerpoint/2010/main" val="123317355"/>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6452023"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AT24C02</a:t>
            </a:r>
            <a:endParaRPr lang="ko-KR" altLang="en-US" sz="2400" b="1" dirty="0">
              <a:solidFill>
                <a:schemeClr val="bg1"/>
              </a:solidFill>
              <a:latin typeface="+mn-ea"/>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560" y="908721"/>
            <a:ext cx="7920880" cy="4009335"/>
          </a:xfrm>
          <a:prstGeom prst="rect">
            <a:avLst/>
          </a:prstGeom>
        </p:spPr>
      </p:pic>
      <p:sp>
        <p:nvSpPr>
          <p:cNvPr id="3" name="TextBox 2"/>
          <p:cNvSpPr txBox="1"/>
          <p:nvPr/>
        </p:nvSpPr>
        <p:spPr>
          <a:xfrm>
            <a:off x="1672323" y="4869161"/>
            <a:ext cx="8023158" cy="1015663"/>
          </a:xfrm>
          <a:prstGeom prst="rect">
            <a:avLst/>
          </a:prstGeom>
          <a:noFill/>
        </p:spPr>
        <p:txBody>
          <a:bodyPr wrap="none" rtlCol="0">
            <a:spAutoFit/>
          </a:bodyPr>
          <a:lstStyle/>
          <a:p>
            <a:pPr marL="285750" indent="-285750">
              <a:buFont typeface="Arial" panose="020B0604020202020204" pitchFamily="34" charset="0"/>
              <a:buChar char="•"/>
            </a:pPr>
            <a:r>
              <a:rPr lang="en-US" altLang="ko-KR" sz="2000" b="1" dirty="0"/>
              <a:t>Two-wire Serial Interfaces</a:t>
            </a:r>
          </a:p>
          <a:p>
            <a:pPr marL="285750" indent="-285750">
              <a:buFont typeface="Arial" panose="020B0604020202020204" pitchFamily="34" charset="0"/>
              <a:buChar char="•"/>
            </a:pPr>
            <a:r>
              <a:rPr lang="en-US" altLang="ko-KR" sz="2000" b="1" dirty="0"/>
              <a:t>Internally Organized 128 x 8 (1K), 256 x 8 (2K), 512 x 8 (4K), </a:t>
            </a:r>
          </a:p>
          <a:p>
            <a:r>
              <a:rPr lang="en-US" altLang="ko-KR" sz="2000" b="1" dirty="0"/>
              <a:t>                               1024 x 8 (8K) or 2048 x 8 (16K)</a:t>
            </a:r>
            <a:endParaRPr lang="ko-KR" altLang="en-US" sz="2000" b="1" dirty="0"/>
          </a:p>
        </p:txBody>
      </p:sp>
      <p:sp>
        <p:nvSpPr>
          <p:cNvPr id="6" name="직사각형 5">
            <a:extLst>
              <a:ext uri="{FF2B5EF4-FFF2-40B4-BE49-F238E27FC236}">
                <a16:creationId xmlns:a16="http://schemas.microsoft.com/office/drawing/2014/main" id="{66848CD2-5280-6B27-6E5D-44C591EF9BC0}"/>
              </a:ext>
            </a:extLst>
          </p:cNvPr>
          <p:cNvSpPr/>
          <p:nvPr/>
        </p:nvSpPr>
        <p:spPr>
          <a:xfrm>
            <a:off x="3215680" y="2204864"/>
            <a:ext cx="864096" cy="86409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EB74A58-865D-762A-D726-351786405389}"/>
              </a:ext>
            </a:extLst>
          </p:cNvPr>
          <p:cNvSpPr/>
          <p:nvPr/>
        </p:nvSpPr>
        <p:spPr>
          <a:xfrm>
            <a:off x="7824192" y="2780928"/>
            <a:ext cx="2232248" cy="86409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3601215"/>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6452023"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AT24C02</a:t>
            </a:r>
            <a:endParaRPr lang="ko-KR" altLang="en-US" sz="2400" b="1" dirty="0">
              <a:solidFill>
                <a:schemeClr val="bg1"/>
              </a:solidFill>
              <a:latin typeface="+mn-ea"/>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576" y="1436647"/>
            <a:ext cx="6840760" cy="4409874"/>
          </a:xfrm>
          <a:prstGeom prst="rect">
            <a:avLst/>
          </a:prstGeom>
        </p:spPr>
      </p:pic>
      <p:sp>
        <p:nvSpPr>
          <p:cNvPr id="3" name="TextBox 2"/>
          <p:cNvSpPr txBox="1"/>
          <p:nvPr/>
        </p:nvSpPr>
        <p:spPr>
          <a:xfrm>
            <a:off x="2063552" y="969231"/>
            <a:ext cx="2728760" cy="461665"/>
          </a:xfrm>
          <a:prstGeom prst="rect">
            <a:avLst/>
          </a:prstGeom>
          <a:noFill/>
        </p:spPr>
        <p:txBody>
          <a:bodyPr wrap="none" rtlCol="0">
            <a:spAutoFit/>
          </a:bodyPr>
          <a:lstStyle/>
          <a:p>
            <a:pPr marL="285750" indent="-285750">
              <a:buFont typeface="Arial" panose="020B0604020202020204" pitchFamily="34" charset="0"/>
              <a:buChar char="•"/>
            </a:pPr>
            <a:r>
              <a:rPr lang="en-US" altLang="ko-KR" sz="2400" b="1" dirty="0"/>
              <a:t>Device Address</a:t>
            </a:r>
            <a:endParaRPr lang="ko-KR" altLang="en-US" sz="2400" b="1" dirty="0"/>
          </a:p>
        </p:txBody>
      </p:sp>
      <p:sp>
        <p:nvSpPr>
          <p:cNvPr id="6" name="TextBox 5">
            <a:extLst>
              <a:ext uri="{FF2B5EF4-FFF2-40B4-BE49-F238E27FC236}">
                <a16:creationId xmlns:a16="http://schemas.microsoft.com/office/drawing/2014/main" id="{8C3E315C-8EB2-030C-1A45-ECCF7FFFEC53}"/>
              </a:ext>
            </a:extLst>
          </p:cNvPr>
          <p:cNvSpPr txBox="1"/>
          <p:nvPr/>
        </p:nvSpPr>
        <p:spPr>
          <a:xfrm>
            <a:off x="3676043" y="5911467"/>
            <a:ext cx="4839915" cy="830997"/>
          </a:xfrm>
          <a:prstGeom prst="rect">
            <a:avLst/>
          </a:prstGeom>
          <a:noFill/>
        </p:spPr>
        <p:txBody>
          <a:bodyPr wrap="none" rtlCol="0" anchor="ctr">
            <a:spAutoFit/>
          </a:bodyPr>
          <a:lstStyle/>
          <a:p>
            <a:pPr algn="ctr"/>
            <a:r>
              <a:rPr lang="en-US" altLang="ko-KR" sz="2400" b="1" dirty="0">
                <a:solidFill>
                  <a:srgbClr val="FF0000"/>
                </a:solidFill>
              </a:rPr>
              <a:t>AT24C02 = 2K</a:t>
            </a:r>
          </a:p>
          <a:p>
            <a:pPr algn="ctr"/>
            <a:r>
              <a:rPr lang="en-US" altLang="ko-KR" sz="2400" b="1" dirty="0">
                <a:solidFill>
                  <a:srgbClr val="FF0000"/>
                </a:solidFill>
              </a:rPr>
              <a:t>I2C Address : 10100000 = 0xA0</a:t>
            </a:r>
            <a:endParaRPr lang="ko-KR" altLang="en-US" sz="2400" b="1" dirty="0">
              <a:solidFill>
                <a:srgbClr val="FF0000"/>
              </a:solidFill>
            </a:endParaRPr>
          </a:p>
        </p:txBody>
      </p:sp>
    </p:spTree>
    <p:extLst>
      <p:ext uri="{BB962C8B-B14F-4D97-AF65-F5344CB8AC3E}">
        <p14:creationId xmlns:p14="http://schemas.microsoft.com/office/powerpoint/2010/main" val="3028120239"/>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2" y="44625"/>
            <a:ext cx="713894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
            </a:r>
            <a:r>
              <a:rPr lang="en-US" altLang="ko-KR" sz="2400" b="1" dirty="0" err="1">
                <a:solidFill>
                  <a:schemeClr val="bg1"/>
                </a:solidFill>
                <a:latin typeface="+mn-ea"/>
              </a:rPr>
              <a:t>CubeMX</a:t>
            </a:r>
            <a:r>
              <a:rPr lang="en-US" altLang="ko-KR" sz="2400" b="1" dirty="0">
                <a:solidFill>
                  <a:schemeClr val="bg1"/>
                </a:solidFill>
                <a:latin typeface="+mn-ea"/>
              </a:rPr>
              <a:t> </a:t>
            </a:r>
            <a:r>
              <a:rPr lang="ko-KR" altLang="en-US" sz="2400" b="1" dirty="0">
                <a:solidFill>
                  <a:schemeClr val="bg1"/>
                </a:solidFill>
                <a:latin typeface="+mn-ea"/>
              </a:rPr>
              <a:t>설정</a:t>
            </a:r>
          </a:p>
        </p:txBody>
      </p:sp>
      <p:pic>
        <p:nvPicPr>
          <p:cNvPr id="2" name="그림 1"/>
          <p:cNvPicPr>
            <a:picLocks noChangeAspect="1"/>
          </p:cNvPicPr>
          <p:nvPr/>
        </p:nvPicPr>
        <p:blipFill>
          <a:blip r:embed="rId2"/>
          <a:stretch>
            <a:fillRect/>
          </a:stretch>
        </p:blipFill>
        <p:spPr>
          <a:xfrm>
            <a:off x="4007769" y="5221600"/>
            <a:ext cx="4553585" cy="857370"/>
          </a:xfrm>
          <a:prstGeom prst="rect">
            <a:avLst/>
          </a:prstGeom>
        </p:spPr>
      </p:pic>
      <p:pic>
        <p:nvPicPr>
          <p:cNvPr id="11" name="그림 10">
            <a:extLst>
              <a:ext uri="{FF2B5EF4-FFF2-40B4-BE49-F238E27FC236}">
                <a16:creationId xmlns:a16="http://schemas.microsoft.com/office/drawing/2014/main" id="{3CE74511-AEBD-E921-679B-8D1DF9E7DFD7}"/>
              </a:ext>
            </a:extLst>
          </p:cNvPr>
          <p:cNvPicPr>
            <a:picLocks noChangeAspect="1"/>
          </p:cNvPicPr>
          <p:nvPr/>
        </p:nvPicPr>
        <p:blipFill>
          <a:blip r:embed="rId3"/>
          <a:stretch>
            <a:fillRect/>
          </a:stretch>
        </p:blipFill>
        <p:spPr>
          <a:xfrm>
            <a:off x="2135560" y="794251"/>
            <a:ext cx="7488832" cy="4250292"/>
          </a:xfrm>
          <a:prstGeom prst="rect">
            <a:avLst/>
          </a:prstGeom>
        </p:spPr>
      </p:pic>
      <p:sp>
        <p:nvSpPr>
          <p:cNvPr id="12" name="직사각형 11">
            <a:extLst>
              <a:ext uri="{FF2B5EF4-FFF2-40B4-BE49-F238E27FC236}">
                <a16:creationId xmlns:a16="http://schemas.microsoft.com/office/drawing/2014/main" id="{46EF3DC3-D8D5-4461-1530-B208F12EB05D}"/>
              </a:ext>
            </a:extLst>
          </p:cNvPr>
          <p:cNvSpPr/>
          <p:nvPr/>
        </p:nvSpPr>
        <p:spPr>
          <a:xfrm>
            <a:off x="2207568" y="2271325"/>
            <a:ext cx="1080120" cy="2880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C03BF26-D73D-63B0-5006-A804E66D0536}"/>
              </a:ext>
            </a:extLst>
          </p:cNvPr>
          <p:cNvSpPr/>
          <p:nvPr/>
        </p:nvSpPr>
        <p:spPr>
          <a:xfrm>
            <a:off x="8626430" y="2436302"/>
            <a:ext cx="781938" cy="110141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7E784E53-C147-6A61-C64A-61832E38AA80}"/>
              </a:ext>
            </a:extLst>
          </p:cNvPr>
          <p:cNvSpPr/>
          <p:nvPr/>
        </p:nvSpPr>
        <p:spPr>
          <a:xfrm>
            <a:off x="3431704" y="1263213"/>
            <a:ext cx="576064" cy="2880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06515672"/>
      </p:ext>
    </p:extLst>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2" y="44625"/>
            <a:ext cx="713894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
            </a:r>
            <a:r>
              <a:rPr lang="en-US" altLang="ko-KR" sz="2400" b="1" dirty="0" err="1">
                <a:solidFill>
                  <a:schemeClr val="bg1"/>
                </a:solidFill>
                <a:latin typeface="+mn-ea"/>
              </a:rPr>
              <a:t>CubeMX</a:t>
            </a:r>
            <a:r>
              <a:rPr lang="en-US" altLang="ko-KR" sz="2400" b="1" dirty="0">
                <a:solidFill>
                  <a:schemeClr val="bg1"/>
                </a:solidFill>
                <a:latin typeface="+mn-ea"/>
              </a:rPr>
              <a:t> </a:t>
            </a:r>
            <a:r>
              <a:rPr lang="ko-KR" altLang="en-US" sz="2400" b="1" dirty="0">
                <a:solidFill>
                  <a:schemeClr val="bg1"/>
                </a:solidFill>
                <a:latin typeface="+mn-ea"/>
              </a:rPr>
              <a:t>설정</a:t>
            </a:r>
          </a:p>
        </p:txBody>
      </p:sp>
      <p:pic>
        <p:nvPicPr>
          <p:cNvPr id="6" name="그림 5">
            <a:extLst>
              <a:ext uri="{FF2B5EF4-FFF2-40B4-BE49-F238E27FC236}">
                <a16:creationId xmlns:a16="http://schemas.microsoft.com/office/drawing/2014/main" id="{EBED1865-8BBB-92E9-68BA-A0E788955381}"/>
              </a:ext>
            </a:extLst>
          </p:cNvPr>
          <p:cNvPicPr>
            <a:picLocks noChangeAspect="1"/>
          </p:cNvPicPr>
          <p:nvPr/>
        </p:nvPicPr>
        <p:blipFill>
          <a:blip r:embed="rId2"/>
          <a:stretch>
            <a:fillRect/>
          </a:stretch>
        </p:blipFill>
        <p:spPr>
          <a:xfrm>
            <a:off x="2495048" y="908720"/>
            <a:ext cx="7201905" cy="3991532"/>
          </a:xfrm>
          <a:prstGeom prst="rect">
            <a:avLst/>
          </a:prstGeom>
        </p:spPr>
      </p:pic>
    </p:spTree>
    <p:extLst>
      <p:ext uri="{BB962C8B-B14F-4D97-AF65-F5344CB8AC3E}">
        <p14:creationId xmlns:p14="http://schemas.microsoft.com/office/powerpoint/2010/main" val="506515672"/>
      </p:ext>
    </p:extLst>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7556171"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AT24C02 : Write</a:t>
            </a:r>
            <a:endParaRPr lang="ko-KR" altLang="en-US" sz="2400" b="1" dirty="0">
              <a:solidFill>
                <a:schemeClr val="bg1"/>
              </a:solidFill>
              <a:latin typeface="+mn-ea"/>
            </a:endParaRPr>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513" y="1052736"/>
            <a:ext cx="8775301" cy="2952328"/>
          </a:xfrm>
          <a:prstGeom prst="rect">
            <a:avLst/>
          </a:prstGeom>
        </p:spPr>
      </p:pic>
    </p:spTree>
    <p:extLst>
      <p:ext uri="{BB962C8B-B14F-4D97-AF65-F5344CB8AC3E}">
        <p14:creationId xmlns:p14="http://schemas.microsoft.com/office/powerpoint/2010/main" val="506515672"/>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7472751"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AT24C02 : Read</a:t>
            </a:r>
            <a:endParaRPr lang="ko-KR" altLang="en-US" sz="2400" b="1" dirty="0">
              <a:solidFill>
                <a:schemeClr val="bg1"/>
              </a:solidFill>
              <a:latin typeface="+mn-ea"/>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505" y="1268761"/>
            <a:ext cx="8888065" cy="2791215"/>
          </a:xfrm>
          <a:prstGeom prst="rect">
            <a:avLst/>
          </a:prstGeom>
        </p:spPr>
      </p:pic>
    </p:spTree>
    <p:extLst>
      <p:ext uri="{BB962C8B-B14F-4D97-AF65-F5344CB8AC3E}">
        <p14:creationId xmlns:p14="http://schemas.microsoft.com/office/powerpoint/2010/main" val="3140888549"/>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7500387"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AT24C02 </a:t>
            </a:r>
            <a:r>
              <a:rPr lang="en-US" altLang="ko-KR" sz="2400" b="1">
                <a:solidFill>
                  <a:schemeClr val="bg1"/>
                </a:solidFill>
                <a:latin typeface="+mn-ea"/>
              </a:rPr>
              <a:t>: Code</a:t>
            </a:r>
            <a:endParaRPr lang="ko-KR" altLang="en-US" sz="2400" b="1" dirty="0">
              <a:solidFill>
                <a:schemeClr val="bg1"/>
              </a:solidFill>
              <a:latin typeface="+mn-ea"/>
            </a:endParaRPr>
          </a:p>
        </p:txBody>
      </p:sp>
      <p:sp>
        <p:nvSpPr>
          <p:cNvPr id="5" name="직사각형 4"/>
          <p:cNvSpPr/>
          <p:nvPr/>
        </p:nvSpPr>
        <p:spPr>
          <a:xfrm>
            <a:off x="1593126" y="836712"/>
            <a:ext cx="8967370" cy="3785652"/>
          </a:xfrm>
          <a:prstGeom prst="rect">
            <a:avLst/>
          </a:prstGeom>
        </p:spPr>
        <p:txBody>
          <a:bodyPr wrap="square">
            <a:spAutoFit/>
          </a:bodyPr>
          <a:lstStyle/>
          <a:p>
            <a:pPr algn="l"/>
            <a:r>
              <a:rPr lang="en-US" altLang="ko-KR" sz="1200" b="1" dirty="0">
                <a:latin typeface="Consolas" panose="020B0609020204030204" pitchFamily="49" charset="0"/>
              </a:rPr>
              <a:t>unsigned int AT2402_Write_Byte(uint16_t i2c_addr, uint16_t </a:t>
            </a:r>
            <a:r>
              <a:rPr lang="en-US" altLang="ko-KR" sz="1200" b="1" dirty="0" err="1">
                <a:latin typeface="Consolas" panose="020B0609020204030204" pitchFamily="49" charset="0"/>
              </a:rPr>
              <a:t>mem_addr</a:t>
            </a:r>
            <a:r>
              <a:rPr lang="en-US" altLang="ko-KR" sz="1200" b="1" dirty="0">
                <a:latin typeface="Consolas" panose="020B0609020204030204" pitchFamily="49" charset="0"/>
              </a:rPr>
              <a:t>, uint8_t *</a:t>
            </a:r>
            <a:r>
              <a:rPr lang="en-US" altLang="ko-KR" sz="1200" b="1" dirty="0" err="1">
                <a:latin typeface="Consolas" panose="020B0609020204030204" pitchFamily="49" charset="0"/>
              </a:rPr>
              <a:t>data_buffer</a:t>
            </a:r>
            <a:r>
              <a:rPr lang="en-US" altLang="ko-KR" sz="1200" b="1" dirty="0">
                <a:latin typeface="Consolas" panose="020B0609020204030204" pitchFamily="49" charset="0"/>
              </a:rPr>
              <a:t>){</a:t>
            </a:r>
          </a:p>
          <a:p>
            <a:pPr algn="l"/>
            <a:r>
              <a:rPr lang="en-US" altLang="ko-KR" sz="1200" b="1" dirty="0">
                <a:latin typeface="Consolas" panose="020B0609020204030204" pitchFamily="49" charset="0"/>
              </a:rPr>
              <a:t>	HAL_I2C_Mem_Write(&amp;hi2c1, i2c_addr, </a:t>
            </a:r>
            <a:r>
              <a:rPr lang="en-US" altLang="ko-KR" sz="1200" b="1" dirty="0" err="1">
                <a:latin typeface="Consolas" panose="020B0609020204030204" pitchFamily="49" charset="0"/>
              </a:rPr>
              <a:t>mem_addr</a:t>
            </a:r>
            <a:r>
              <a:rPr lang="en-US" altLang="ko-KR" sz="1200" b="1" dirty="0">
                <a:latin typeface="Consolas" panose="020B0609020204030204" pitchFamily="49" charset="0"/>
              </a:rPr>
              <a:t>, 1, </a:t>
            </a:r>
            <a:r>
              <a:rPr lang="en-US" altLang="ko-KR" sz="1200" b="1" dirty="0" err="1">
                <a:latin typeface="Consolas" panose="020B0609020204030204" pitchFamily="49" charset="0"/>
              </a:rPr>
              <a:t>data_buffer</a:t>
            </a:r>
            <a:r>
              <a:rPr lang="en-US" altLang="ko-KR" sz="1200" b="1" dirty="0">
                <a:latin typeface="Consolas" panose="020B0609020204030204" pitchFamily="49" charset="0"/>
              </a:rPr>
              <a:t>, 1, 1000);</a:t>
            </a:r>
          </a:p>
          <a:p>
            <a:pPr algn="l"/>
            <a:r>
              <a:rPr lang="en-US" altLang="ko-KR" sz="1200" b="1" dirty="0">
                <a:latin typeface="Consolas" panose="020B0609020204030204" pitchFamily="49" charset="0"/>
              </a:rPr>
              <a:t>	</a:t>
            </a:r>
            <a:r>
              <a:rPr lang="en-US" altLang="ko-KR" sz="1200" b="1" dirty="0" err="1">
                <a:latin typeface="Consolas" panose="020B0609020204030204" pitchFamily="49" charset="0"/>
              </a:rPr>
              <a:t>HAL_Delay</a:t>
            </a:r>
            <a:r>
              <a:rPr lang="en-US" altLang="ko-KR" sz="1200" b="1" dirty="0">
                <a:latin typeface="Consolas" panose="020B0609020204030204" pitchFamily="49" charset="0"/>
              </a:rPr>
              <a:t>(10);</a:t>
            </a:r>
          </a:p>
          <a:p>
            <a:pPr algn="l"/>
            <a:r>
              <a:rPr lang="en-US" altLang="ko-KR" sz="1200" b="1" dirty="0">
                <a:latin typeface="Consolas" panose="020B0609020204030204" pitchFamily="49" charset="0"/>
              </a:rPr>
              <a:t>}</a:t>
            </a:r>
          </a:p>
          <a:p>
            <a:pPr algn="l"/>
            <a:endParaRPr lang="en-US" altLang="ko-KR" sz="1200" b="1" dirty="0">
              <a:latin typeface="Consolas" panose="020B0609020204030204" pitchFamily="49" charset="0"/>
            </a:endParaRPr>
          </a:p>
          <a:p>
            <a:pPr algn="l"/>
            <a:r>
              <a:rPr lang="en-US" altLang="ko-KR" sz="1200" b="1" dirty="0">
                <a:latin typeface="Consolas" panose="020B0609020204030204" pitchFamily="49" charset="0"/>
              </a:rPr>
              <a:t>unsigned int AT2402_Read_Byte(uint16_t i2c_addr, uint16_t </a:t>
            </a:r>
            <a:r>
              <a:rPr lang="en-US" altLang="ko-KR" sz="1200" b="1" dirty="0" err="1">
                <a:latin typeface="Consolas" panose="020B0609020204030204" pitchFamily="49" charset="0"/>
              </a:rPr>
              <a:t>mem_addr</a:t>
            </a:r>
            <a:r>
              <a:rPr lang="en-US" altLang="ko-KR" sz="1200" b="1" dirty="0">
                <a:latin typeface="Consolas" panose="020B0609020204030204" pitchFamily="49" charset="0"/>
              </a:rPr>
              <a:t>, uint8_t *</a:t>
            </a:r>
            <a:r>
              <a:rPr lang="en-US" altLang="ko-KR" sz="1200" b="1" dirty="0" err="1">
                <a:latin typeface="Consolas" panose="020B0609020204030204" pitchFamily="49" charset="0"/>
              </a:rPr>
              <a:t>receive_buffer</a:t>
            </a:r>
            <a:r>
              <a:rPr lang="en-US" altLang="ko-KR" sz="1200" b="1" dirty="0">
                <a:latin typeface="Consolas" panose="020B0609020204030204" pitchFamily="49" charset="0"/>
              </a:rPr>
              <a:t>){</a:t>
            </a:r>
          </a:p>
          <a:p>
            <a:pPr algn="l"/>
            <a:r>
              <a:rPr lang="en-US" altLang="ko-KR" sz="1200" b="1" dirty="0">
                <a:latin typeface="Consolas" panose="020B0609020204030204" pitchFamily="49" charset="0"/>
              </a:rPr>
              <a:t>	HAL_I2C_Mem_Read(&amp;hi2c1, i2c_addr, </a:t>
            </a:r>
            <a:r>
              <a:rPr lang="en-US" altLang="ko-KR" sz="1200" b="1" dirty="0" err="1">
                <a:latin typeface="Consolas" panose="020B0609020204030204" pitchFamily="49" charset="0"/>
              </a:rPr>
              <a:t>mem_addr</a:t>
            </a:r>
            <a:r>
              <a:rPr lang="en-US" altLang="ko-KR" sz="1200" b="1" dirty="0">
                <a:latin typeface="Consolas" panose="020B0609020204030204" pitchFamily="49" charset="0"/>
              </a:rPr>
              <a:t>, 1, </a:t>
            </a:r>
            <a:r>
              <a:rPr lang="en-US" altLang="ko-KR" sz="1200" b="1" dirty="0" err="1">
                <a:latin typeface="Consolas" panose="020B0609020204030204" pitchFamily="49" charset="0"/>
              </a:rPr>
              <a:t>receive_buffer</a:t>
            </a:r>
            <a:r>
              <a:rPr lang="en-US" altLang="ko-KR" sz="1200" b="1" dirty="0">
                <a:latin typeface="Consolas" panose="020B0609020204030204" pitchFamily="49" charset="0"/>
              </a:rPr>
              <a:t>, 1, 1000);</a:t>
            </a:r>
          </a:p>
          <a:p>
            <a:pPr algn="l"/>
            <a:r>
              <a:rPr lang="en-US" altLang="ko-KR" sz="1200" b="1" dirty="0">
                <a:latin typeface="Consolas" panose="020B0609020204030204" pitchFamily="49" charset="0"/>
              </a:rPr>
              <a:t>	</a:t>
            </a:r>
            <a:r>
              <a:rPr lang="en-US" altLang="ko-KR" sz="1200" b="1" dirty="0" err="1">
                <a:latin typeface="Consolas" panose="020B0609020204030204" pitchFamily="49" charset="0"/>
              </a:rPr>
              <a:t>HAL_Delay</a:t>
            </a:r>
            <a:r>
              <a:rPr lang="en-US" altLang="ko-KR" sz="1200" b="1" dirty="0">
                <a:latin typeface="Consolas" panose="020B0609020204030204" pitchFamily="49" charset="0"/>
              </a:rPr>
              <a:t>(1);</a:t>
            </a:r>
          </a:p>
          <a:p>
            <a:pPr algn="l"/>
            <a:r>
              <a:rPr lang="en-US" altLang="ko-KR" sz="1200" b="1" dirty="0">
                <a:latin typeface="Consolas" panose="020B0609020204030204" pitchFamily="49" charset="0"/>
              </a:rPr>
              <a:t>}</a:t>
            </a:r>
          </a:p>
          <a:p>
            <a:pPr algn="l"/>
            <a:endParaRPr lang="en-US" altLang="ko-KR" sz="1200" b="1">
              <a:latin typeface="Consolas" panose="020B0609020204030204" pitchFamily="49" charset="0"/>
            </a:endParaRPr>
          </a:p>
          <a:p>
            <a:r>
              <a:rPr lang="en-US" altLang="ko-KR" sz="1200" b="1">
                <a:latin typeface="Consolas" panose="020B0609020204030204" pitchFamily="49" charset="0"/>
              </a:rPr>
              <a:t>//AT24C02 Page = 8Byte</a:t>
            </a:r>
            <a:endParaRPr lang="en-US" altLang="ko-KR" sz="1200" b="1" dirty="0">
              <a:latin typeface="Consolas" panose="020B0609020204030204" pitchFamily="49" charset="0"/>
            </a:endParaRPr>
          </a:p>
          <a:p>
            <a:pPr algn="l"/>
            <a:r>
              <a:rPr lang="en-US" altLang="ko-KR" sz="1200" b="1" dirty="0">
                <a:latin typeface="Consolas" panose="020B0609020204030204" pitchFamily="49" charset="0"/>
              </a:rPr>
              <a:t>unsigned int AT2402_Write_Page(uint16_t i2c_addr, uint16_t </a:t>
            </a:r>
            <a:r>
              <a:rPr lang="en-US" altLang="ko-KR" sz="1200" b="1" dirty="0" err="1">
                <a:latin typeface="Consolas" panose="020B0609020204030204" pitchFamily="49" charset="0"/>
              </a:rPr>
              <a:t>mem_addr</a:t>
            </a:r>
            <a:r>
              <a:rPr lang="en-US" altLang="ko-KR" sz="1200" b="1" dirty="0">
                <a:latin typeface="Consolas" panose="020B0609020204030204" pitchFamily="49" charset="0"/>
              </a:rPr>
              <a:t>, uint8_t *</a:t>
            </a:r>
            <a:r>
              <a:rPr lang="en-US" altLang="ko-KR" sz="1200" b="1" err="1">
                <a:latin typeface="Consolas" panose="020B0609020204030204" pitchFamily="49" charset="0"/>
              </a:rPr>
              <a:t>data_buffer</a:t>
            </a:r>
            <a:r>
              <a:rPr lang="en-US" altLang="ko-KR" sz="1200" b="1">
                <a:latin typeface="Consolas" panose="020B0609020204030204" pitchFamily="49" charset="0"/>
              </a:rPr>
              <a:t>){</a:t>
            </a:r>
            <a:r>
              <a:rPr lang="en-US" altLang="ko-KR" sz="1200" b="1" dirty="0">
                <a:latin typeface="Consolas" panose="020B0609020204030204" pitchFamily="49" charset="0"/>
              </a:rPr>
              <a:t>	HAL_I2C_Mem_Write(&amp;hi2c1, i2c_addr, </a:t>
            </a:r>
            <a:r>
              <a:rPr lang="en-US" altLang="ko-KR" sz="1200" b="1" dirty="0" err="1">
                <a:latin typeface="Consolas" panose="020B0609020204030204" pitchFamily="49" charset="0"/>
              </a:rPr>
              <a:t>mem_addr</a:t>
            </a:r>
            <a:r>
              <a:rPr lang="en-US" altLang="ko-KR" sz="1200" b="1" dirty="0">
                <a:latin typeface="Consolas" panose="020B0609020204030204" pitchFamily="49" charset="0"/>
              </a:rPr>
              <a:t>, 1, </a:t>
            </a:r>
            <a:r>
              <a:rPr lang="en-US" altLang="ko-KR" sz="1200" b="1" dirty="0" err="1">
                <a:latin typeface="Consolas" panose="020B0609020204030204" pitchFamily="49" charset="0"/>
              </a:rPr>
              <a:t>data_buffer</a:t>
            </a:r>
            <a:r>
              <a:rPr lang="en-US" altLang="ko-KR" sz="1200" b="1" dirty="0">
                <a:latin typeface="Consolas" panose="020B0609020204030204" pitchFamily="49" charset="0"/>
              </a:rPr>
              <a:t>, 8, 1000);</a:t>
            </a:r>
          </a:p>
          <a:p>
            <a:pPr algn="l"/>
            <a:r>
              <a:rPr lang="en-US" altLang="ko-KR" sz="1200" b="1" dirty="0">
                <a:latin typeface="Consolas" panose="020B0609020204030204" pitchFamily="49" charset="0"/>
              </a:rPr>
              <a:t>	</a:t>
            </a:r>
            <a:r>
              <a:rPr lang="en-US" altLang="ko-KR" sz="1200" b="1" dirty="0" err="1">
                <a:latin typeface="Consolas" panose="020B0609020204030204" pitchFamily="49" charset="0"/>
              </a:rPr>
              <a:t>HAL_Delay</a:t>
            </a:r>
            <a:r>
              <a:rPr lang="en-US" altLang="ko-KR" sz="1200" b="1" dirty="0">
                <a:latin typeface="Consolas" panose="020B0609020204030204" pitchFamily="49" charset="0"/>
              </a:rPr>
              <a:t>(10);</a:t>
            </a:r>
          </a:p>
          <a:p>
            <a:pPr algn="l"/>
            <a:r>
              <a:rPr lang="en-US" altLang="ko-KR" sz="1200" b="1" dirty="0">
                <a:latin typeface="Consolas" panose="020B0609020204030204" pitchFamily="49" charset="0"/>
              </a:rPr>
              <a:t>}</a:t>
            </a:r>
          </a:p>
          <a:p>
            <a:pPr algn="l"/>
            <a:endParaRPr lang="en-US" altLang="ko-KR" sz="1200" b="1" dirty="0">
              <a:latin typeface="Consolas" panose="020B0609020204030204" pitchFamily="49" charset="0"/>
            </a:endParaRPr>
          </a:p>
          <a:p>
            <a:pPr algn="l"/>
            <a:r>
              <a:rPr lang="en-US" altLang="ko-KR" sz="1200" b="1" dirty="0">
                <a:latin typeface="Consolas" panose="020B0609020204030204" pitchFamily="49" charset="0"/>
              </a:rPr>
              <a:t>unsigned int AT2402_Read_Page(uint16_t i2c_addr, uint16_t </a:t>
            </a:r>
            <a:r>
              <a:rPr lang="en-US" altLang="ko-KR" sz="1200" b="1" dirty="0" err="1">
                <a:latin typeface="Consolas" panose="020B0609020204030204" pitchFamily="49" charset="0"/>
              </a:rPr>
              <a:t>mem_addr</a:t>
            </a:r>
            <a:r>
              <a:rPr lang="en-US" altLang="ko-KR" sz="1200" b="1" dirty="0">
                <a:latin typeface="Consolas" panose="020B0609020204030204" pitchFamily="49" charset="0"/>
              </a:rPr>
              <a:t>, uint8_t *</a:t>
            </a:r>
            <a:r>
              <a:rPr lang="en-US" altLang="ko-KR" sz="1200" b="1" dirty="0" err="1">
                <a:latin typeface="Consolas" panose="020B0609020204030204" pitchFamily="49" charset="0"/>
              </a:rPr>
              <a:t>receive_buffer</a:t>
            </a:r>
            <a:r>
              <a:rPr lang="en-US" altLang="ko-KR" sz="1200" b="1" dirty="0">
                <a:latin typeface="Consolas" panose="020B0609020204030204" pitchFamily="49" charset="0"/>
              </a:rPr>
              <a:t>){</a:t>
            </a:r>
          </a:p>
          <a:p>
            <a:pPr algn="l"/>
            <a:r>
              <a:rPr lang="en-US" altLang="ko-KR" sz="1200" b="1" dirty="0">
                <a:latin typeface="Consolas" panose="020B0609020204030204" pitchFamily="49" charset="0"/>
              </a:rPr>
              <a:t>	HAL_I2C_Mem_Read(&amp;hi2c1, i2c_addr, </a:t>
            </a:r>
            <a:r>
              <a:rPr lang="en-US" altLang="ko-KR" sz="1200" b="1" dirty="0" err="1">
                <a:latin typeface="Consolas" panose="020B0609020204030204" pitchFamily="49" charset="0"/>
              </a:rPr>
              <a:t>mem_addr</a:t>
            </a:r>
            <a:r>
              <a:rPr lang="en-US" altLang="ko-KR" sz="1200" b="1" dirty="0">
                <a:latin typeface="Consolas" panose="020B0609020204030204" pitchFamily="49" charset="0"/>
              </a:rPr>
              <a:t>, 1, </a:t>
            </a:r>
            <a:r>
              <a:rPr lang="en-US" altLang="ko-KR" sz="1200" b="1" dirty="0" err="1">
                <a:latin typeface="Consolas" panose="020B0609020204030204" pitchFamily="49" charset="0"/>
              </a:rPr>
              <a:t>receive_buffer</a:t>
            </a:r>
            <a:r>
              <a:rPr lang="en-US" altLang="ko-KR" sz="1200" b="1" dirty="0">
                <a:latin typeface="Consolas" panose="020B0609020204030204" pitchFamily="49" charset="0"/>
              </a:rPr>
              <a:t>, 8, 1000);</a:t>
            </a:r>
          </a:p>
          <a:p>
            <a:pPr algn="l"/>
            <a:r>
              <a:rPr lang="en-US" altLang="ko-KR" sz="1200" b="1" dirty="0">
                <a:latin typeface="Consolas" panose="020B0609020204030204" pitchFamily="49" charset="0"/>
              </a:rPr>
              <a:t>	</a:t>
            </a:r>
            <a:r>
              <a:rPr lang="en-US" altLang="ko-KR" sz="1200" b="1" dirty="0" err="1">
                <a:latin typeface="Consolas" panose="020B0609020204030204" pitchFamily="49" charset="0"/>
              </a:rPr>
              <a:t>HAL_Delay</a:t>
            </a:r>
            <a:r>
              <a:rPr lang="en-US" altLang="ko-KR" sz="1200" b="1" dirty="0">
                <a:latin typeface="Consolas" panose="020B0609020204030204" pitchFamily="49" charset="0"/>
              </a:rPr>
              <a:t>(1);</a:t>
            </a:r>
          </a:p>
          <a:p>
            <a:pPr algn="l"/>
            <a:r>
              <a:rPr lang="en-US" altLang="ko-KR" sz="1200" b="1" dirty="0">
                <a:latin typeface="Consolas" panose="020B0609020204030204" pitchFamily="49" charset="0"/>
              </a:rPr>
              <a:t>}</a:t>
            </a:r>
            <a:endParaRPr lang="ko-KR" altLang="en-US" sz="1200" b="1" dirty="0">
              <a:latin typeface="Consolas" panose="020B0609020204030204" pitchFamily="49" charset="0"/>
            </a:endParaRPr>
          </a:p>
        </p:txBody>
      </p:sp>
    </p:spTree>
    <p:extLst>
      <p:ext uri="{BB962C8B-B14F-4D97-AF65-F5344CB8AC3E}">
        <p14:creationId xmlns:p14="http://schemas.microsoft.com/office/powerpoint/2010/main" val="1400200941"/>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217024" cy="2924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2562" algn="ctr">
              <a:defRPr/>
            </a:pPr>
            <a:r>
              <a:rPr lang="en-US" altLang="ko-KR" sz="3200" b="1">
                <a:solidFill>
                  <a:schemeClr val="bg1"/>
                </a:solidFill>
                <a:latin typeface="+mn-ea"/>
              </a:rPr>
              <a:t>  Asyncio Com port</a:t>
            </a:r>
            <a:endParaRPr lang="ko-KR" altLang="en-US" sz="3200" b="1" dirty="0">
              <a:solidFill>
                <a:schemeClr val="bg1"/>
              </a:solidFill>
            </a:endParaRPr>
          </a:p>
        </p:txBody>
      </p:sp>
    </p:spTree>
    <p:extLst>
      <p:ext uri="{BB962C8B-B14F-4D97-AF65-F5344CB8AC3E}">
        <p14:creationId xmlns:p14="http://schemas.microsoft.com/office/powerpoint/2010/main" val="2441402446"/>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7500387"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외부 </a:t>
            </a:r>
            <a:r>
              <a:rPr lang="en-US" altLang="ko-KR" sz="2400" b="1" dirty="0" err="1">
                <a:solidFill>
                  <a:schemeClr val="bg1"/>
                </a:solidFill>
                <a:latin typeface="+mn-ea"/>
              </a:rPr>
              <a:t>EEPROM</a:t>
            </a:r>
            <a:r>
              <a:rPr lang="en-US" altLang="ko-KR" sz="2400" b="1" dirty="0">
                <a:solidFill>
                  <a:schemeClr val="bg1"/>
                </a:solidFill>
                <a:latin typeface="+mn-ea"/>
              </a:rPr>
              <a:t> </a:t>
            </a:r>
            <a:r>
              <a:rPr lang="ko-KR" altLang="en-US" sz="2400" b="1" dirty="0">
                <a:solidFill>
                  <a:schemeClr val="bg1"/>
                </a:solidFill>
                <a:latin typeface="+mn-ea"/>
              </a:rPr>
              <a:t>제어 </a:t>
            </a:r>
            <a:r>
              <a:rPr lang="en-US" altLang="ko-KR" sz="2400" b="1" dirty="0">
                <a:solidFill>
                  <a:schemeClr val="bg1"/>
                </a:solidFill>
                <a:latin typeface="+mn-ea"/>
              </a:rPr>
              <a:t>– AT24C02 </a:t>
            </a:r>
            <a:r>
              <a:rPr lang="en-US" altLang="ko-KR" sz="2400" b="1">
                <a:solidFill>
                  <a:schemeClr val="bg1"/>
                </a:solidFill>
                <a:latin typeface="+mn-ea"/>
              </a:rPr>
              <a:t>: Code</a:t>
            </a:r>
            <a:endParaRPr lang="ko-KR" altLang="en-US" sz="2400" b="1" dirty="0">
              <a:solidFill>
                <a:schemeClr val="bg1"/>
              </a:solidFill>
              <a:latin typeface="+mn-ea"/>
            </a:endParaRPr>
          </a:p>
        </p:txBody>
      </p:sp>
      <p:sp>
        <p:nvSpPr>
          <p:cNvPr id="6" name="직사각형 5"/>
          <p:cNvSpPr/>
          <p:nvPr/>
        </p:nvSpPr>
        <p:spPr>
          <a:xfrm>
            <a:off x="1847528" y="764704"/>
            <a:ext cx="8208912" cy="5509200"/>
          </a:xfrm>
          <a:prstGeom prst="rect">
            <a:avLst/>
          </a:prstGeom>
        </p:spPr>
        <p:txBody>
          <a:bodyPr wrap="square">
            <a:spAutoFit/>
          </a:bodyPr>
          <a:lstStyle/>
          <a:p>
            <a:pPr algn="l"/>
            <a:r>
              <a:rPr lang="en-US" altLang="ko-KR" sz="1600" b="1" dirty="0">
                <a:latin typeface="Consolas" panose="020B0609020204030204" pitchFamily="49" charset="0"/>
              </a:rPr>
              <a:t>uint8_t </a:t>
            </a:r>
            <a:r>
              <a:rPr lang="en-US" altLang="ko-KR" sz="1600" b="1" dirty="0" err="1">
                <a:latin typeface="Consolas" panose="020B0609020204030204" pitchFamily="49" charset="0"/>
              </a:rPr>
              <a:t>data_buffer</a:t>
            </a:r>
            <a:r>
              <a:rPr lang="en-US" altLang="ko-KR" sz="1600" b="1" dirty="0">
                <a:latin typeface="Consolas" panose="020B0609020204030204" pitchFamily="49" charset="0"/>
              </a:rPr>
              <a:t>[8];</a:t>
            </a:r>
          </a:p>
          <a:p>
            <a:pPr algn="l"/>
            <a:r>
              <a:rPr lang="en-US" altLang="ko-KR" sz="1600" b="1" dirty="0">
                <a:latin typeface="Consolas" panose="020B0609020204030204" pitchFamily="49" charset="0"/>
              </a:rPr>
              <a:t>uint8_t </a:t>
            </a:r>
            <a:r>
              <a:rPr lang="en-US" altLang="ko-KR" sz="1600" b="1" dirty="0" err="1">
                <a:latin typeface="Consolas" panose="020B0609020204030204" pitchFamily="49" charset="0"/>
              </a:rPr>
              <a:t>receive_buffer</a:t>
            </a:r>
            <a:r>
              <a:rPr lang="en-US" altLang="ko-KR" sz="1600" b="1" dirty="0">
                <a:latin typeface="Consolas" panose="020B0609020204030204" pitchFamily="49" charset="0"/>
              </a:rPr>
              <a:t>[8];</a:t>
            </a:r>
          </a:p>
          <a:p>
            <a:pPr algn="l"/>
            <a:r>
              <a:rPr lang="en-US" altLang="ko-KR" sz="1600" b="1" dirty="0" err="1">
                <a:latin typeface="Consolas" panose="020B0609020204030204" pitchFamily="49" charset="0"/>
              </a:rPr>
              <a:t>data_buffer</a:t>
            </a:r>
            <a:r>
              <a:rPr lang="en-US" altLang="ko-KR" sz="1600" b="1" dirty="0">
                <a:latin typeface="Consolas" panose="020B0609020204030204" pitchFamily="49" charset="0"/>
              </a:rPr>
              <a:t>[8] = 0x00;</a:t>
            </a:r>
          </a:p>
          <a:p>
            <a:pPr algn="l"/>
            <a:r>
              <a:rPr lang="en-US" altLang="ko-KR" sz="1600" b="1" dirty="0" err="1">
                <a:latin typeface="Consolas" panose="020B0609020204030204" pitchFamily="49" charset="0"/>
              </a:rPr>
              <a:t>receive_buffer</a:t>
            </a:r>
            <a:r>
              <a:rPr lang="en-US" altLang="ko-KR" sz="1600" b="1" dirty="0">
                <a:latin typeface="Consolas" panose="020B0609020204030204" pitchFamily="49" charset="0"/>
              </a:rPr>
              <a:t>[8] = 0x00;</a:t>
            </a:r>
          </a:p>
          <a:p>
            <a:pPr algn="l"/>
            <a:r>
              <a:rPr lang="en-US" altLang="ko-KR" sz="1600" b="1" dirty="0" err="1">
                <a:latin typeface="Consolas" panose="020B0609020204030204" pitchFamily="49" charset="0"/>
              </a:rPr>
              <a:t>data_buffer</a:t>
            </a:r>
            <a:r>
              <a:rPr lang="en-US" altLang="ko-KR" sz="1600" b="1" dirty="0">
                <a:latin typeface="Consolas" panose="020B0609020204030204" pitchFamily="49" charset="0"/>
              </a:rPr>
              <a:t>[0] = 30;</a:t>
            </a:r>
          </a:p>
          <a:p>
            <a:pPr algn="l"/>
            <a:r>
              <a:rPr lang="en-US" altLang="ko-KR" sz="1600" b="1" dirty="0" err="1">
                <a:latin typeface="Consolas" panose="020B0609020204030204" pitchFamily="49" charset="0"/>
              </a:rPr>
              <a:t>data_buffer</a:t>
            </a:r>
            <a:r>
              <a:rPr lang="en-US" altLang="ko-KR" sz="1600" b="1" dirty="0">
                <a:latin typeface="Consolas" panose="020B0609020204030204" pitchFamily="49" charset="0"/>
              </a:rPr>
              <a:t>[1] = 31;</a:t>
            </a:r>
          </a:p>
          <a:p>
            <a:pPr algn="l"/>
            <a:r>
              <a:rPr lang="en-US" altLang="ko-KR" sz="1600" b="1" dirty="0" err="1">
                <a:latin typeface="Consolas" panose="020B0609020204030204" pitchFamily="49" charset="0"/>
              </a:rPr>
              <a:t>data_buffer</a:t>
            </a:r>
            <a:r>
              <a:rPr lang="en-US" altLang="ko-KR" sz="1600" b="1" dirty="0">
                <a:latin typeface="Consolas" panose="020B0609020204030204" pitchFamily="49" charset="0"/>
              </a:rPr>
              <a:t>[2] = 32;</a:t>
            </a:r>
          </a:p>
          <a:p>
            <a:pPr algn="l"/>
            <a:r>
              <a:rPr lang="en-US" altLang="ko-KR" sz="1600" b="1" dirty="0" err="1">
                <a:latin typeface="Consolas" panose="020B0609020204030204" pitchFamily="49" charset="0"/>
              </a:rPr>
              <a:t>data_buffer</a:t>
            </a:r>
            <a:r>
              <a:rPr lang="en-US" altLang="ko-KR" sz="1600" b="1" dirty="0">
                <a:latin typeface="Consolas" panose="020B0609020204030204" pitchFamily="49" charset="0"/>
              </a:rPr>
              <a:t>[3] = 33;</a:t>
            </a:r>
          </a:p>
          <a:p>
            <a:pPr algn="l"/>
            <a:r>
              <a:rPr lang="en-US" altLang="ko-KR" sz="1600" b="1" dirty="0" err="1">
                <a:latin typeface="Consolas" panose="020B0609020204030204" pitchFamily="49" charset="0"/>
              </a:rPr>
              <a:t>data_buffer</a:t>
            </a:r>
            <a:r>
              <a:rPr lang="en-US" altLang="ko-KR" sz="1600" b="1" dirty="0">
                <a:latin typeface="Consolas" panose="020B0609020204030204" pitchFamily="49" charset="0"/>
              </a:rPr>
              <a:t>[4] = 34;</a:t>
            </a:r>
          </a:p>
          <a:p>
            <a:pPr algn="l"/>
            <a:r>
              <a:rPr lang="en-US" altLang="ko-KR" sz="1600" b="1" dirty="0" err="1">
                <a:latin typeface="Consolas" panose="020B0609020204030204" pitchFamily="49" charset="0"/>
              </a:rPr>
              <a:t>data_buffer</a:t>
            </a:r>
            <a:r>
              <a:rPr lang="en-US" altLang="ko-KR" sz="1600" b="1" dirty="0">
                <a:latin typeface="Consolas" panose="020B0609020204030204" pitchFamily="49" charset="0"/>
              </a:rPr>
              <a:t>[5] = 35;</a:t>
            </a:r>
          </a:p>
          <a:p>
            <a:pPr algn="l"/>
            <a:r>
              <a:rPr lang="en-US" altLang="ko-KR" sz="1600" b="1" dirty="0" err="1">
                <a:latin typeface="Consolas" panose="020B0609020204030204" pitchFamily="49" charset="0"/>
              </a:rPr>
              <a:t>data_buffer</a:t>
            </a:r>
            <a:r>
              <a:rPr lang="en-US" altLang="ko-KR" sz="1600" b="1" dirty="0">
                <a:latin typeface="Consolas" panose="020B0609020204030204" pitchFamily="49" charset="0"/>
              </a:rPr>
              <a:t>[6] = 36;</a:t>
            </a:r>
          </a:p>
          <a:p>
            <a:pPr algn="l"/>
            <a:r>
              <a:rPr lang="en-US" altLang="ko-KR" sz="1600" b="1" dirty="0" err="1">
                <a:latin typeface="Consolas" panose="020B0609020204030204" pitchFamily="49" charset="0"/>
              </a:rPr>
              <a:t>data_buffer</a:t>
            </a:r>
            <a:r>
              <a:rPr lang="en-US" altLang="ko-KR" sz="1600" b="1" dirty="0">
                <a:latin typeface="Consolas" panose="020B0609020204030204" pitchFamily="49" charset="0"/>
              </a:rPr>
              <a:t>[7] = 37;</a:t>
            </a:r>
          </a:p>
          <a:p>
            <a:pPr algn="l"/>
            <a:r>
              <a:rPr lang="en-US" altLang="ko-KR" sz="1600" b="1" dirty="0">
                <a:solidFill>
                  <a:srgbClr val="FF0000"/>
                </a:solidFill>
                <a:latin typeface="Consolas" panose="020B0609020204030204" pitchFamily="49" charset="0"/>
              </a:rPr>
              <a:t>AT2402_Write_Byte(0xA0, 0x0002, </a:t>
            </a:r>
            <a:r>
              <a:rPr lang="en-US" altLang="ko-KR" sz="1600" b="1" dirty="0" err="1">
                <a:solidFill>
                  <a:srgbClr val="FF0000"/>
                </a:solidFill>
                <a:latin typeface="Consolas" panose="020B0609020204030204" pitchFamily="49" charset="0"/>
              </a:rPr>
              <a:t>data_buffer</a:t>
            </a:r>
            <a:r>
              <a:rPr lang="en-US" altLang="ko-KR" sz="1600" b="1" dirty="0">
                <a:solidFill>
                  <a:srgbClr val="FF0000"/>
                </a:solidFill>
                <a:latin typeface="Consolas" panose="020B0609020204030204" pitchFamily="49" charset="0"/>
              </a:rPr>
              <a:t>);</a:t>
            </a:r>
          </a:p>
          <a:p>
            <a:pPr algn="l"/>
            <a:r>
              <a:rPr lang="en-US" altLang="ko-KR" sz="1600" b="1" dirty="0">
                <a:solidFill>
                  <a:srgbClr val="FF0000"/>
                </a:solidFill>
                <a:latin typeface="Consolas" panose="020B0609020204030204" pitchFamily="49" charset="0"/>
              </a:rPr>
              <a:t>AT2402_Read_Byte(0xA0, 0x0002, </a:t>
            </a:r>
            <a:r>
              <a:rPr lang="en-US" altLang="ko-KR" sz="1600" b="1" dirty="0" err="1">
                <a:solidFill>
                  <a:srgbClr val="FF0000"/>
                </a:solidFill>
                <a:latin typeface="Consolas" panose="020B0609020204030204" pitchFamily="49" charset="0"/>
              </a:rPr>
              <a:t>receive_buffer</a:t>
            </a:r>
            <a:r>
              <a:rPr lang="en-US" altLang="ko-KR" sz="1600" b="1" dirty="0">
                <a:solidFill>
                  <a:srgbClr val="FF0000"/>
                </a:solidFill>
                <a:latin typeface="Consolas" panose="020B0609020204030204" pitchFamily="49" charset="0"/>
              </a:rPr>
              <a:t>);</a:t>
            </a:r>
          </a:p>
          <a:p>
            <a:pPr algn="l"/>
            <a:r>
              <a:rPr lang="en-US" altLang="ko-KR" sz="1600" b="1" dirty="0" err="1">
                <a:latin typeface="Consolas" panose="020B0609020204030204" pitchFamily="49" charset="0"/>
              </a:rPr>
              <a:t>printf</a:t>
            </a:r>
            <a:r>
              <a:rPr lang="en-US" altLang="ko-KR" sz="1600" b="1" dirty="0">
                <a:latin typeface="Consolas" panose="020B0609020204030204" pitchFamily="49" charset="0"/>
              </a:rPr>
              <a:t>("AT2402_Read_Byte:%d\r\n",</a:t>
            </a:r>
            <a:r>
              <a:rPr lang="en-US" altLang="ko-KR" sz="1600" b="1" dirty="0" err="1">
                <a:latin typeface="Consolas" panose="020B0609020204030204" pitchFamily="49" charset="0"/>
              </a:rPr>
              <a:t>receive_buffer</a:t>
            </a:r>
            <a:r>
              <a:rPr lang="en-US" altLang="ko-KR" sz="1600" b="1" dirty="0">
                <a:latin typeface="Consolas" panose="020B0609020204030204" pitchFamily="49" charset="0"/>
              </a:rPr>
              <a:t>[0]);</a:t>
            </a:r>
          </a:p>
          <a:p>
            <a:pPr algn="l"/>
            <a:r>
              <a:rPr lang="en-US" altLang="ko-KR" sz="1600" b="1" dirty="0">
                <a:solidFill>
                  <a:srgbClr val="FF0000"/>
                </a:solidFill>
                <a:latin typeface="Consolas" panose="020B0609020204030204" pitchFamily="49" charset="0"/>
              </a:rPr>
              <a:t>AT2402_Write_Page(0xA0, 0x0000, </a:t>
            </a:r>
            <a:r>
              <a:rPr lang="en-US" altLang="ko-KR" sz="1600" b="1" dirty="0" err="1">
                <a:solidFill>
                  <a:srgbClr val="FF0000"/>
                </a:solidFill>
                <a:latin typeface="Consolas" panose="020B0609020204030204" pitchFamily="49" charset="0"/>
              </a:rPr>
              <a:t>data_buffer</a:t>
            </a:r>
            <a:r>
              <a:rPr lang="en-US" altLang="ko-KR" sz="1600" b="1" dirty="0">
                <a:solidFill>
                  <a:srgbClr val="FF0000"/>
                </a:solidFill>
                <a:latin typeface="Consolas" panose="020B0609020204030204" pitchFamily="49" charset="0"/>
              </a:rPr>
              <a:t>);</a:t>
            </a:r>
          </a:p>
          <a:p>
            <a:pPr algn="l"/>
            <a:r>
              <a:rPr lang="en-US" altLang="ko-KR" sz="1600" b="1" dirty="0">
                <a:solidFill>
                  <a:srgbClr val="FF0000"/>
                </a:solidFill>
                <a:latin typeface="Consolas" panose="020B0609020204030204" pitchFamily="49" charset="0"/>
              </a:rPr>
              <a:t>AT2402_Read_Page(0xA0, 0x0000, </a:t>
            </a:r>
            <a:r>
              <a:rPr lang="en-US" altLang="ko-KR" sz="1600" b="1" dirty="0" err="1">
                <a:solidFill>
                  <a:srgbClr val="FF0000"/>
                </a:solidFill>
                <a:latin typeface="Consolas" panose="020B0609020204030204" pitchFamily="49" charset="0"/>
              </a:rPr>
              <a:t>receive_buffer</a:t>
            </a:r>
            <a:r>
              <a:rPr lang="en-US" altLang="ko-KR" sz="1600" b="1" dirty="0">
                <a:solidFill>
                  <a:srgbClr val="FF0000"/>
                </a:solidFill>
                <a:latin typeface="Consolas" panose="020B0609020204030204" pitchFamily="49" charset="0"/>
              </a:rPr>
              <a:t>);</a:t>
            </a:r>
          </a:p>
          <a:p>
            <a:pPr algn="l"/>
            <a:endParaRPr lang="en-US" altLang="ko-KR" sz="1600" b="1" dirty="0">
              <a:latin typeface="Consolas" panose="020B0609020204030204" pitchFamily="49" charset="0"/>
            </a:endParaRPr>
          </a:p>
          <a:p>
            <a:pPr algn="l"/>
            <a:r>
              <a:rPr lang="en-US" altLang="ko-KR" sz="1600" b="1" dirty="0">
                <a:latin typeface="Consolas" panose="020B0609020204030204" pitchFamily="49" charset="0"/>
              </a:rPr>
              <a:t>for(int </a:t>
            </a:r>
            <a:r>
              <a:rPr lang="en-US" altLang="ko-KR" sz="1600" b="1" dirty="0" err="1">
                <a:latin typeface="Consolas" panose="020B0609020204030204" pitchFamily="49" charset="0"/>
              </a:rPr>
              <a:t>i</a:t>
            </a:r>
            <a:r>
              <a:rPr lang="en-US" altLang="ko-KR" sz="1600" b="1" dirty="0">
                <a:latin typeface="Consolas" panose="020B0609020204030204" pitchFamily="49" charset="0"/>
              </a:rPr>
              <a:t>=0;i&lt;8;i++)</a:t>
            </a:r>
          </a:p>
          <a:p>
            <a:pPr algn="l"/>
            <a:r>
              <a:rPr lang="en-US" altLang="ko-KR" sz="1600" b="1" dirty="0">
                <a:latin typeface="Consolas" panose="020B0609020204030204" pitchFamily="49" charset="0"/>
              </a:rPr>
              <a:t>{</a:t>
            </a:r>
          </a:p>
          <a:p>
            <a:pPr algn="l"/>
            <a:r>
              <a:rPr lang="en-US" altLang="ko-KR" sz="1600" b="1" dirty="0" err="1">
                <a:latin typeface="Consolas" panose="020B0609020204030204" pitchFamily="49" charset="0"/>
              </a:rPr>
              <a:t>printf</a:t>
            </a:r>
            <a:r>
              <a:rPr lang="en-US" altLang="ko-KR" sz="1600" b="1" dirty="0">
                <a:latin typeface="Consolas" panose="020B0609020204030204" pitchFamily="49" charset="0"/>
              </a:rPr>
              <a:t>("AT2402_Read_Page%d:%d\r\n",</a:t>
            </a:r>
            <a:r>
              <a:rPr lang="en-US" altLang="ko-KR" sz="1600" b="1" dirty="0" err="1">
                <a:latin typeface="Consolas" panose="020B0609020204030204" pitchFamily="49" charset="0"/>
              </a:rPr>
              <a:t>i,receive_buffer</a:t>
            </a:r>
            <a:r>
              <a:rPr lang="en-US" altLang="ko-KR" sz="1600" b="1" dirty="0">
                <a:latin typeface="Consolas" panose="020B0609020204030204" pitchFamily="49" charset="0"/>
              </a:rPr>
              <a:t>[</a:t>
            </a:r>
            <a:r>
              <a:rPr lang="en-US" altLang="ko-KR" sz="1600" b="1" dirty="0" err="1">
                <a:latin typeface="Consolas" panose="020B0609020204030204" pitchFamily="49" charset="0"/>
              </a:rPr>
              <a:t>i</a:t>
            </a:r>
            <a:r>
              <a:rPr lang="en-US" altLang="ko-KR" sz="1600" b="1" dirty="0">
                <a:latin typeface="Consolas" panose="020B0609020204030204" pitchFamily="49" charset="0"/>
              </a:rPr>
              <a:t>]);</a:t>
            </a:r>
          </a:p>
          <a:p>
            <a:pPr algn="l"/>
            <a:r>
              <a:rPr lang="en-US" altLang="ko-KR" sz="1600" b="1" dirty="0">
                <a:latin typeface="Consolas" panose="020B0609020204030204" pitchFamily="49" charset="0"/>
              </a:rPr>
              <a:t>}</a:t>
            </a:r>
          </a:p>
        </p:txBody>
      </p:sp>
    </p:spTree>
    <p:extLst>
      <p:ext uri="{BB962C8B-B14F-4D97-AF65-F5344CB8AC3E}">
        <p14:creationId xmlns:p14="http://schemas.microsoft.com/office/powerpoint/2010/main" val="4290916822"/>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302433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4007768" y="1052737"/>
            <a:ext cx="4402744" cy="646331"/>
          </a:xfrm>
          <a:prstGeom prst="rect">
            <a:avLst/>
          </a:prstGeom>
        </p:spPr>
        <p:txBody>
          <a:bodyPr wrap="none">
            <a:spAutoFit/>
          </a:bodyPr>
          <a:lstStyle/>
          <a:p>
            <a:r>
              <a:rPr lang="ko-KR" altLang="en-US" sz="3600" b="1" dirty="0">
                <a:solidFill>
                  <a:schemeClr val="bg1"/>
                </a:solidFill>
                <a:latin typeface="+mn-ea"/>
              </a:rPr>
              <a:t>내부 </a:t>
            </a:r>
            <a:r>
              <a:rPr lang="en-US" altLang="ko-KR" sz="3600" b="1" dirty="0">
                <a:solidFill>
                  <a:schemeClr val="bg1"/>
                </a:solidFill>
                <a:latin typeface="+mn-ea"/>
              </a:rPr>
              <a:t>Flash Memory</a:t>
            </a:r>
            <a:endParaRPr lang="ko-KR" altLang="en-US" sz="3600" b="1" dirty="0">
              <a:solidFill>
                <a:schemeClr val="bg1"/>
              </a:solidFill>
              <a:latin typeface="+mn-ea"/>
            </a:endParaRPr>
          </a:p>
        </p:txBody>
      </p:sp>
    </p:spTree>
    <p:extLst>
      <p:ext uri="{BB962C8B-B14F-4D97-AF65-F5344CB8AC3E}">
        <p14:creationId xmlns:p14="http://schemas.microsoft.com/office/powerpoint/2010/main" val="634733403"/>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6143733"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MCU Flash </a:t>
            </a:r>
            <a:r>
              <a:rPr lang="ko-KR" altLang="en-US" sz="2400" b="1" dirty="0">
                <a:solidFill>
                  <a:schemeClr val="bg1"/>
                </a:solidFill>
                <a:latin typeface="+mn-ea"/>
              </a:rPr>
              <a:t>메모리 구조 확인</a:t>
            </a: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1988" y="689204"/>
            <a:ext cx="4344012" cy="5653765"/>
          </a:xfrm>
          <a:prstGeom prst="rect">
            <a:avLst/>
          </a:prstGeom>
        </p:spPr>
      </p:pic>
      <p:sp>
        <p:nvSpPr>
          <p:cNvPr id="2" name="TextBox 1"/>
          <p:cNvSpPr txBox="1"/>
          <p:nvPr/>
        </p:nvSpPr>
        <p:spPr>
          <a:xfrm>
            <a:off x="6168009" y="836712"/>
            <a:ext cx="4418197" cy="1369606"/>
          </a:xfrm>
          <a:prstGeom prst="rect">
            <a:avLst/>
          </a:prstGeom>
          <a:noFill/>
        </p:spPr>
        <p:txBody>
          <a:bodyPr wrap="none" rtlCol="0">
            <a:spAutoFit/>
          </a:bodyPr>
          <a:lstStyle/>
          <a:p>
            <a:pPr marL="285750" indent="-285750">
              <a:buFont typeface="Arial" panose="020B0604020202020204" pitchFamily="34" charset="0"/>
              <a:buChar char="•"/>
            </a:pPr>
            <a:r>
              <a:rPr lang="en-US" altLang="ko-KR" b="1" dirty="0">
                <a:solidFill>
                  <a:srgbClr val="0033CC"/>
                </a:solidFill>
              </a:rPr>
              <a:t>UART </a:t>
            </a:r>
            <a:r>
              <a:rPr lang="ko-KR" altLang="en-US" b="1" dirty="0">
                <a:solidFill>
                  <a:srgbClr val="0033CC"/>
                </a:solidFill>
              </a:rPr>
              <a:t>로 연결된 경우 사용</a:t>
            </a:r>
            <a:endParaRPr lang="en-US" altLang="ko-KR" b="1" dirty="0">
              <a:solidFill>
                <a:srgbClr val="0033CC"/>
              </a:solidFill>
            </a:endParaRP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STM32 Flash loader demonstrator</a:t>
            </a:r>
            <a:br>
              <a:rPr lang="en-US" altLang="ko-KR" dirty="0"/>
            </a:br>
            <a:r>
              <a:rPr lang="ko-KR" altLang="en-US" dirty="0"/>
              <a:t>다운로드 페이지</a:t>
            </a:r>
            <a:br>
              <a:rPr lang="en-US" altLang="ko-KR" dirty="0"/>
            </a:br>
            <a:r>
              <a:rPr lang="en-US" altLang="ko-KR" sz="1100" dirty="0">
                <a:hlinkClick r:id="rId3"/>
              </a:rPr>
              <a:t>https://www.st.com/en/development-tools/flasher-stm32.html</a:t>
            </a:r>
            <a:endParaRPr lang="ko-KR" altLang="en-US" sz="1100" dirty="0"/>
          </a:p>
        </p:txBody>
      </p:sp>
    </p:spTree>
    <p:extLst>
      <p:ext uri="{BB962C8B-B14F-4D97-AF65-F5344CB8AC3E}">
        <p14:creationId xmlns:p14="http://schemas.microsoft.com/office/powerpoint/2010/main" val="1450583513"/>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8702447"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a:t>
            </a:r>
            <a:r>
              <a:rPr lang="en-US" altLang="ko-KR" sz="2400" b="1">
                <a:solidFill>
                  <a:schemeClr val="bg1"/>
                </a:solidFill>
                <a:latin typeface="+mn-ea"/>
              </a:rPr>
              <a:t>: </a:t>
            </a:r>
            <a:r>
              <a:rPr lang="en-US" altLang="ko-KR" sz="2000" b="1">
                <a:solidFill>
                  <a:schemeClr val="bg1"/>
                </a:solidFill>
                <a:latin typeface="+mn-ea"/>
              </a:rPr>
              <a:t>MCU Flash </a:t>
            </a:r>
            <a:r>
              <a:rPr lang="ko-KR" altLang="en-US" sz="2000" b="1">
                <a:solidFill>
                  <a:schemeClr val="bg1"/>
                </a:solidFill>
                <a:latin typeface="+mn-ea"/>
              </a:rPr>
              <a:t>메모리 구조 확인 </a:t>
            </a:r>
            <a:r>
              <a:rPr lang="en-US" altLang="ko-KR" sz="2000" b="1">
                <a:solidFill>
                  <a:schemeClr val="bg1"/>
                </a:solidFill>
                <a:latin typeface="+mn-ea"/>
              </a:rPr>
              <a:t>. STM32CubeProgrammer</a:t>
            </a:r>
            <a:endParaRPr lang="ko-KR" altLang="en-US" sz="2400" b="1" dirty="0">
              <a:solidFill>
                <a:schemeClr val="bg1"/>
              </a:solidFill>
              <a:latin typeface="+mn-ea"/>
            </a:endParaRPr>
          </a:p>
        </p:txBody>
      </p:sp>
      <p:sp>
        <p:nvSpPr>
          <p:cNvPr id="2" name="TextBox 1"/>
          <p:cNvSpPr txBox="1"/>
          <p:nvPr/>
        </p:nvSpPr>
        <p:spPr>
          <a:xfrm>
            <a:off x="7168505" y="1052736"/>
            <a:ext cx="3533340" cy="738664"/>
          </a:xfrm>
          <a:prstGeom prst="rect">
            <a:avLst/>
          </a:prstGeom>
          <a:noFill/>
        </p:spPr>
        <p:txBody>
          <a:bodyPr wrap="none" rtlCol="0">
            <a:spAutoFit/>
          </a:bodyPr>
          <a:lstStyle/>
          <a:p>
            <a:pPr marL="285750" indent="-285750">
              <a:buFont typeface="Arial" panose="020B0604020202020204" pitchFamily="34" charset="0"/>
              <a:buChar char="•"/>
            </a:pPr>
            <a:endParaRPr lang="en-US" altLang="ko-KR" sz="1400"/>
          </a:p>
          <a:p>
            <a:pPr marL="285750" indent="-285750">
              <a:buFont typeface="Arial" panose="020B0604020202020204" pitchFamily="34" charset="0"/>
              <a:buChar char="•"/>
            </a:pPr>
            <a:r>
              <a:rPr lang="ko-KR" altLang="en-US" sz="1400"/>
              <a:t>프로그램 페이지에서는 코드 크기만큼</a:t>
            </a:r>
            <a:br>
              <a:rPr lang="en-US" altLang="ko-KR" sz="1400"/>
            </a:br>
            <a:r>
              <a:rPr lang="ko-KR" altLang="en-US" sz="1400"/>
              <a:t>메모리가 표시됨</a:t>
            </a:r>
            <a:endParaRPr lang="ko-KR" altLang="en-US" sz="1000"/>
          </a:p>
        </p:txBody>
      </p:sp>
      <p:pic>
        <p:nvPicPr>
          <p:cNvPr id="5" name="그림 4"/>
          <p:cNvPicPr>
            <a:picLocks noChangeAspect="1"/>
          </p:cNvPicPr>
          <p:nvPr/>
        </p:nvPicPr>
        <p:blipFill>
          <a:blip r:embed="rId2"/>
          <a:stretch>
            <a:fillRect/>
          </a:stretch>
        </p:blipFill>
        <p:spPr>
          <a:xfrm>
            <a:off x="1703512" y="689203"/>
            <a:ext cx="5394766" cy="5877272"/>
          </a:xfrm>
          <a:prstGeom prst="rect">
            <a:avLst/>
          </a:prstGeom>
        </p:spPr>
      </p:pic>
      <p:sp>
        <p:nvSpPr>
          <p:cNvPr id="6" name="모서리가 둥근 직사각형 5"/>
          <p:cNvSpPr/>
          <p:nvPr/>
        </p:nvSpPr>
        <p:spPr>
          <a:xfrm>
            <a:off x="2063552" y="5085184"/>
            <a:ext cx="1152128" cy="288032"/>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3719736" y="1988840"/>
            <a:ext cx="1512168" cy="432048"/>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1961008"/>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8702447"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a:t>
            </a:r>
            <a:r>
              <a:rPr lang="en-US" altLang="ko-KR" sz="2400" b="1">
                <a:solidFill>
                  <a:schemeClr val="bg1"/>
                </a:solidFill>
                <a:latin typeface="+mn-ea"/>
              </a:rPr>
              <a:t>: </a:t>
            </a:r>
            <a:r>
              <a:rPr lang="en-US" altLang="ko-KR" sz="2000" b="1">
                <a:solidFill>
                  <a:schemeClr val="bg1"/>
                </a:solidFill>
                <a:latin typeface="+mn-ea"/>
              </a:rPr>
              <a:t>MCU Flash </a:t>
            </a:r>
            <a:r>
              <a:rPr lang="ko-KR" altLang="en-US" sz="2000" b="1">
                <a:solidFill>
                  <a:schemeClr val="bg1"/>
                </a:solidFill>
                <a:latin typeface="+mn-ea"/>
              </a:rPr>
              <a:t>메모리 구조 확인 </a:t>
            </a:r>
            <a:r>
              <a:rPr lang="en-US" altLang="ko-KR" sz="2000" b="1">
                <a:solidFill>
                  <a:schemeClr val="bg1"/>
                </a:solidFill>
                <a:latin typeface="+mn-ea"/>
              </a:rPr>
              <a:t>. STM32CubeProgrammer</a:t>
            </a:r>
            <a:endParaRPr lang="ko-KR" altLang="en-US" sz="2400" b="1" dirty="0">
              <a:solidFill>
                <a:schemeClr val="bg1"/>
              </a:solidFill>
              <a:latin typeface="+mn-ea"/>
            </a:endParaRPr>
          </a:p>
        </p:txBody>
      </p:sp>
      <p:sp>
        <p:nvSpPr>
          <p:cNvPr id="2" name="TextBox 1"/>
          <p:cNvSpPr txBox="1"/>
          <p:nvPr/>
        </p:nvSpPr>
        <p:spPr>
          <a:xfrm>
            <a:off x="7168505" y="1052736"/>
            <a:ext cx="3360022" cy="738664"/>
          </a:xfrm>
          <a:prstGeom prst="rect">
            <a:avLst/>
          </a:prstGeom>
          <a:noFill/>
        </p:spPr>
        <p:txBody>
          <a:bodyPr wrap="none" rtlCol="0">
            <a:spAutoFit/>
          </a:bodyPr>
          <a:lstStyle/>
          <a:p>
            <a:pPr marL="285750" indent="-285750">
              <a:buFont typeface="Arial" panose="020B0604020202020204" pitchFamily="34" charset="0"/>
              <a:buChar char="•"/>
            </a:pPr>
            <a:endParaRPr lang="en-US" altLang="ko-KR" sz="1400"/>
          </a:p>
          <a:p>
            <a:pPr marL="285750" indent="-285750">
              <a:buFont typeface="Arial" panose="020B0604020202020204" pitchFamily="34" charset="0"/>
              <a:buChar char="•"/>
            </a:pPr>
            <a:r>
              <a:rPr lang="en-US" altLang="ko-KR" sz="1400"/>
              <a:t>Size</a:t>
            </a:r>
            <a:r>
              <a:rPr lang="ko-KR" altLang="en-US" sz="1400"/>
              <a:t>를 입력하면 전체 </a:t>
            </a:r>
            <a:r>
              <a:rPr lang="en-US" altLang="ko-KR" sz="1400"/>
              <a:t>flash memory</a:t>
            </a:r>
            <a:br>
              <a:rPr lang="en-US" altLang="ko-KR" sz="1400"/>
            </a:br>
            <a:r>
              <a:rPr lang="ko-KR" altLang="en-US" sz="1400"/>
              <a:t>내용을 읽을 수 있음</a:t>
            </a:r>
            <a:endParaRPr lang="ko-KR" altLang="en-US" sz="1000"/>
          </a:p>
        </p:txBody>
      </p:sp>
      <p:pic>
        <p:nvPicPr>
          <p:cNvPr id="3" name="그림 2"/>
          <p:cNvPicPr>
            <a:picLocks noChangeAspect="1"/>
          </p:cNvPicPr>
          <p:nvPr/>
        </p:nvPicPr>
        <p:blipFill>
          <a:blip r:embed="rId2"/>
          <a:stretch>
            <a:fillRect/>
          </a:stretch>
        </p:blipFill>
        <p:spPr>
          <a:xfrm>
            <a:off x="1725039" y="836712"/>
            <a:ext cx="5379074" cy="5454930"/>
          </a:xfrm>
          <a:prstGeom prst="rect">
            <a:avLst/>
          </a:prstGeom>
        </p:spPr>
      </p:pic>
      <p:sp>
        <p:nvSpPr>
          <p:cNvPr id="10" name="모서리가 둥근 직사각형 9"/>
          <p:cNvSpPr/>
          <p:nvPr/>
        </p:nvSpPr>
        <p:spPr>
          <a:xfrm>
            <a:off x="3575720" y="1278052"/>
            <a:ext cx="1512168" cy="422756"/>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89639963"/>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5C58C48-F84A-4F7A-A813-3A95406A78BE}"/>
              </a:ext>
            </a:extLst>
          </p:cNvPr>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6" name="직사각형 5">
            <a:extLst>
              <a:ext uri="{FF2B5EF4-FFF2-40B4-BE49-F238E27FC236}">
                <a16:creationId xmlns:a16="http://schemas.microsoft.com/office/drawing/2014/main" id="{23697876-8110-4E57-BE6F-72F7B97988DF}"/>
              </a:ext>
            </a:extLst>
          </p:cNvPr>
          <p:cNvSpPr/>
          <p:nvPr/>
        </p:nvSpPr>
        <p:spPr>
          <a:xfrm>
            <a:off x="1703512" y="44625"/>
            <a:ext cx="3361626"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err="1">
                <a:solidFill>
                  <a:schemeClr val="bg1"/>
                </a:solidFill>
                <a:latin typeface="+mn-ea"/>
              </a:rPr>
              <a:t>flash.c</a:t>
            </a:r>
            <a:r>
              <a:rPr lang="en-US" altLang="ko-KR" sz="2400" b="1" dirty="0">
                <a:solidFill>
                  <a:schemeClr val="bg1"/>
                </a:solidFill>
                <a:latin typeface="+mn-ea"/>
              </a:rPr>
              <a:t>, </a:t>
            </a:r>
            <a:r>
              <a:rPr lang="en-US" altLang="ko-KR" sz="2400" b="1" dirty="0" err="1">
                <a:solidFill>
                  <a:schemeClr val="bg1"/>
                </a:solidFill>
                <a:latin typeface="+mn-ea"/>
              </a:rPr>
              <a:t>flash.h</a:t>
            </a:r>
            <a:r>
              <a:rPr lang="en-US" altLang="ko-KR" sz="2400" b="1" dirty="0">
                <a:solidFill>
                  <a:schemeClr val="bg1"/>
                </a:solidFill>
                <a:latin typeface="+mn-ea"/>
              </a:rPr>
              <a:t> </a:t>
            </a:r>
            <a:r>
              <a:rPr lang="ko-KR" altLang="en-US" sz="2400" b="1" dirty="0">
                <a:solidFill>
                  <a:schemeClr val="bg1"/>
                </a:solidFill>
                <a:latin typeface="+mn-ea"/>
              </a:rPr>
              <a:t>생성</a:t>
            </a:r>
          </a:p>
        </p:txBody>
      </p:sp>
      <p:pic>
        <p:nvPicPr>
          <p:cNvPr id="7" name="그림 6">
            <a:extLst>
              <a:ext uri="{FF2B5EF4-FFF2-40B4-BE49-F238E27FC236}">
                <a16:creationId xmlns:a16="http://schemas.microsoft.com/office/drawing/2014/main" id="{03E38D49-5F3D-42CE-8541-491D2A492C46}"/>
              </a:ext>
            </a:extLst>
          </p:cNvPr>
          <p:cNvPicPr>
            <a:picLocks noChangeAspect="1"/>
          </p:cNvPicPr>
          <p:nvPr/>
        </p:nvPicPr>
        <p:blipFill>
          <a:blip r:embed="rId2"/>
          <a:stretch>
            <a:fillRect/>
          </a:stretch>
        </p:blipFill>
        <p:spPr>
          <a:xfrm>
            <a:off x="2066363" y="1495856"/>
            <a:ext cx="8059275" cy="4277322"/>
          </a:xfrm>
          <a:prstGeom prst="rect">
            <a:avLst/>
          </a:prstGeom>
          <a:ln>
            <a:solidFill>
              <a:schemeClr val="tx1">
                <a:lumMod val="50000"/>
                <a:lumOff val="50000"/>
              </a:schemeClr>
            </a:solidFill>
          </a:ln>
        </p:spPr>
      </p:pic>
      <p:sp>
        <p:nvSpPr>
          <p:cNvPr id="8" name="TextBox 7">
            <a:extLst>
              <a:ext uri="{FF2B5EF4-FFF2-40B4-BE49-F238E27FC236}">
                <a16:creationId xmlns:a16="http://schemas.microsoft.com/office/drawing/2014/main" id="{DCAA33F5-F190-425D-A82C-94331F8D29FA}"/>
              </a:ext>
            </a:extLst>
          </p:cNvPr>
          <p:cNvSpPr txBox="1"/>
          <p:nvPr/>
        </p:nvSpPr>
        <p:spPr>
          <a:xfrm>
            <a:off x="1703513" y="728028"/>
            <a:ext cx="6707285" cy="646331"/>
          </a:xfrm>
          <a:prstGeom prst="rect">
            <a:avLst/>
          </a:prstGeom>
          <a:noFill/>
        </p:spPr>
        <p:txBody>
          <a:bodyPr wrap="none" rtlCol="0">
            <a:spAutoFit/>
          </a:bodyPr>
          <a:lstStyle/>
          <a:p>
            <a:pPr marL="285750" indent="-285750">
              <a:buFont typeface="Arial" panose="020B0604020202020204" pitchFamily="34" charset="0"/>
              <a:buChar char="•"/>
            </a:pPr>
            <a:r>
              <a:rPr lang="en-US" altLang="ko-KR" dirty="0"/>
              <a:t>Flash memory read/write</a:t>
            </a:r>
            <a:r>
              <a:rPr lang="ko-KR" altLang="en-US" dirty="0"/>
              <a:t>를 위한 사용자 함수를 추가해보자</a:t>
            </a:r>
            <a:r>
              <a:rPr lang="en-US" altLang="ko-KR" dirty="0"/>
              <a:t>.</a:t>
            </a:r>
          </a:p>
          <a:p>
            <a:pPr marL="285750" indent="-285750">
              <a:buFont typeface="Arial" panose="020B0604020202020204" pitchFamily="34" charset="0"/>
              <a:buChar char="•"/>
            </a:pPr>
            <a:r>
              <a:rPr lang="en-US" altLang="ko-KR" dirty="0" err="1"/>
              <a:t>flash.c</a:t>
            </a:r>
            <a:r>
              <a:rPr lang="en-US" altLang="ko-KR" dirty="0"/>
              <a:t>,  </a:t>
            </a:r>
            <a:r>
              <a:rPr lang="en-US" altLang="ko-KR" dirty="0" err="1"/>
              <a:t>flash.h</a:t>
            </a:r>
            <a:r>
              <a:rPr lang="en-US" altLang="ko-KR" dirty="0"/>
              <a:t> </a:t>
            </a:r>
            <a:endParaRPr lang="ko-KR" altLang="en-US" dirty="0"/>
          </a:p>
        </p:txBody>
      </p:sp>
      <p:pic>
        <p:nvPicPr>
          <p:cNvPr id="10" name="그림 9">
            <a:extLst>
              <a:ext uri="{FF2B5EF4-FFF2-40B4-BE49-F238E27FC236}">
                <a16:creationId xmlns:a16="http://schemas.microsoft.com/office/drawing/2014/main" id="{9E3A09D0-0FD1-4A17-8234-54DE72D82DEF}"/>
              </a:ext>
            </a:extLst>
          </p:cNvPr>
          <p:cNvPicPr>
            <a:picLocks noChangeAspect="1"/>
          </p:cNvPicPr>
          <p:nvPr/>
        </p:nvPicPr>
        <p:blipFill>
          <a:blip r:embed="rId3"/>
          <a:stretch>
            <a:fillRect/>
          </a:stretch>
        </p:blipFill>
        <p:spPr>
          <a:xfrm>
            <a:off x="2581967" y="4652452"/>
            <a:ext cx="4925112" cy="2000529"/>
          </a:xfrm>
          <a:prstGeom prst="rect">
            <a:avLst/>
          </a:prstGeom>
          <a:ln w="22225">
            <a:solidFill>
              <a:schemeClr val="tx1">
                <a:lumMod val="65000"/>
                <a:lumOff val="35000"/>
              </a:schemeClr>
            </a:solidFill>
          </a:ln>
        </p:spPr>
      </p:pic>
      <p:sp>
        <p:nvSpPr>
          <p:cNvPr id="11" name="사각형: 둥근 모서리 10">
            <a:extLst>
              <a:ext uri="{FF2B5EF4-FFF2-40B4-BE49-F238E27FC236}">
                <a16:creationId xmlns:a16="http://schemas.microsoft.com/office/drawing/2014/main" id="{C4CCBEF9-9FF7-4E74-A982-FFCB880C7125}"/>
              </a:ext>
            </a:extLst>
          </p:cNvPr>
          <p:cNvSpPr/>
          <p:nvPr/>
        </p:nvSpPr>
        <p:spPr>
          <a:xfrm>
            <a:off x="2581968" y="5877273"/>
            <a:ext cx="1713833" cy="25270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a:extLst>
              <a:ext uri="{FF2B5EF4-FFF2-40B4-BE49-F238E27FC236}">
                <a16:creationId xmlns:a16="http://schemas.microsoft.com/office/drawing/2014/main" id="{AECF45BB-DAAA-4451-9E32-C51F028D2751}"/>
              </a:ext>
            </a:extLst>
          </p:cNvPr>
          <p:cNvCxnSpPr/>
          <p:nvPr/>
        </p:nvCxnSpPr>
        <p:spPr>
          <a:xfrm flipH="1">
            <a:off x="5375920" y="3717033"/>
            <a:ext cx="360040" cy="935419"/>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1225"/>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2" y="44625"/>
            <a:ext cx="668202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내부 </a:t>
            </a:r>
            <a:r>
              <a:rPr lang="en-US" altLang="ko-KR" sz="2400" b="1" dirty="0">
                <a:solidFill>
                  <a:schemeClr val="bg1"/>
                </a:solidFill>
                <a:latin typeface="+mn-ea"/>
              </a:rPr>
              <a:t>Flash Memory Read/Write</a:t>
            </a:r>
            <a:endParaRPr lang="ko-KR" altLang="en-US" sz="2400" b="1" dirty="0">
              <a:solidFill>
                <a:schemeClr val="bg1"/>
              </a:solidFill>
              <a:latin typeface="+mn-ea"/>
            </a:endParaRPr>
          </a:p>
        </p:txBody>
      </p:sp>
      <p:sp>
        <p:nvSpPr>
          <p:cNvPr id="2" name="직사각형 1"/>
          <p:cNvSpPr/>
          <p:nvPr/>
        </p:nvSpPr>
        <p:spPr>
          <a:xfrm>
            <a:off x="1703512" y="764704"/>
            <a:ext cx="8856984" cy="3695884"/>
          </a:xfrm>
          <a:prstGeom prst="rect">
            <a:avLst/>
          </a:prstGeom>
        </p:spPr>
        <p:txBody>
          <a:bodyPr wrap="square">
            <a:spAutoFit/>
          </a:bodyPr>
          <a:lstStyle/>
          <a:p>
            <a:pPr marL="285750" indent="-285750">
              <a:buFont typeface="Arial" panose="020B0604020202020204" pitchFamily="34" charset="0"/>
              <a:buChar char="•"/>
            </a:pPr>
            <a:r>
              <a:rPr lang="en-US" altLang="ko-KR" sz="2000" b="1" dirty="0" err="1">
                <a:solidFill>
                  <a:srgbClr val="C00000"/>
                </a:solidFill>
                <a:latin typeface="+mn-ea"/>
              </a:rPr>
              <a:t>CubeMx</a:t>
            </a:r>
            <a:r>
              <a:rPr lang="en-US" altLang="ko-KR" sz="2000" b="1" dirty="0">
                <a:solidFill>
                  <a:srgbClr val="C00000"/>
                </a:solidFill>
                <a:latin typeface="+mn-ea"/>
              </a:rPr>
              <a:t> </a:t>
            </a:r>
            <a:r>
              <a:rPr lang="ko-KR" altLang="en-US" sz="2000" b="1" dirty="0">
                <a:solidFill>
                  <a:srgbClr val="C00000"/>
                </a:solidFill>
                <a:latin typeface="+mn-ea"/>
              </a:rPr>
              <a:t>설정은 필요 없음</a:t>
            </a:r>
            <a:r>
              <a:rPr lang="en-US" altLang="ko-KR" sz="2000" b="1" dirty="0">
                <a:latin typeface="+mn-ea"/>
              </a:rPr>
              <a:t>.</a:t>
            </a:r>
          </a:p>
          <a:p>
            <a:pPr marL="285750" indent="-285750">
              <a:buFont typeface="Arial" panose="020B0604020202020204" pitchFamily="34" charset="0"/>
              <a:buChar char="•"/>
            </a:pPr>
            <a:endParaRPr lang="en-US" altLang="ko-KR" sz="2000" b="1" dirty="0">
              <a:latin typeface="+mn-ea"/>
            </a:endParaRPr>
          </a:p>
          <a:p>
            <a:pPr marL="285750" indent="-285750">
              <a:buFont typeface="Arial" panose="020B0604020202020204" pitchFamily="34" charset="0"/>
              <a:buChar char="•"/>
            </a:pPr>
            <a:r>
              <a:rPr lang="en-US" altLang="ko-KR" sz="2000" b="1" dirty="0">
                <a:latin typeface="+mn-ea"/>
              </a:rPr>
              <a:t>Flash memory</a:t>
            </a:r>
            <a:r>
              <a:rPr lang="ko-KR" altLang="en-US" sz="2000" b="1" dirty="0">
                <a:latin typeface="+mn-ea"/>
              </a:rPr>
              <a:t>에 단말기 </a:t>
            </a:r>
            <a:r>
              <a:rPr lang="en-US" altLang="ko-KR" sz="2000" b="1" dirty="0">
                <a:latin typeface="+mn-ea"/>
              </a:rPr>
              <a:t>ID</a:t>
            </a:r>
            <a:r>
              <a:rPr lang="ko-KR" altLang="en-US" sz="2000" b="1" dirty="0">
                <a:latin typeface="+mn-ea"/>
              </a:rPr>
              <a:t>와 서버 </a:t>
            </a:r>
            <a:r>
              <a:rPr lang="en-US" altLang="ko-KR" sz="2000" b="1" dirty="0">
                <a:latin typeface="+mn-ea"/>
              </a:rPr>
              <a:t>IP, Port</a:t>
            </a:r>
            <a:r>
              <a:rPr lang="ko-KR" altLang="en-US" sz="2000" b="1" dirty="0">
                <a:latin typeface="+mn-ea"/>
              </a:rPr>
              <a:t>를 쓰고 읽는 함수를 만들어 보자</a:t>
            </a:r>
            <a:r>
              <a:rPr lang="en-US" altLang="ko-KR" sz="2000" b="1" dirty="0">
                <a:latin typeface="+mn-ea"/>
              </a:rPr>
              <a:t>.</a:t>
            </a:r>
          </a:p>
          <a:p>
            <a:pPr marL="285750" indent="-285750">
              <a:buFont typeface="Arial" panose="020B0604020202020204" pitchFamily="34" charset="0"/>
              <a:buChar char="•"/>
            </a:pPr>
            <a:endParaRPr lang="en-US" altLang="ko-KR" sz="2000" b="1" dirty="0">
              <a:latin typeface="+mn-ea"/>
            </a:endParaRPr>
          </a:p>
          <a:p>
            <a:pPr marL="285750" indent="-285750">
              <a:lnSpc>
                <a:spcPts val="2500"/>
              </a:lnSpc>
              <a:buFont typeface="Arial" panose="020B0604020202020204" pitchFamily="34" charset="0"/>
              <a:buChar char="•"/>
            </a:pPr>
            <a:r>
              <a:rPr lang="en-US" altLang="ko-KR" sz="2000" b="1" dirty="0">
                <a:solidFill>
                  <a:srgbClr val="0000FF"/>
                </a:solidFill>
                <a:latin typeface="+mn-ea"/>
              </a:rPr>
              <a:t>3 </a:t>
            </a:r>
            <a:r>
              <a:rPr lang="ko-KR" altLang="en-US" sz="2000" b="1" dirty="0">
                <a:solidFill>
                  <a:srgbClr val="0000FF"/>
                </a:solidFill>
                <a:latin typeface="+mn-ea"/>
              </a:rPr>
              <a:t>개 함수 생성</a:t>
            </a:r>
            <a:br>
              <a:rPr lang="en-US" altLang="ko-KR" sz="2000" b="1" dirty="0">
                <a:solidFill>
                  <a:srgbClr val="0000FF"/>
                </a:solidFill>
                <a:latin typeface="+mn-ea"/>
              </a:rPr>
            </a:br>
            <a:br>
              <a:rPr lang="en-US" altLang="ko-KR" sz="2000" b="1" dirty="0">
                <a:solidFill>
                  <a:srgbClr val="0000FF"/>
                </a:solidFill>
                <a:latin typeface="+mn-ea"/>
              </a:rPr>
            </a:br>
            <a:r>
              <a:rPr lang="en-US" altLang="ko-KR" sz="2000" b="1" dirty="0">
                <a:solidFill>
                  <a:srgbClr val="0000FF"/>
                </a:solidFill>
                <a:latin typeface="+mn-ea"/>
              </a:rPr>
              <a:t> </a:t>
            </a:r>
            <a:r>
              <a:rPr lang="en-US" altLang="ko-KR" sz="2000" dirty="0">
                <a:latin typeface="+mn-ea"/>
              </a:rPr>
              <a:t>1) void </a:t>
            </a:r>
            <a:r>
              <a:rPr lang="en-US" altLang="ko-KR" sz="2000" dirty="0" err="1">
                <a:latin typeface="+mn-ea"/>
              </a:rPr>
              <a:t>ID_modify</a:t>
            </a:r>
            <a:r>
              <a:rPr lang="en-US" altLang="ko-KR" sz="2000" dirty="0">
                <a:latin typeface="+mn-ea"/>
              </a:rPr>
              <a:t>(void)        // ID </a:t>
            </a:r>
            <a:r>
              <a:rPr lang="ko-KR" altLang="en-US" sz="2000" dirty="0">
                <a:latin typeface="+mn-ea"/>
              </a:rPr>
              <a:t>수정 함수</a:t>
            </a:r>
            <a:endParaRPr lang="en-US" altLang="ko-KR" sz="2000" dirty="0">
              <a:latin typeface="+mn-ea"/>
            </a:endParaRPr>
          </a:p>
          <a:p>
            <a:pPr>
              <a:lnSpc>
                <a:spcPts val="2500"/>
              </a:lnSpc>
            </a:pPr>
            <a:r>
              <a:rPr lang="en-US" altLang="ko-KR" sz="2000" dirty="0">
                <a:latin typeface="+mn-ea"/>
              </a:rPr>
              <a:t>    2) void </a:t>
            </a:r>
            <a:r>
              <a:rPr lang="en-US" altLang="ko-KR" sz="2000" dirty="0" err="1">
                <a:latin typeface="+mn-ea"/>
              </a:rPr>
              <a:t>IP_modify</a:t>
            </a:r>
            <a:r>
              <a:rPr lang="en-US" altLang="ko-KR" sz="2000" dirty="0">
                <a:latin typeface="+mn-ea"/>
              </a:rPr>
              <a:t>(void)         // IP </a:t>
            </a:r>
            <a:r>
              <a:rPr lang="ko-KR" altLang="en-US" sz="2000" dirty="0">
                <a:latin typeface="+mn-ea"/>
              </a:rPr>
              <a:t>수정 함수</a:t>
            </a:r>
            <a:br>
              <a:rPr lang="en-US" altLang="ko-KR" sz="2000" dirty="0">
                <a:latin typeface="+mn-ea"/>
              </a:rPr>
            </a:br>
            <a:r>
              <a:rPr lang="en-US" altLang="ko-KR" sz="2000" dirty="0">
                <a:latin typeface="+mn-ea"/>
              </a:rPr>
              <a:t>    3) void </a:t>
            </a:r>
            <a:r>
              <a:rPr lang="en-US" altLang="ko-KR" sz="2000" dirty="0" err="1">
                <a:latin typeface="+mn-ea"/>
              </a:rPr>
              <a:t>FlashDataRead</a:t>
            </a:r>
            <a:r>
              <a:rPr lang="en-US" altLang="ko-KR" sz="2000" dirty="0">
                <a:latin typeface="+mn-ea"/>
              </a:rPr>
              <a:t>(void)  // ID, IP/Port read </a:t>
            </a:r>
            <a:r>
              <a:rPr lang="ko-KR" altLang="en-US" sz="2000" dirty="0">
                <a:latin typeface="+mn-ea"/>
              </a:rPr>
              <a:t>함수</a:t>
            </a:r>
            <a:endParaRPr lang="en-US" altLang="ko-KR" sz="2000" dirty="0">
              <a:latin typeface="+mn-ea"/>
            </a:endParaRPr>
          </a:p>
          <a:p>
            <a:endParaRPr lang="en-US" altLang="ko-KR" sz="1600" dirty="0">
              <a:latin typeface="+mn-ea"/>
            </a:endParaRPr>
          </a:p>
          <a:p>
            <a:endParaRPr lang="ko-KR" altLang="en-US" sz="1600" dirty="0">
              <a:latin typeface="+mn-ea"/>
            </a:endParaRPr>
          </a:p>
        </p:txBody>
      </p:sp>
    </p:spTree>
    <p:extLst>
      <p:ext uri="{BB962C8B-B14F-4D97-AF65-F5344CB8AC3E}">
        <p14:creationId xmlns:p14="http://schemas.microsoft.com/office/powerpoint/2010/main" val="1141064597"/>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2" y="44625"/>
            <a:ext cx="2443746"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address</a:t>
            </a:r>
            <a:r>
              <a:rPr lang="ko-KR" altLang="en-US" sz="2400" b="1" dirty="0">
                <a:solidFill>
                  <a:schemeClr val="bg1"/>
                </a:solidFill>
                <a:latin typeface="+mn-ea"/>
              </a:rPr>
              <a:t> </a:t>
            </a:r>
            <a:r>
              <a:rPr lang="en-US" altLang="ko-KR" sz="2400" b="1" dirty="0">
                <a:solidFill>
                  <a:schemeClr val="bg1"/>
                </a:solidFill>
                <a:latin typeface="+mn-ea"/>
              </a:rPr>
              <a:t>Map</a:t>
            </a:r>
            <a:endParaRPr lang="ko-KR" altLang="en-US" sz="2400" b="1" dirty="0">
              <a:solidFill>
                <a:schemeClr val="bg1"/>
              </a:solidFill>
              <a:latin typeface="+mn-ea"/>
            </a:endParaRPr>
          </a:p>
        </p:txBody>
      </p:sp>
      <p:graphicFrame>
        <p:nvGraphicFramePr>
          <p:cNvPr id="5" name="표 4">
            <a:extLst>
              <a:ext uri="{FF2B5EF4-FFF2-40B4-BE49-F238E27FC236}">
                <a16:creationId xmlns:a16="http://schemas.microsoft.com/office/drawing/2014/main" id="{D77276FB-2943-4328-A7A8-0DE8A5FE186A}"/>
              </a:ext>
            </a:extLst>
          </p:cNvPr>
          <p:cNvGraphicFramePr>
            <a:graphicFrameLocks noGrp="1"/>
          </p:cNvGraphicFramePr>
          <p:nvPr>
            <p:extLst>
              <p:ext uri="{D42A27DB-BD31-4B8C-83A1-F6EECF244321}">
                <p14:modId xmlns:p14="http://schemas.microsoft.com/office/powerpoint/2010/main" val="1956027622"/>
              </p:ext>
            </p:extLst>
          </p:nvPr>
        </p:nvGraphicFramePr>
        <p:xfrm>
          <a:off x="2423593" y="1016729"/>
          <a:ext cx="3168353" cy="4824542"/>
        </p:xfrm>
        <a:graphic>
          <a:graphicData uri="http://schemas.openxmlformats.org/drawingml/2006/table">
            <a:tbl>
              <a:tblPr>
                <a:tableStyleId>{5940675A-B579-460E-94D1-54222C63F5DA}</a:tableStyleId>
              </a:tblPr>
              <a:tblGrid>
                <a:gridCol w="854388">
                  <a:extLst>
                    <a:ext uri="{9D8B030D-6E8A-4147-A177-3AD203B41FA5}">
                      <a16:colId xmlns:a16="http://schemas.microsoft.com/office/drawing/2014/main" val="1122999529"/>
                    </a:ext>
                  </a:extLst>
                </a:gridCol>
                <a:gridCol w="1459577">
                  <a:extLst>
                    <a:ext uri="{9D8B030D-6E8A-4147-A177-3AD203B41FA5}">
                      <a16:colId xmlns:a16="http://schemas.microsoft.com/office/drawing/2014/main" val="4138457926"/>
                    </a:ext>
                  </a:extLst>
                </a:gridCol>
                <a:gridCol w="854388">
                  <a:extLst>
                    <a:ext uri="{9D8B030D-6E8A-4147-A177-3AD203B41FA5}">
                      <a16:colId xmlns:a16="http://schemas.microsoft.com/office/drawing/2014/main" val="314504914"/>
                    </a:ext>
                  </a:extLst>
                </a:gridCol>
              </a:tblGrid>
              <a:tr h="485337">
                <a:tc>
                  <a:txBody>
                    <a:bodyPr/>
                    <a:lstStyle/>
                    <a:p>
                      <a:pPr algn="ctr" fontAlgn="ctr"/>
                      <a:r>
                        <a:rPr lang="en-US" sz="1200" b="1" u="none" strike="noStrike" dirty="0">
                          <a:effectLst/>
                        </a:rPr>
                        <a:t>Index</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solidFill>
                      <a:schemeClr val="accent4">
                        <a:lumMod val="20000"/>
                        <a:lumOff val="80000"/>
                      </a:schemeClr>
                    </a:solidFill>
                  </a:tcPr>
                </a:tc>
                <a:tc>
                  <a:txBody>
                    <a:bodyPr/>
                    <a:lstStyle/>
                    <a:p>
                      <a:pPr algn="ctr" fontAlgn="ctr"/>
                      <a:r>
                        <a:rPr lang="en-US" sz="1200" b="1" u="none" strike="noStrike" dirty="0">
                          <a:effectLst/>
                        </a:rPr>
                        <a:t>Address</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solidFill>
                      <a:schemeClr val="accent4">
                        <a:lumMod val="20000"/>
                        <a:lumOff val="80000"/>
                      </a:schemeClr>
                    </a:solidFill>
                  </a:tcPr>
                </a:tc>
                <a:tc>
                  <a:txBody>
                    <a:bodyPr/>
                    <a:lstStyle/>
                    <a:p>
                      <a:pPr algn="ctr" fontAlgn="ctr"/>
                      <a:r>
                        <a:rPr lang="en-US" sz="1200" b="1" u="none" strike="noStrike" dirty="0">
                          <a:effectLst/>
                        </a:rPr>
                        <a:t>Data</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solidFill>
                      <a:schemeClr val="accent4">
                        <a:lumMod val="20000"/>
                        <a:lumOff val="80000"/>
                      </a:schemeClr>
                    </a:solidFill>
                  </a:tcPr>
                </a:tc>
                <a:extLst>
                  <a:ext uri="{0D108BD9-81ED-4DB2-BD59-A6C34878D82A}">
                    <a16:rowId xmlns:a16="http://schemas.microsoft.com/office/drawing/2014/main" val="3053572686"/>
                  </a:ext>
                </a:extLst>
              </a:tr>
              <a:tr h="333785">
                <a:tc>
                  <a:txBody>
                    <a:bodyPr/>
                    <a:lstStyle/>
                    <a:p>
                      <a:pPr algn="ctr" fontAlgn="ctr"/>
                      <a:r>
                        <a:rPr lang="en-US" altLang="ko-KR" sz="1200" u="none" strike="noStrike">
                          <a:effectLst/>
                        </a:rPr>
                        <a:t>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0x803F800</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0x31</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1376892181"/>
                  </a:ext>
                </a:extLst>
              </a:tr>
              <a:tr h="333785">
                <a:tc>
                  <a:txBody>
                    <a:bodyPr/>
                    <a:lstStyle/>
                    <a:p>
                      <a:pPr algn="ctr" fontAlgn="ctr"/>
                      <a:r>
                        <a:rPr lang="en-US" altLang="ko-KR" sz="1200" u="none" strike="noStrike">
                          <a:effectLst/>
                        </a:rPr>
                        <a:t>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0x803F801</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ko-KR" altLang="en-US" sz="1200" u="none" strike="noStrike">
                          <a:effectLst/>
                        </a:rPr>
                        <a:t>　</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1070760466"/>
                  </a:ext>
                </a:extLst>
              </a:tr>
              <a:tr h="333785">
                <a:tc>
                  <a:txBody>
                    <a:bodyPr/>
                    <a:lstStyle/>
                    <a:p>
                      <a:pPr algn="ctr" fontAlgn="ctr"/>
                      <a:r>
                        <a:rPr lang="en-US" altLang="ko-KR" sz="1200" u="none" strike="noStrike">
                          <a:effectLst/>
                        </a:rPr>
                        <a:t>2</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0x803F802</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ko-KR" altLang="en-US" sz="1200" u="none" strike="noStrike">
                          <a:effectLst/>
                        </a:rPr>
                        <a:t>　</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2688538648"/>
                  </a:ext>
                </a:extLst>
              </a:tr>
              <a:tr h="333785">
                <a:tc>
                  <a:txBody>
                    <a:bodyPr/>
                    <a:lstStyle/>
                    <a:p>
                      <a:pPr algn="ctr" fontAlgn="ctr"/>
                      <a:r>
                        <a:rPr lang="en-US" altLang="ko-KR" sz="1200" u="none" strike="noStrike">
                          <a:effectLst/>
                        </a:rPr>
                        <a:t>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0x803F803</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ko-KR" altLang="en-US" sz="1200" u="none" strike="noStrike">
                          <a:effectLst/>
                        </a:rPr>
                        <a:t>　</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2961166169"/>
                  </a:ext>
                </a:extLst>
              </a:tr>
              <a:tr h="333785">
                <a:tc>
                  <a:txBody>
                    <a:bodyPr/>
                    <a:lstStyle/>
                    <a:p>
                      <a:pPr algn="ctr" fontAlgn="ctr"/>
                      <a:r>
                        <a:rPr lang="en-US" altLang="ko-KR" sz="1200" u="none" strike="noStrike">
                          <a:effectLst/>
                        </a:rPr>
                        <a:t>4</a:t>
                      </a:r>
                      <a:endParaRPr lang="en-US" altLang="ko-KR" sz="1200" b="0" i="0" u="none" strike="noStrike">
                        <a:solidFill>
                          <a:srgbClr val="9C57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0x803F804</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ID7</a:t>
                      </a:r>
                      <a:endParaRPr lang="en-US" sz="1200" b="0" i="0" u="none" strike="noStrike">
                        <a:solidFill>
                          <a:srgbClr val="9C57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3565391168"/>
                  </a:ext>
                </a:extLst>
              </a:tr>
              <a:tr h="333785">
                <a:tc>
                  <a:txBody>
                    <a:bodyPr/>
                    <a:lstStyle/>
                    <a:p>
                      <a:pPr algn="ctr" fontAlgn="ctr"/>
                      <a:r>
                        <a:rPr lang="en-US" altLang="ko-KR" sz="1200" u="none" strike="noStrike">
                          <a:effectLst/>
                        </a:rPr>
                        <a:t>5</a:t>
                      </a:r>
                      <a:endParaRPr lang="en-US" altLang="ko-KR" sz="1200" b="0" i="0" u="none" strike="noStrike">
                        <a:solidFill>
                          <a:srgbClr val="9C57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0x803F805</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ID6</a:t>
                      </a:r>
                      <a:endParaRPr lang="en-US" sz="1200" b="0" i="0" u="none" strike="noStrike">
                        <a:solidFill>
                          <a:srgbClr val="9C57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4040589713"/>
                  </a:ext>
                </a:extLst>
              </a:tr>
              <a:tr h="333785">
                <a:tc>
                  <a:txBody>
                    <a:bodyPr/>
                    <a:lstStyle/>
                    <a:p>
                      <a:pPr algn="ctr" fontAlgn="ctr"/>
                      <a:r>
                        <a:rPr lang="en-US" altLang="ko-KR" sz="1200" u="none" strike="noStrike">
                          <a:effectLst/>
                        </a:rPr>
                        <a:t>6</a:t>
                      </a:r>
                      <a:endParaRPr lang="en-US" altLang="ko-KR" sz="1200" b="0" i="0" u="none" strike="noStrike">
                        <a:solidFill>
                          <a:srgbClr val="9C57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dirty="0">
                          <a:effectLst/>
                        </a:rPr>
                        <a:t>0x803F806</a:t>
                      </a: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ID5</a:t>
                      </a:r>
                      <a:endParaRPr lang="en-US" sz="1200" b="0" i="0" u="none" strike="noStrike">
                        <a:solidFill>
                          <a:srgbClr val="9C57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4180835331"/>
                  </a:ext>
                </a:extLst>
              </a:tr>
              <a:tr h="333785">
                <a:tc>
                  <a:txBody>
                    <a:bodyPr/>
                    <a:lstStyle/>
                    <a:p>
                      <a:pPr algn="ctr" fontAlgn="ctr"/>
                      <a:r>
                        <a:rPr lang="en-US" altLang="ko-KR" sz="1200" u="none" strike="noStrike">
                          <a:effectLst/>
                        </a:rPr>
                        <a:t>7</a:t>
                      </a:r>
                      <a:endParaRPr lang="en-US" altLang="ko-KR" sz="1200" b="0" i="0" u="none" strike="noStrike">
                        <a:solidFill>
                          <a:srgbClr val="9C57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0x803F807</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ID4</a:t>
                      </a:r>
                      <a:endParaRPr lang="en-US" sz="1200" b="0" i="0" u="none" strike="noStrike">
                        <a:solidFill>
                          <a:srgbClr val="9C57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1285622092"/>
                  </a:ext>
                </a:extLst>
              </a:tr>
              <a:tr h="333785">
                <a:tc>
                  <a:txBody>
                    <a:bodyPr/>
                    <a:lstStyle/>
                    <a:p>
                      <a:pPr algn="ctr" fontAlgn="ctr"/>
                      <a:r>
                        <a:rPr lang="en-US" altLang="ko-KR" sz="1200" u="none" strike="noStrike">
                          <a:effectLst/>
                        </a:rPr>
                        <a:t>8</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0x803F808</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ID3</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4006553731"/>
                  </a:ext>
                </a:extLst>
              </a:tr>
              <a:tr h="333785">
                <a:tc>
                  <a:txBody>
                    <a:bodyPr/>
                    <a:lstStyle/>
                    <a:p>
                      <a:pPr algn="ctr" fontAlgn="ctr"/>
                      <a:r>
                        <a:rPr lang="en-US" altLang="ko-KR" sz="1200" u="none" strike="noStrike">
                          <a:effectLst/>
                        </a:rPr>
                        <a:t>9</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0x803F809</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ID2</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1566084500"/>
                  </a:ext>
                </a:extLst>
              </a:tr>
              <a:tr h="333785">
                <a:tc>
                  <a:txBody>
                    <a:bodyPr/>
                    <a:lstStyle/>
                    <a:p>
                      <a:pPr algn="ctr" fontAlgn="ctr"/>
                      <a:r>
                        <a:rPr lang="en-US" altLang="ko-KR" sz="1200" u="none" strike="noStrike">
                          <a:effectLst/>
                        </a:rPr>
                        <a:t>10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0x803F80A</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ID1</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712817491"/>
                  </a:ext>
                </a:extLst>
              </a:tr>
              <a:tr h="333785">
                <a:tc>
                  <a:txBody>
                    <a:bodyPr/>
                    <a:lstStyle/>
                    <a:p>
                      <a:pPr algn="ctr" fontAlgn="ctr"/>
                      <a:r>
                        <a:rPr lang="en-US" altLang="ko-KR" sz="1200" u="none" strike="noStrike">
                          <a:effectLst/>
                        </a:rPr>
                        <a:t>11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0x803F80B</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a:effectLst/>
                        </a:rPr>
                        <a:t>ID0</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2466411721"/>
                  </a:ext>
                </a:extLst>
              </a:tr>
              <a:tr h="333785">
                <a:tc>
                  <a:txBody>
                    <a:bodyPr/>
                    <a:lstStyle/>
                    <a:p>
                      <a:pPr algn="ctr" fontAlgn="ctr"/>
                      <a:r>
                        <a:rPr lang="en-US" altLang="ko-KR" sz="1200" u="none" strike="noStrike">
                          <a:effectLst/>
                        </a:rPr>
                        <a:t>31</a:t>
                      </a:r>
                      <a:endParaRPr lang="en-US" altLang="ko-KR" sz="12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dirty="0">
                          <a:effectLst/>
                        </a:rPr>
                        <a:t>0x803F81F</a:t>
                      </a:r>
                      <a:endParaRPr lang="en-US" sz="12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200" u="none" strike="noStrike" dirty="0">
                          <a:effectLst/>
                        </a:rPr>
                        <a:t>PORT4</a:t>
                      </a:r>
                      <a:endParaRPr lang="en-US" sz="12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2590420748"/>
                  </a:ext>
                </a:extLst>
              </a:tr>
            </a:tbl>
          </a:graphicData>
        </a:graphic>
      </p:graphicFrame>
      <p:graphicFrame>
        <p:nvGraphicFramePr>
          <p:cNvPr id="6" name="표 5">
            <a:extLst>
              <a:ext uri="{FF2B5EF4-FFF2-40B4-BE49-F238E27FC236}">
                <a16:creationId xmlns:a16="http://schemas.microsoft.com/office/drawing/2014/main" id="{27128BB1-BD9B-48F9-ACE5-E9359534272D}"/>
              </a:ext>
            </a:extLst>
          </p:cNvPr>
          <p:cNvGraphicFramePr>
            <a:graphicFrameLocks noGrp="1"/>
          </p:cNvGraphicFramePr>
          <p:nvPr>
            <p:extLst>
              <p:ext uri="{D42A27DB-BD31-4B8C-83A1-F6EECF244321}">
                <p14:modId xmlns:p14="http://schemas.microsoft.com/office/powerpoint/2010/main" val="2313406228"/>
              </p:ext>
            </p:extLst>
          </p:nvPr>
        </p:nvGraphicFramePr>
        <p:xfrm>
          <a:off x="6096001" y="1016730"/>
          <a:ext cx="3317637" cy="4824537"/>
        </p:xfrm>
        <a:graphic>
          <a:graphicData uri="http://schemas.openxmlformats.org/drawingml/2006/table">
            <a:tbl>
              <a:tblPr>
                <a:tableStyleId>{5940675A-B579-460E-94D1-54222C63F5DA}</a:tableStyleId>
              </a:tblPr>
              <a:tblGrid>
                <a:gridCol w="894644">
                  <a:extLst>
                    <a:ext uri="{9D8B030D-6E8A-4147-A177-3AD203B41FA5}">
                      <a16:colId xmlns:a16="http://schemas.microsoft.com/office/drawing/2014/main" val="4031882432"/>
                    </a:ext>
                  </a:extLst>
                </a:gridCol>
                <a:gridCol w="1528349">
                  <a:extLst>
                    <a:ext uri="{9D8B030D-6E8A-4147-A177-3AD203B41FA5}">
                      <a16:colId xmlns:a16="http://schemas.microsoft.com/office/drawing/2014/main" val="3964556482"/>
                    </a:ext>
                  </a:extLst>
                </a:gridCol>
                <a:gridCol w="894644">
                  <a:extLst>
                    <a:ext uri="{9D8B030D-6E8A-4147-A177-3AD203B41FA5}">
                      <a16:colId xmlns:a16="http://schemas.microsoft.com/office/drawing/2014/main" val="3001887626"/>
                    </a:ext>
                  </a:extLst>
                </a:gridCol>
              </a:tblGrid>
              <a:tr h="253923">
                <a:tc>
                  <a:txBody>
                    <a:bodyPr/>
                    <a:lstStyle/>
                    <a:p>
                      <a:pPr algn="ctr" fontAlgn="ctr"/>
                      <a:r>
                        <a:rPr lang="en-US" altLang="ko-KR" sz="1400" u="none" strike="noStrike" dirty="0">
                          <a:effectLst/>
                        </a:rPr>
                        <a:t>12</a:t>
                      </a:r>
                      <a:endParaRPr lang="en-US" altLang="ko-KR" sz="1400" b="1"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0x803F80C</a:t>
                      </a:r>
                      <a:endParaRPr lang="en-US"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IP1.1</a:t>
                      </a:r>
                      <a:endParaRPr lang="en-US"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2176610934"/>
                  </a:ext>
                </a:extLst>
              </a:tr>
              <a:tr h="253923">
                <a:tc>
                  <a:txBody>
                    <a:bodyPr/>
                    <a:lstStyle/>
                    <a:p>
                      <a:pPr algn="ctr" fontAlgn="ctr"/>
                      <a:r>
                        <a:rPr lang="en-US" altLang="ko-KR" sz="1400" u="none" strike="noStrike">
                          <a:effectLst/>
                        </a:rPr>
                        <a:t>13</a:t>
                      </a:r>
                      <a:endParaRPr lang="en-US" altLang="ko-KR"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0x803F80D</a:t>
                      </a:r>
                      <a:endParaRPr lang="en-US"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IP1.2</a:t>
                      </a:r>
                      <a:endParaRPr lang="en-US"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966863448"/>
                  </a:ext>
                </a:extLst>
              </a:tr>
              <a:tr h="253923">
                <a:tc>
                  <a:txBody>
                    <a:bodyPr/>
                    <a:lstStyle/>
                    <a:p>
                      <a:pPr algn="ctr" fontAlgn="ctr"/>
                      <a:r>
                        <a:rPr lang="en-US" altLang="ko-KR" sz="1400" u="none" strike="noStrike">
                          <a:effectLst/>
                        </a:rPr>
                        <a:t>14</a:t>
                      </a:r>
                      <a:endParaRPr lang="en-US" altLang="ko-KR"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0x803F80E</a:t>
                      </a:r>
                      <a:endParaRPr 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IP1.3</a:t>
                      </a:r>
                      <a:endParaRPr 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3215023429"/>
                  </a:ext>
                </a:extLst>
              </a:tr>
              <a:tr h="253923">
                <a:tc>
                  <a:txBody>
                    <a:bodyPr/>
                    <a:lstStyle/>
                    <a:p>
                      <a:pPr algn="ctr" fontAlgn="ctr"/>
                      <a:r>
                        <a:rPr lang="en-US" altLang="ko-KR" sz="1400" u="none" strike="noStrike">
                          <a:effectLst/>
                        </a:rPr>
                        <a:t>15</a:t>
                      </a:r>
                      <a:endParaRPr lang="en-US" altLang="ko-KR"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0x803F80F</a:t>
                      </a:r>
                      <a:endParaRPr lang="en-US"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ko-KR" altLang="en-US" sz="1400" u="none" strike="noStrike" dirty="0">
                          <a:effectLst/>
                        </a:rPr>
                        <a:t>　</a:t>
                      </a:r>
                      <a:endParaRPr lang="ko-KR" alt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3175533618"/>
                  </a:ext>
                </a:extLst>
              </a:tr>
              <a:tr h="253923">
                <a:tc>
                  <a:txBody>
                    <a:bodyPr/>
                    <a:lstStyle/>
                    <a:p>
                      <a:pPr algn="ctr" fontAlgn="ctr"/>
                      <a:r>
                        <a:rPr lang="en-US" altLang="ko-KR" sz="1400" u="none" strike="noStrike">
                          <a:effectLst/>
                        </a:rPr>
                        <a:t>16</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0x803F810</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IP2.1</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2385603769"/>
                  </a:ext>
                </a:extLst>
              </a:tr>
              <a:tr h="253923">
                <a:tc>
                  <a:txBody>
                    <a:bodyPr/>
                    <a:lstStyle/>
                    <a:p>
                      <a:pPr algn="ctr" fontAlgn="ctr"/>
                      <a:r>
                        <a:rPr lang="en-US" altLang="ko-KR" sz="1400" u="none" strike="noStrike">
                          <a:effectLst/>
                        </a:rPr>
                        <a:t>17</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0x803F811</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IP2.2</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3298983096"/>
                  </a:ext>
                </a:extLst>
              </a:tr>
              <a:tr h="253923">
                <a:tc>
                  <a:txBody>
                    <a:bodyPr/>
                    <a:lstStyle/>
                    <a:p>
                      <a:pPr algn="ctr" fontAlgn="ctr"/>
                      <a:r>
                        <a:rPr lang="en-US" altLang="ko-KR" sz="1400" u="none" strike="noStrike">
                          <a:effectLst/>
                        </a:rPr>
                        <a:t>18</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0x803F812</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IP2.3</a:t>
                      </a:r>
                      <a:endParaRPr 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4271366318"/>
                  </a:ext>
                </a:extLst>
              </a:tr>
              <a:tr h="253923">
                <a:tc>
                  <a:txBody>
                    <a:bodyPr/>
                    <a:lstStyle/>
                    <a:p>
                      <a:pPr algn="ctr" fontAlgn="ctr"/>
                      <a:r>
                        <a:rPr lang="en-US" altLang="ko-KR" sz="1400" u="none" strike="noStrike">
                          <a:effectLst/>
                        </a:rPr>
                        <a:t>19</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0x803F813</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ko-KR" altLang="en-US" sz="1400" u="none" strike="noStrike" dirty="0">
                          <a:effectLst/>
                        </a:rPr>
                        <a:t>　</a:t>
                      </a:r>
                      <a:endParaRPr lang="ko-KR" altLang="en-US" sz="14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2353307624"/>
                  </a:ext>
                </a:extLst>
              </a:tr>
              <a:tr h="253923">
                <a:tc>
                  <a:txBody>
                    <a:bodyPr/>
                    <a:lstStyle/>
                    <a:p>
                      <a:pPr algn="ctr" fontAlgn="ctr"/>
                      <a:r>
                        <a:rPr lang="en-US" altLang="ko-KR" sz="1400" u="none" strike="noStrike">
                          <a:effectLst/>
                        </a:rPr>
                        <a:t>20</a:t>
                      </a:r>
                      <a:endParaRPr lang="en-US" altLang="ko-KR"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0x803F814</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IP3.1</a:t>
                      </a:r>
                      <a:endParaRPr 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2445236022"/>
                  </a:ext>
                </a:extLst>
              </a:tr>
              <a:tr h="253923">
                <a:tc>
                  <a:txBody>
                    <a:bodyPr/>
                    <a:lstStyle/>
                    <a:p>
                      <a:pPr algn="ctr" fontAlgn="ctr"/>
                      <a:r>
                        <a:rPr lang="en-US" altLang="ko-KR" sz="1400" u="none" strike="noStrike">
                          <a:effectLst/>
                        </a:rPr>
                        <a:t>21</a:t>
                      </a:r>
                      <a:endParaRPr lang="en-US" altLang="ko-KR"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0x803F815</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IP3.2</a:t>
                      </a:r>
                      <a:endParaRPr 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2030306857"/>
                  </a:ext>
                </a:extLst>
              </a:tr>
              <a:tr h="253923">
                <a:tc>
                  <a:txBody>
                    <a:bodyPr/>
                    <a:lstStyle/>
                    <a:p>
                      <a:pPr algn="ctr" fontAlgn="ctr"/>
                      <a:r>
                        <a:rPr lang="en-US" altLang="ko-KR" sz="1400" u="none" strike="noStrike">
                          <a:effectLst/>
                        </a:rPr>
                        <a:t>22</a:t>
                      </a:r>
                      <a:endParaRPr lang="en-US" altLang="ko-KR"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0x803F816</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IP3.3</a:t>
                      </a:r>
                      <a:endParaRPr 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720526448"/>
                  </a:ext>
                </a:extLst>
              </a:tr>
              <a:tr h="253923">
                <a:tc>
                  <a:txBody>
                    <a:bodyPr/>
                    <a:lstStyle/>
                    <a:p>
                      <a:pPr algn="ctr" fontAlgn="ctr"/>
                      <a:r>
                        <a:rPr lang="en-US" altLang="ko-KR" sz="1400" u="none" strike="noStrike">
                          <a:effectLst/>
                        </a:rPr>
                        <a:t>23</a:t>
                      </a:r>
                      <a:endParaRPr lang="en-US" altLang="ko-KR"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0x803F817</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ko-KR" altLang="en-US" sz="1400" u="none" strike="noStrike" dirty="0">
                          <a:effectLst/>
                        </a:rPr>
                        <a:t>　</a:t>
                      </a:r>
                      <a:endParaRPr lang="ko-KR" alt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218409988"/>
                  </a:ext>
                </a:extLst>
              </a:tr>
              <a:tr h="253923">
                <a:tc>
                  <a:txBody>
                    <a:bodyPr/>
                    <a:lstStyle/>
                    <a:p>
                      <a:pPr algn="ctr" fontAlgn="ctr"/>
                      <a:r>
                        <a:rPr lang="en-US" altLang="ko-KR" sz="1400" u="none" strike="noStrike">
                          <a:effectLst/>
                        </a:rPr>
                        <a:t>24</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0x803F818</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IP4.1</a:t>
                      </a:r>
                      <a:endParaRPr 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3988812702"/>
                  </a:ext>
                </a:extLst>
              </a:tr>
              <a:tr h="253923">
                <a:tc>
                  <a:txBody>
                    <a:bodyPr/>
                    <a:lstStyle/>
                    <a:p>
                      <a:pPr algn="ctr" fontAlgn="ctr"/>
                      <a:r>
                        <a:rPr lang="en-US" altLang="ko-KR" sz="1400" u="none" strike="noStrike">
                          <a:effectLst/>
                        </a:rPr>
                        <a:t>25</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0x803F819</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IP4.2</a:t>
                      </a:r>
                      <a:endParaRPr lang="en-US"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324385707"/>
                  </a:ext>
                </a:extLst>
              </a:tr>
              <a:tr h="253923">
                <a:tc>
                  <a:txBody>
                    <a:bodyPr/>
                    <a:lstStyle/>
                    <a:p>
                      <a:pPr algn="ctr" fontAlgn="ctr"/>
                      <a:r>
                        <a:rPr lang="en-US" altLang="ko-KR" sz="1400" u="none" strike="noStrike">
                          <a:effectLst/>
                        </a:rPr>
                        <a:t>26</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0x803F81A</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IP4.3</a:t>
                      </a:r>
                      <a:endParaRPr 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1075370767"/>
                  </a:ext>
                </a:extLst>
              </a:tr>
              <a:tr h="253923">
                <a:tc>
                  <a:txBody>
                    <a:bodyPr/>
                    <a:lstStyle/>
                    <a:p>
                      <a:pPr algn="ctr" fontAlgn="ctr"/>
                      <a:r>
                        <a:rPr lang="en-US" altLang="ko-KR" sz="1400" u="none" strike="noStrike">
                          <a:effectLst/>
                        </a:rPr>
                        <a:t>27</a:t>
                      </a:r>
                      <a:endParaRPr lang="en-US" altLang="ko-KR"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0x803F81B</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ko-KR" altLang="en-US" sz="1400" u="none" strike="noStrike" dirty="0">
                          <a:effectLst/>
                        </a:rPr>
                        <a:t>　</a:t>
                      </a:r>
                      <a:endParaRPr lang="ko-KR" alt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3481788794"/>
                  </a:ext>
                </a:extLst>
              </a:tr>
              <a:tr h="253923">
                <a:tc>
                  <a:txBody>
                    <a:bodyPr/>
                    <a:lstStyle/>
                    <a:p>
                      <a:pPr algn="ctr" fontAlgn="ctr"/>
                      <a:r>
                        <a:rPr lang="en-US" altLang="ko-KR" sz="1400" u="none" strike="noStrike">
                          <a:effectLst/>
                        </a:rPr>
                        <a:t>28</a:t>
                      </a:r>
                      <a:endParaRPr lang="en-US" altLang="ko-KR"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0x803F81C</a:t>
                      </a:r>
                      <a:endParaRPr 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PORT0</a:t>
                      </a:r>
                      <a:endParaRPr lang="en-US"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4058271805"/>
                  </a:ext>
                </a:extLst>
              </a:tr>
              <a:tr h="253923">
                <a:tc>
                  <a:txBody>
                    <a:bodyPr/>
                    <a:lstStyle/>
                    <a:p>
                      <a:pPr algn="ctr" fontAlgn="ctr"/>
                      <a:r>
                        <a:rPr lang="en-US" altLang="ko-KR" sz="1400" u="none" strike="noStrike">
                          <a:effectLst/>
                        </a:rPr>
                        <a:t>29</a:t>
                      </a:r>
                      <a:endParaRPr lang="en-US" altLang="ko-KR"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0x803F81D</a:t>
                      </a:r>
                      <a:endParaRPr 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a:effectLst/>
                        </a:rPr>
                        <a:t>PORT1</a:t>
                      </a:r>
                      <a:endParaRPr lang="en-US"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442653058"/>
                  </a:ext>
                </a:extLst>
              </a:tr>
              <a:tr h="253923">
                <a:tc>
                  <a:txBody>
                    <a:bodyPr/>
                    <a:lstStyle/>
                    <a:p>
                      <a:pPr algn="ctr" fontAlgn="ctr"/>
                      <a:r>
                        <a:rPr lang="en-US" altLang="ko-KR" sz="1400" u="none" strike="noStrike">
                          <a:effectLst/>
                        </a:rPr>
                        <a:t>30</a:t>
                      </a:r>
                      <a:endParaRPr lang="en-US" altLang="ko-KR" sz="1400" b="0" i="0" u="none" strike="noStrike">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0x803F81E</a:t>
                      </a:r>
                      <a:endParaRPr 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tc>
                  <a:txBody>
                    <a:bodyPr/>
                    <a:lstStyle/>
                    <a:p>
                      <a:pPr algn="ctr" fontAlgn="ctr"/>
                      <a:r>
                        <a:rPr lang="en-US" sz="1400" u="none" strike="noStrike" dirty="0">
                          <a:effectLst/>
                        </a:rPr>
                        <a:t>PORT2</a:t>
                      </a:r>
                      <a:endParaRPr lang="en-US" sz="1400" b="0" i="0" u="none" strike="noStrike" dirty="0">
                        <a:solidFill>
                          <a:srgbClr val="006100"/>
                        </a:solidFill>
                        <a:effectLst/>
                        <a:latin typeface="맑은 고딕" panose="020B0503020000020004" pitchFamily="50" charset="-127"/>
                        <a:ea typeface="맑은 고딕" panose="020B0503020000020004" pitchFamily="50" charset="-127"/>
                      </a:endParaRPr>
                    </a:p>
                  </a:txBody>
                  <a:tcPr marL="6108" marR="6108" marT="6108" marB="0" anchor="ctr"/>
                </a:tc>
                <a:extLst>
                  <a:ext uri="{0D108BD9-81ED-4DB2-BD59-A6C34878D82A}">
                    <a16:rowId xmlns:a16="http://schemas.microsoft.com/office/drawing/2014/main" val="1467273206"/>
                  </a:ext>
                </a:extLst>
              </a:tr>
            </a:tbl>
          </a:graphicData>
        </a:graphic>
      </p:graphicFrame>
    </p:spTree>
    <p:extLst>
      <p:ext uri="{BB962C8B-B14F-4D97-AF65-F5344CB8AC3E}">
        <p14:creationId xmlns:p14="http://schemas.microsoft.com/office/powerpoint/2010/main" val="3544153610"/>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1518429"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err="1">
                <a:solidFill>
                  <a:schemeClr val="bg1"/>
                </a:solidFill>
                <a:latin typeface="+mn-ea"/>
              </a:rPr>
              <a:t>flash.h</a:t>
            </a:r>
            <a:endParaRPr lang="ko-KR" altLang="en-US" sz="2400" b="1" dirty="0">
              <a:solidFill>
                <a:schemeClr val="bg1"/>
              </a:solidFill>
              <a:latin typeface="+mn-ea"/>
            </a:endParaRPr>
          </a:p>
        </p:txBody>
      </p:sp>
      <p:sp>
        <p:nvSpPr>
          <p:cNvPr id="2" name="직사각형 1"/>
          <p:cNvSpPr/>
          <p:nvPr/>
        </p:nvSpPr>
        <p:spPr>
          <a:xfrm>
            <a:off x="1703512" y="764704"/>
            <a:ext cx="8856984" cy="3493264"/>
          </a:xfrm>
          <a:prstGeom prst="rect">
            <a:avLst/>
          </a:prstGeom>
          <a:solidFill>
            <a:schemeClr val="bg1">
              <a:lumMod val="95000"/>
            </a:schemeClr>
          </a:solidFill>
        </p:spPr>
        <p:txBody>
          <a:bodyPr wrap="square">
            <a:spAutoFit/>
          </a:bodyPr>
          <a:lstStyle/>
          <a:p>
            <a:endParaRPr lang="en-US" altLang="ko-KR" sz="1600" dirty="0">
              <a:latin typeface="Consolas" panose="020B0609020204030204" pitchFamily="49" charset="0"/>
            </a:endParaRPr>
          </a:p>
          <a:p>
            <a:pPr>
              <a:lnSpc>
                <a:spcPts val="2500"/>
              </a:lnSpc>
            </a:pPr>
            <a:r>
              <a:rPr lang="ko-KR" altLang="en-US" sz="1600" dirty="0">
                <a:latin typeface="Consolas" panose="020B0609020204030204" pitchFamily="49" charset="0"/>
              </a:rPr>
              <a:t>#</a:t>
            </a:r>
            <a:r>
              <a:rPr lang="ko-KR" altLang="en-US" sz="1600" dirty="0" err="1">
                <a:latin typeface="Consolas" panose="020B0609020204030204" pitchFamily="49" charset="0"/>
              </a:rPr>
              <a:t>define</a:t>
            </a:r>
            <a:r>
              <a:rPr lang="ko-KR" altLang="en-US" sz="1600" dirty="0">
                <a:latin typeface="Consolas" panose="020B0609020204030204" pitchFamily="49" charset="0"/>
              </a:rPr>
              <a:t> </a:t>
            </a:r>
            <a:r>
              <a:rPr lang="ko-KR" altLang="en-US" sz="1600" dirty="0" err="1">
                <a:latin typeface="Consolas" panose="020B0609020204030204" pitchFamily="49" charset="0"/>
              </a:rPr>
              <a:t>StartAddr</a:t>
            </a:r>
            <a:r>
              <a:rPr lang="ko-KR" altLang="en-US" sz="1600" dirty="0">
                <a:latin typeface="Consolas" panose="020B0609020204030204" pitchFamily="49" charset="0"/>
              </a:rPr>
              <a:t> ((</a:t>
            </a:r>
            <a:r>
              <a:rPr lang="ko-KR" altLang="en-US" sz="1600" dirty="0" err="1">
                <a:latin typeface="Consolas" panose="020B0609020204030204" pitchFamily="49" charset="0"/>
              </a:rPr>
              <a:t>u</a:t>
            </a:r>
            <a:r>
              <a:rPr lang="en-US" altLang="ko-KR" sz="1600" dirty="0">
                <a:latin typeface="Consolas" panose="020B0609020204030204" pitchFamily="49" charset="0"/>
              </a:rPr>
              <a:t>int</a:t>
            </a:r>
            <a:r>
              <a:rPr lang="ko-KR" altLang="en-US" sz="1600" dirty="0">
                <a:latin typeface="Consolas" panose="020B0609020204030204" pitchFamily="49" charset="0"/>
              </a:rPr>
              <a:t>32</a:t>
            </a:r>
            <a:r>
              <a:rPr lang="en-US" altLang="ko-KR" sz="1600" dirty="0">
                <a:latin typeface="Consolas" panose="020B0609020204030204" pitchFamily="49" charset="0"/>
              </a:rPr>
              <a:t>_t</a:t>
            </a:r>
            <a:r>
              <a:rPr lang="ko-KR" altLang="en-US" sz="1600" dirty="0">
                <a:latin typeface="Consolas" panose="020B0609020204030204" pitchFamily="49" charset="0"/>
              </a:rPr>
              <a:t>)0x803F800)         // 2KByte </a:t>
            </a:r>
            <a:r>
              <a:rPr lang="ko-KR" altLang="en-US" sz="1600" dirty="0" err="1">
                <a:latin typeface="Consolas" panose="020B0609020204030204" pitchFamily="49" charset="0"/>
              </a:rPr>
              <a:t>memory</a:t>
            </a:r>
            <a:r>
              <a:rPr lang="ko-KR" altLang="en-US" sz="1600" dirty="0">
                <a:latin typeface="Consolas" panose="020B0609020204030204" pitchFamily="49" charset="0"/>
              </a:rPr>
              <a:t> </a:t>
            </a:r>
            <a:r>
              <a:rPr lang="ko-KR" altLang="en-US" sz="1600" dirty="0" err="1">
                <a:latin typeface="Consolas" panose="020B0609020204030204" pitchFamily="49" charset="0"/>
              </a:rPr>
              <a:t>allocation</a:t>
            </a:r>
            <a:endParaRPr lang="ko-KR" altLang="en-US" sz="1600" dirty="0">
              <a:latin typeface="Consolas" panose="020B0609020204030204" pitchFamily="49" charset="0"/>
            </a:endParaRPr>
          </a:p>
          <a:p>
            <a:pPr>
              <a:lnSpc>
                <a:spcPts val="2500"/>
              </a:lnSpc>
            </a:pPr>
            <a:r>
              <a:rPr lang="ko-KR" altLang="en-US" sz="1600" dirty="0">
                <a:latin typeface="Consolas" panose="020B0609020204030204" pitchFamily="49" charset="0"/>
              </a:rPr>
              <a:t>#</a:t>
            </a:r>
            <a:r>
              <a:rPr lang="ko-KR" altLang="en-US" sz="1600" dirty="0" err="1">
                <a:latin typeface="Consolas" panose="020B0609020204030204" pitchFamily="49" charset="0"/>
              </a:rPr>
              <a:t>define</a:t>
            </a:r>
            <a:r>
              <a:rPr lang="ko-KR" altLang="en-US" sz="1600" dirty="0">
                <a:latin typeface="Consolas" panose="020B0609020204030204" pitchFamily="49" charset="0"/>
              </a:rPr>
              <a:t> </a:t>
            </a:r>
            <a:r>
              <a:rPr lang="ko-KR" altLang="en-US" sz="1600" dirty="0" err="1">
                <a:latin typeface="Consolas" panose="020B0609020204030204" pitchFamily="49" charset="0"/>
              </a:rPr>
              <a:t>EndAddr</a:t>
            </a:r>
            <a:r>
              <a:rPr lang="ko-KR" altLang="en-US" sz="1600" dirty="0">
                <a:latin typeface="Consolas" panose="020B0609020204030204" pitchFamily="49" charset="0"/>
              </a:rPr>
              <a:t>   ((</a:t>
            </a:r>
            <a:r>
              <a:rPr lang="ko-KR" altLang="en-US" sz="1600" dirty="0" err="1">
                <a:latin typeface="Consolas" panose="020B0609020204030204" pitchFamily="49" charset="0"/>
              </a:rPr>
              <a:t>u</a:t>
            </a:r>
            <a:r>
              <a:rPr lang="en-US" altLang="ko-KR" sz="1600" dirty="0">
                <a:latin typeface="Consolas" panose="020B0609020204030204" pitchFamily="49" charset="0"/>
              </a:rPr>
              <a:t>int</a:t>
            </a:r>
            <a:r>
              <a:rPr lang="ko-KR" altLang="en-US" sz="1600" dirty="0">
                <a:latin typeface="Consolas" panose="020B0609020204030204" pitchFamily="49" charset="0"/>
              </a:rPr>
              <a:t>32</a:t>
            </a:r>
            <a:r>
              <a:rPr lang="en-US" altLang="ko-KR" sz="1600" dirty="0">
                <a:latin typeface="Consolas" panose="020B0609020204030204" pitchFamily="49" charset="0"/>
              </a:rPr>
              <a:t>_t</a:t>
            </a:r>
            <a:r>
              <a:rPr lang="ko-KR" altLang="en-US" sz="1600" dirty="0">
                <a:latin typeface="Consolas" panose="020B0609020204030204" pitchFamily="49" charset="0"/>
              </a:rPr>
              <a:t>)0x803FFFF) </a:t>
            </a:r>
            <a:endParaRPr lang="en-US" altLang="ko-KR" sz="1600" dirty="0">
              <a:latin typeface="Consolas" panose="020B0609020204030204" pitchFamily="49" charset="0"/>
            </a:endParaRPr>
          </a:p>
          <a:p>
            <a:endParaRPr lang="ko-KR" altLang="en-US" sz="1600" dirty="0">
              <a:latin typeface="Consolas" panose="020B0609020204030204" pitchFamily="49" charset="0"/>
            </a:endParaRPr>
          </a:p>
          <a:p>
            <a:pPr>
              <a:lnSpc>
                <a:spcPts val="2500"/>
              </a:lnSpc>
            </a:pPr>
            <a:r>
              <a:rPr lang="ko-KR" altLang="en-US" sz="1600" dirty="0">
                <a:latin typeface="Consolas" panose="020B0609020204030204" pitchFamily="49" charset="0"/>
              </a:rPr>
              <a:t>void </a:t>
            </a:r>
            <a:r>
              <a:rPr lang="en-US" altLang="ko-KR" sz="1600" dirty="0">
                <a:latin typeface="Consolas" panose="020B0609020204030204" pitchFamily="49" charset="0"/>
              </a:rPr>
              <a:t>ID</a:t>
            </a:r>
            <a:r>
              <a:rPr lang="ko-KR" altLang="en-US" sz="1600" dirty="0">
                <a:latin typeface="Consolas" panose="020B0609020204030204" pitchFamily="49" charset="0"/>
              </a:rPr>
              <a:t>_</a:t>
            </a:r>
            <a:r>
              <a:rPr lang="en-US" altLang="ko-KR" sz="1600" dirty="0">
                <a:latin typeface="Consolas" panose="020B0609020204030204" pitchFamily="49" charset="0"/>
              </a:rPr>
              <a:t>Modify</a:t>
            </a:r>
            <a:r>
              <a:rPr lang="ko-KR" altLang="en-US" sz="1600" dirty="0">
                <a:latin typeface="Consolas" panose="020B0609020204030204" pitchFamily="49" charset="0"/>
              </a:rPr>
              <a:t>(void);</a:t>
            </a:r>
            <a:endParaRPr lang="en-US" altLang="ko-KR" sz="1600" dirty="0">
              <a:latin typeface="Consolas" panose="020B0609020204030204" pitchFamily="49" charset="0"/>
            </a:endParaRPr>
          </a:p>
          <a:p>
            <a:pPr>
              <a:lnSpc>
                <a:spcPts val="2500"/>
              </a:lnSpc>
            </a:pPr>
            <a:r>
              <a:rPr lang="ko-KR" altLang="en-US" sz="1600" dirty="0">
                <a:latin typeface="Consolas" panose="020B0609020204030204" pitchFamily="49" charset="0"/>
              </a:rPr>
              <a:t>void </a:t>
            </a:r>
            <a:r>
              <a:rPr lang="en-US" altLang="ko-KR" sz="1600" dirty="0">
                <a:latin typeface="Consolas" panose="020B0609020204030204" pitchFamily="49" charset="0"/>
              </a:rPr>
              <a:t>IP</a:t>
            </a:r>
            <a:r>
              <a:rPr lang="ko-KR" altLang="en-US" sz="1600" dirty="0">
                <a:latin typeface="Consolas" panose="020B0609020204030204" pitchFamily="49" charset="0"/>
              </a:rPr>
              <a:t>_</a:t>
            </a:r>
            <a:r>
              <a:rPr lang="en-US" altLang="ko-KR" sz="1600" dirty="0">
                <a:latin typeface="Consolas" panose="020B0609020204030204" pitchFamily="49" charset="0"/>
              </a:rPr>
              <a:t>Modify</a:t>
            </a:r>
            <a:r>
              <a:rPr lang="ko-KR" altLang="en-US" sz="1600" dirty="0">
                <a:latin typeface="Consolas" panose="020B0609020204030204" pitchFamily="49" charset="0"/>
              </a:rPr>
              <a:t>(void);</a:t>
            </a:r>
          </a:p>
          <a:p>
            <a:pPr>
              <a:lnSpc>
                <a:spcPts val="2500"/>
              </a:lnSpc>
            </a:pPr>
            <a:r>
              <a:rPr lang="ko-KR" altLang="en-US" sz="1600" dirty="0">
                <a:latin typeface="Consolas" panose="020B0609020204030204" pitchFamily="49" charset="0"/>
              </a:rPr>
              <a:t>void </a:t>
            </a:r>
            <a:r>
              <a:rPr lang="ko-KR" altLang="en-US" sz="1600" dirty="0" err="1">
                <a:latin typeface="Consolas" panose="020B0609020204030204" pitchFamily="49" charset="0"/>
              </a:rPr>
              <a:t>Flash_Data_Read</a:t>
            </a:r>
            <a:r>
              <a:rPr lang="ko-KR" altLang="en-US" sz="1600" dirty="0">
                <a:latin typeface="Consolas" panose="020B0609020204030204" pitchFamily="49" charset="0"/>
              </a:rPr>
              <a:t>(void);</a:t>
            </a:r>
          </a:p>
          <a:p>
            <a:pPr>
              <a:lnSpc>
                <a:spcPts val="2500"/>
              </a:lnSpc>
            </a:pPr>
            <a:endParaRPr lang="en-US" altLang="ko-KR" sz="1600" dirty="0">
              <a:latin typeface="Consolas" panose="020B0609020204030204" pitchFamily="49" charset="0"/>
            </a:endParaRPr>
          </a:p>
          <a:p>
            <a:r>
              <a:rPr lang="en-US" altLang="ko-KR" sz="1600" dirty="0">
                <a:latin typeface="Consolas" panose="020B0609020204030204" pitchFamily="49" charset="0"/>
              </a:rPr>
              <a:t>extern u8 TCP_IP[20];</a:t>
            </a:r>
          </a:p>
          <a:p>
            <a:r>
              <a:rPr lang="en-US" altLang="ko-KR" sz="1600" dirty="0">
                <a:latin typeface="Consolas" panose="020B0609020204030204" pitchFamily="49" charset="0"/>
              </a:rPr>
              <a:t>extern u8 ST_ID[8];</a:t>
            </a:r>
          </a:p>
          <a:p>
            <a:r>
              <a:rPr lang="en-US" altLang="ko-KR" sz="1600" dirty="0">
                <a:latin typeface="Consolas" panose="020B0609020204030204" pitchFamily="49" charset="0"/>
              </a:rPr>
              <a:t>extern u16 </a:t>
            </a:r>
            <a:r>
              <a:rPr lang="en-US" altLang="ko-KR" sz="1600" dirty="0" err="1">
                <a:latin typeface="Consolas" panose="020B0609020204030204" pitchFamily="49" charset="0"/>
              </a:rPr>
              <a:t>Flash_opt</a:t>
            </a:r>
            <a:r>
              <a:rPr lang="en-US" altLang="ko-KR" sz="1600" dirty="0">
                <a:latin typeface="Consolas" panose="020B0609020204030204" pitchFamily="49" charset="0"/>
              </a:rPr>
              <a:t>;</a:t>
            </a:r>
          </a:p>
          <a:p>
            <a:r>
              <a:rPr lang="en-US" altLang="ko-KR" sz="1600" dirty="0">
                <a:latin typeface="Consolas" panose="020B0609020204030204" pitchFamily="49" charset="0"/>
              </a:rPr>
              <a:t>extern u8 </a:t>
            </a:r>
            <a:r>
              <a:rPr lang="en-US" altLang="ko-KR" sz="1600" dirty="0" err="1">
                <a:latin typeface="Consolas" panose="020B0609020204030204" pitchFamily="49" charset="0"/>
              </a:rPr>
              <a:t>Firmware_Version</a:t>
            </a:r>
            <a:r>
              <a:rPr lang="en-US" altLang="ko-KR" sz="1600" dirty="0">
                <a:latin typeface="Consolas" panose="020B0609020204030204" pitchFamily="49" charset="0"/>
              </a:rPr>
              <a:t>[8];</a:t>
            </a:r>
            <a:endParaRPr lang="ko-KR" altLang="en-US" sz="1600" dirty="0">
              <a:latin typeface="Consolas" panose="020B0609020204030204" pitchFamily="49" charset="0"/>
            </a:endParaRPr>
          </a:p>
        </p:txBody>
      </p:sp>
    </p:spTree>
    <p:extLst>
      <p:ext uri="{BB962C8B-B14F-4D97-AF65-F5344CB8AC3E}">
        <p14:creationId xmlns:p14="http://schemas.microsoft.com/office/powerpoint/2010/main" val="97864678"/>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2" y="44625"/>
            <a:ext cx="4174604"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err="1">
                <a:solidFill>
                  <a:schemeClr val="bg1"/>
                </a:solidFill>
                <a:latin typeface="+mn-ea"/>
              </a:rPr>
              <a:t>flash.c</a:t>
            </a:r>
            <a:r>
              <a:rPr lang="en-US" altLang="ko-KR" sz="2400" b="1" dirty="0">
                <a:solidFill>
                  <a:schemeClr val="bg1"/>
                </a:solidFill>
                <a:latin typeface="+mn-ea"/>
              </a:rPr>
              <a:t>  </a:t>
            </a:r>
            <a:r>
              <a:rPr lang="en-US" altLang="ko-KR" sz="2400" b="1" dirty="0">
                <a:solidFill>
                  <a:schemeClr val="bg1"/>
                </a:solidFill>
                <a:latin typeface="+mn-ea"/>
                <a:sym typeface="Wingdings" panose="05000000000000000000" pitchFamily="2" charset="2"/>
              </a:rPr>
              <a:t> </a:t>
            </a:r>
            <a:r>
              <a:rPr lang="ko-KR" altLang="en-US" sz="2400" b="1" dirty="0">
                <a:solidFill>
                  <a:schemeClr val="bg1"/>
                </a:solidFill>
                <a:latin typeface="+mn-ea"/>
                <a:sym typeface="Wingdings" panose="05000000000000000000" pitchFamily="2" charset="2"/>
              </a:rPr>
              <a:t>전역 변수 선언</a:t>
            </a:r>
            <a:endParaRPr lang="ko-KR" altLang="en-US" sz="2400" b="1" dirty="0">
              <a:solidFill>
                <a:schemeClr val="bg1"/>
              </a:solidFill>
              <a:latin typeface="+mn-ea"/>
            </a:endParaRPr>
          </a:p>
        </p:txBody>
      </p:sp>
      <p:sp>
        <p:nvSpPr>
          <p:cNvPr id="3" name="직사각형 2">
            <a:extLst>
              <a:ext uri="{FF2B5EF4-FFF2-40B4-BE49-F238E27FC236}">
                <a16:creationId xmlns:a16="http://schemas.microsoft.com/office/drawing/2014/main" id="{E639D21B-B142-43B4-B291-A6E875874A00}"/>
              </a:ext>
            </a:extLst>
          </p:cNvPr>
          <p:cNvSpPr/>
          <p:nvPr/>
        </p:nvSpPr>
        <p:spPr>
          <a:xfrm>
            <a:off x="1991544" y="836713"/>
            <a:ext cx="5976664" cy="3139321"/>
          </a:xfrm>
          <a:prstGeom prst="rect">
            <a:avLst/>
          </a:prstGeom>
          <a:solidFill>
            <a:schemeClr val="bg1">
              <a:lumMod val="95000"/>
            </a:schemeClr>
          </a:solidFill>
        </p:spPr>
        <p:txBody>
          <a:bodyPr wrap="square">
            <a:spAutoFit/>
          </a:bodyPr>
          <a:lstStyle/>
          <a:p>
            <a:r>
              <a:rPr lang="en-US" altLang="ko-KR" b="1" dirty="0">
                <a:solidFill>
                  <a:srgbClr val="7F0055"/>
                </a:solidFill>
                <a:latin typeface="Courier New" panose="02070309020205020404" pitchFamily="49" charset="0"/>
              </a:rPr>
              <a:t>#include</a:t>
            </a:r>
            <a:r>
              <a:rPr lang="en-US" altLang="ko-KR" b="1" dirty="0">
                <a:solidFill>
                  <a:srgbClr val="000000"/>
                </a:solidFill>
                <a:latin typeface="Courier New" panose="02070309020205020404" pitchFamily="49" charset="0"/>
              </a:rPr>
              <a:t> </a:t>
            </a:r>
            <a:r>
              <a:rPr lang="en-US" altLang="ko-KR" b="1" dirty="0">
                <a:solidFill>
                  <a:srgbClr val="2A00FF"/>
                </a:solidFill>
                <a:latin typeface="Courier New" panose="02070309020205020404" pitchFamily="49" charset="0"/>
              </a:rPr>
              <a:t>"</a:t>
            </a:r>
            <a:r>
              <a:rPr lang="en-US" altLang="ko-KR" b="1" dirty="0" err="1">
                <a:solidFill>
                  <a:srgbClr val="2A00FF"/>
                </a:solidFill>
                <a:latin typeface="Courier New" panose="02070309020205020404" pitchFamily="49" charset="0"/>
              </a:rPr>
              <a:t>main.h</a:t>
            </a:r>
            <a:r>
              <a:rPr lang="en-US" altLang="ko-KR" b="1" dirty="0">
                <a:solidFill>
                  <a:srgbClr val="2A00FF"/>
                </a:solidFill>
                <a:latin typeface="Courier New" panose="02070309020205020404" pitchFamily="49" charset="0"/>
              </a:rPr>
              <a:t>"</a:t>
            </a:r>
            <a:endParaRPr lang="en-US" altLang="ko-KR" b="1" dirty="0">
              <a:solidFill>
                <a:srgbClr val="000000"/>
              </a:solidFill>
              <a:latin typeface="Courier New" panose="02070309020205020404" pitchFamily="49" charset="0"/>
            </a:endParaRPr>
          </a:p>
          <a:p>
            <a:r>
              <a:rPr lang="en-US" altLang="ko-KR" b="1" dirty="0">
                <a:solidFill>
                  <a:srgbClr val="7F0055"/>
                </a:solidFill>
                <a:latin typeface="Courier New" panose="02070309020205020404" pitchFamily="49" charset="0"/>
              </a:rPr>
              <a:t>#include</a:t>
            </a:r>
            <a:r>
              <a:rPr lang="en-US" altLang="ko-KR" b="1" dirty="0">
                <a:solidFill>
                  <a:srgbClr val="000000"/>
                </a:solidFill>
                <a:latin typeface="Courier New" panose="02070309020205020404" pitchFamily="49" charset="0"/>
              </a:rPr>
              <a:t> </a:t>
            </a:r>
            <a:r>
              <a:rPr lang="en-US" altLang="ko-KR" b="1" dirty="0">
                <a:solidFill>
                  <a:srgbClr val="2A00FF"/>
                </a:solidFill>
                <a:latin typeface="Courier New" panose="02070309020205020404" pitchFamily="49" charset="0"/>
              </a:rPr>
              <a:t>"</a:t>
            </a:r>
            <a:r>
              <a:rPr lang="en-US" altLang="ko-KR" b="1" dirty="0" err="1">
                <a:solidFill>
                  <a:srgbClr val="2A00FF"/>
                </a:solidFill>
                <a:latin typeface="Courier New" panose="02070309020205020404" pitchFamily="49" charset="0"/>
              </a:rPr>
              <a:t>typedefs.h</a:t>
            </a:r>
            <a:r>
              <a:rPr lang="en-US" altLang="ko-KR" b="1" dirty="0">
                <a:solidFill>
                  <a:srgbClr val="2A00FF"/>
                </a:solidFill>
                <a:latin typeface="Courier New" panose="02070309020205020404" pitchFamily="49" charset="0"/>
              </a:rPr>
              <a:t>"</a:t>
            </a:r>
            <a:endParaRPr lang="en-US" altLang="ko-KR" b="1" dirty="0">
              <a:solidFill>
                <a:srgbClr val="000000"/>
              </a:solidFill>
              <a:latin typeface="Courier New" panose="02070309020205020404" pitchFamily="49" charset="0"/>
            </a:endParaRPr>
          </a:p>
          <a:p>
            <a:r>
              <a:rPr lang="en-US" altLang="ko-KR" b="1" dirty="0">
                <a:solidFill>
                  <a:srgbClr val="7F0055"/>
                </a:solidFill>
                <a:latin typeface="Courier New" panose="02070309020205020404" pitchFamily="49" charset="0"/>
              </a:rPr>
              <a:t>#include</a:t>
            </a:r>
            <a:r>
              <a:rPr lang="en-US" altLang="ko-KR" b="1" dirty="0">
                <a:solidFill>
                  <a:srgbClr val="000000"/>
                </a:solidFill>
                <a:latin typeface="Courier New" panose="02070309020205020404" pitchFamily="49" charset="0"/>
              </a:rPr>
              <a:t> </a:t>
            </a:r>
            <a:r>
              <a:rPr lang="en-US" altLang="ko-KR" b="1" dirty="0">
                <a:solidFill>
                  <a:srgbClr val="2A00FF"/>
                </a:solidFill>
                <a:latin typeface="Courier New" panose="02070309020205020404" pitchFamily="49" charset="0"/>
              </a:rPr>
              <a:t>"</a:t>
            </a:r>
            <a:r>
              <a:rPr lang="en-US" altLang="ko-KR" b="1" dirty="0" err="1">
                <a:solidFill>
                  <a:srgbClr val="2A00FF"/>
                </a:solidFill>
                <a:latin typeface="Courier New" panose="02070309020205020404" pitchFamily="49" charset="0"/>
              </a:rPr>
              <a:t>flash.h</a:t>
            </a:r>
            <a:r>
              <a:rPr lang="en-US" altLang="ko-KR" b="1" dirty="0">
                <a:solidFill>
                  <a:srgbClr val="2A00FF"/>
                </a:solidFill>
                <a:latin typeface="Courier New" panose="02070309020205020404" pitchFamily="49" charset="0"/>
              </a:rPr>
              <a:t>"</a:t>
            </a:r>
            <a:endParaRPr lang="en-US" altLang="ko-KR" b="1" dirty="0">
              <a:solidFill>
                <a:srgbClr val="000000"/>
              </a:solidFill>
              <a:latin typeface="Courier New" panose="02070309020205020404" pitchFamily="49" charset="0"/>
            </a:endParaRPr>
          </a:p>
          <a:p>
            <a:r>
              <a:rPr lang="en-US" altLang="ko-KR" b="1" dirty="0">
                <a:solidFill>
                  <a:srgbClr val="7F0055"/>
                </a:solidFill>
                <a:latin typeface="Courier New" panose="02070309020205020404" pitchFamily="49" charset="0"/>
              </a:rPr>
              <a:t>#include</a:t>
            </a:r>
            <a:r>
              <a:rPr lang="en-US" altLang="ko-KR" b="1" dirty="0">
                <a:solidFill>
                  <a:srgbClr val="000000"/>
                </a:solidFill>
                <a:latin typeface="Courier New" panose="02070309020205020404" pitchFamily="49" charset="0"/>
              </a:rPr>
              <a:t> </a:t>
            </a:r>
            <a:r>
              <a:rPr lang="en-US" altLang="ko-KR" b="1" dirty="0">
                <a:solidFill>
                  <a:srgbClr val="2A00FF"/>
                </a:solidFill>
                <a:latin typeface="Courier New" panose="02070309020205020404" pitchFamily="49" charset="0"/>
              </a:rPr>
              <a:t>"</a:t>
            </a:r>
            <a:r>
              <a:rPr lang="en-US" altLang="ko-KR" b="1" dirty="0" err="1">
                <a:solidFill>
                  <a:srgbClr val="2A00FF"/>
                </a:solidFill>
                <a:latin typeface="Courier New" panose="02070309020205020404" pitchFamily="49" charset="0"/>
              </a:rPr>
              <a:t>usart.h</a:t>
            </a:r>
            <a:r>
              <a:rPr lang="en-US" altLang="ko-KR" b="1" dirty="0">
                <a:solidFill>
                  <a:srgbClr val="2A00FF"/>
                </a:solidFill>
                <a:latin typeface="Courier New" panose="02070309020205020404" pitchFamily="49" charset="0"/>
              </a:rPr>
              <a:t>"</a:t>
            </a:r>
            <a:endParaRPr lang="en-US" altLang="ko-KR" b="1" dirty="0">
              <a:solidFill>
                <a:srgbClr val="000000"/>
              </a:solidFill>
              <a:latin typeface="Courier New" panose="02070309020205020404" pitchFamily="49" charset="0"/>
            </a:endParaRPr>
          </a:p>
          <a:p>
            <a:r>
              <a:rPr lang="en-US" altLang="ko-KR" b="1" dirty="0">
                <a:solidFill>
                  <a:srgbClr val="7F0055"/>
                </a:solidFill>
                <a:latin typeface="Courier New" panose="02070309020205020404" pitchFamily="49" charset="0"/>
              </a:rPr>
              <a:t>#include</a:t>
            </a:r>
            <a:r>
              <a:rPr lang="en-US" altLang="ko-KR" b="1" dirty="0">
                <a:solidFill>
                  <a:srgbClr val="000000"/>
                </a:solidFill>
                <a:latin typeface="Courier New" panose="02070309020205020404" pitchFamily="49" charset="0"/>
              </a:rPr>
              <a:t> </a:t>
            </a:r>
            <a:r>
              <a:rPr lang="en-US" altLang="ko-KR" b="1" dirty="0">
                <a:solidFill>
                  <a:srgbClr val="2A00FF"/>
                </a:solidFill>
                <a:latin typeface="Courier New" panose="02070309020205020404" pitchFamily="49" charset="0"/>
              </a:rPr>
              <a:t>"</a:t>
            </a:r>
            <a:r>
              <a:rPr lang="en-US" altLang="ko-KR" b="1" dirty="0" err="1">
                <a:solidFill>
                  <a:srgbClr val="2A00FF"/>
                </a:solidFill>
                <a:latin typeface="Courier New" panose="02070309020205020404" pitchFamily="49" charset="0"/>
              </a:rPr>
              <a:t>stdio.h</a:t>
            </a:r>
            <a:r>
              <a:rPr lang="en-US" altLang="ko-KR" b="1" dirty="0">
                <a:solidFill>
                  <a:srgbClr val="2A00FF"/>
                </a:solidFill>
                <a:latin typeface="Courier New" panose="02070309020205020404" pitchFamily="49" charset="0"/>
              </a:rPr>
              <a:t>"</a:t>
            </a:r>
            <a:endParaRPr lang="en-US" altLang="ko-KR" b="1" dirty="0">
              <a:solidFill>
                <a:srgbClr val="000000"/>
              </a:solidFill>
              <a:latin typeface="Courier New" panose="02070309020205020404" pitchFamily="49" charset="0"/>
            </a:endParaRPr>
          </a:p>
          <a:p>
            <a:endParaRPr lang="en-US" altLang="ko-KR" b="1" dirty="0">
              <a:solidFill>
                <a:srgbClr val="000000"/>
              </a:solidFill>
              <a:latin typeface="Courier New" panose="02070309020205020404" pitchFamily="49" charset="0"/>
            </a:endParaRPr>
          </a:p>
          <a:p>
            <a:r>
              <a:rPr lang="en-US" altLang="ko-KR" b="1" dirty="0">
                <a:solidFill>
                  <a:srgbClr val="005032"/>
                </a:solidFill>
                <a:latin typeface="Courier New" panose="02070309020205020404" pitchFamily="49" charset="0"/>
              </a:rPr>
              <a:t>u8</a:t>
            </a:r>
            <a:r>
              <a:rPr lang="en-US" altLang="ko-KR" b="1" dirty="0">
                <a:solidFill>
                  <a:srgbClr val="000000"/>
                </a:solidFill>
                <a:latin typeface="Courier New" panose="02070309020205020404" pitchFamily="49" charset="0"/>
              </a:rPr>
              <a:t> TCP_IP[20];    // 000.000.000.000,0000</a:t>
            </a:r>
          </a:p>
          <a:p>
            <a:r>
              <a:rPr lang="en-US" altLang="ko-KR" b="1" dirty="0">
                <a:solidFill>
                  <a:srgbClr val="005032"/>
                </a:solidFill>
                <a:latin typeface="Courier New" panose="02070309020205020404" pitchFamily="49" charset="0"/>
              </a:rPr>
              <a:t>u8</a:t>
            </a:r>
            <a:r>
              <a:rPr lang="en-US" altLang="ko-KR" b="1" dirty="0">
                <a:solidFill>
                  <a:srgbClr val="000000"/>
                </a:solidFill>
                <a:latin typeface="Courier New" panose="02070309020205020404" pitchFamily="49" charset="0"/>
              </a:rPr>
              <a:t> ST_ID[8];      // ID 8</a:t>
            </a:r>
            <a:r>
              <a:rPr lang="ko-KR" altLang="en-US" b="1" dirty="0">
                <a:solidFill>
                  <a:srgbClr val="000000"/>
                </a:solidFill>
                <a:latin typeface="Courier New" panose="02070309020205020404" pitchFamily="49" charset="0"/>
              </a:rPr>
              <a:t>자리</a:t>
            </a:r>
            <a:endParaRPr lang="en-US" altLang="ko-KR" b="1" dirty="0">
              <a:solidFill>
                <a:srgbClr val="000000"/>
              </a:solidFill>
              <a:latin typeface="Courier New" panose="02070309020205020404" pitchFamily="49" charset="0"/>
            </a:endParaRPr>
          </a:p>
          <a:p>
            <a:r>
              <a:rPr lang="en-US" altLang="ko-KR" b="1" dirty="0">
                <a:solidFill>
                  <a:srgbClr val="005032"/>
                </a:solidFill>
                <a:latin typeface="Courier New" panose="02070309020205020404" pitchFamily="49" charset="0"/>
              </a:rPr>
              <a:t>u8</a:t>
            </a:r>
            <a:r>
              <a:rPr lang="en-US" altLang="ko-KR" b="1" dirty="0">
                <a:solidFill>
                  <a:srgbClr val="000000"/>
                </a:solidFill>
                <a:latin typeface="Courier New" panose="02070309020205020404" pitchFamily="49" charset="0"/>
              </a:rPr>
              <a:t> </a:t>
            </a:r>
            <a:r>
              <a:rPr lang="en-US" altLang="ko-KR" b="1" dirty="0" err="1">
                <a:solidFill>
                  <a:srgbClr val="000000"/>
                </a:solidFill>
                <a:latin typeface="Courier New" panose="02070309020205020404" pitchFamily="49" charset="0"/>
              </a:rPr>
              <a:t>Firmware_Version</a:t>
            </a:r>
            <a:r>
              <a:rPr lang="en-US" altLang="ko-KR" b="1" dirty="0">
                <a:solidFill>
                  <a:srgbClr val="000000"/>
                </a:solidFill>
                <a:latin typeface="Courier New" panose="02070309020205020404" pitchFamily="49" charset="0"/>
              </a:rPr>
              <a:t>[8]={2,4,0,3,2,8,0,1};</a:t>
            </a:r>
            <a:br>
              <a:rPr lang="en-US" altLang="ko-KR" b="1" dirty="0">
                <a:solidFill>
                  <a:srgbClr val="000000"/>
                </a:solidFill>
                <a:latin typeface="Courier New" panose="02070309020205020404" pitchFamily="49" charset="0"/>
              </a:rPr>
            </a:br>
            <a:endParaRPr lang="en-US" altLang="ko-KR" b="1" dirty="0">
              <a:solidFill>
                <a:srgbClr val="000000"/>
              </a:solidFill>
              <a:latin typeface="Courier New" panose="02070309020205020404" pitchFamily="49" charset="0"/>
            </a:endParaRPr>
          </a:p>
          <a:p>
            <a:r>
              <a:rPr lang="en-US" altLang="ko-KR" b="1" dirty="0">
                <a:solidFill>
                  <a:srgbClr val="005032"/>
                </a:solidFill>
                <a:latin typeface="Courier New" panose="02070309020205020404" pitchFamily="49" charset="0"/>
              </a:rPr>
              <a:t>u8</a:t>
            </a:r>
            <a:r>
              <a:rPr lang="en-US" altLang="ko-KR" b="1" dirty="0">
                <a:solidFill>
                  <a:srgbClr val="000000"/>
                </a:solidFill>
                <a:latin typeface="Courier New" panose="02070309020205020404" pitchFamily="49" charset="0"/>
              </a:rPr>
              <a:t> </a:t>
            </a:r>
            <a:r>
              <a:rPr lang="en-US" altLang="ko-KR" b="1" dirty="0" err="1">
                <a:solidFill>
                  <a:srgbClr val="000000"/>
                </a:solidFill>
                <a:latin typeface="Courier New" panose="02070309020205020404" pitchFamily="49" charset="0"/>
              </a:rPr>
              <a:t>Flash_Buf</a:t>
            </a:r>
            <a:r>
              <a:rPr lang="en-US" altLang="ko-KR" b="1" dirty="0">
                <a:solidFill>
                  <a:srgbClr val="000000"/>
                </a:solidFill>
                <a:latin typeface="Courier New" panose="02070309020205020404" pitchFamily="49" charset="0"/>
              </a:rPr>
              <a:t>[250];</a:t>
            </a:r>
          </a:p>
        </p:txBody>
      </p:sp>
      <p:sp>
        <p:nvSpPr>
          <p:cNvPr id="5" name="직사각형 4">
            <a:extLst>
              <a:ext uri="{FF2B5EF4-FFF2-40B4-BE49-F238E27FC236}">
                <a16:creationId xmlns:a16="http://schemas.microsoft.com/office/drawing/2014/main" id="{86EE8892-1289-4689-9A5F-8E9AB65A74AC}"/>
              </a:ext>
            </a:extLst>
          </p:cNvPr>
          <p:cNvSpPr/>
          <p:nvPr/>
        </p:nvSpPr>
        <p:spPr>
          <a:xfrm>
            <a:off x="1962260" y="5517232"/>
            <a:ext cx="7488832" cy="738664"/>
          </a:xfrm>
          <a:prstGeom prst="rect">
            <a:avLst/>
          </a:prstGeom>
          <a:solidFill>
            <a:schemeClr val="bg2"/>
          </a:solidFill>
        </p:spPr>
        <p:txBody>
          <a:bodyPr wrap="square">
            <a:spAutoFit/>
          </a:bodyPr>
          <a:lstStyle/>
          <a:p>
            <a:r>
              <a:rPr lang="en-US" altLang="ko-KR" sz="1400" b="1" dirty="0">
                <a:solidFill>
                  <a:srgbClr val="7F0055"/>
                </a:solidFill>
                <a:latin typeface="Courier New" panose="02070309020205020404" pitchFamily="49" charset="0"/>
              </a:rPr>
              <a:t>// </a:t>
            </a:r>
            <a:r>
              <a:rPr lang="en-US" altLang="ko-KR" sz="1400" b="1" dirty="0" err="1">
                <a:solidFill>
                  <a:srgbClr val="7F0055"/>
                </a:solidFill>
                <a:latin typeface="Courier New" panose="02070309020205020404" pitchFamily="49" charset="0"/>
              </a:rPr>
              <a:t>typedefs.h</a:t>
            </a:r>
            <a:endParaRPr lang="en-US" altLang="ko-KR" sz="1400" b="1" dirty="0">
              <a:solidFill>
                <a:srgbClr val="7F0055"/>
              </a:solidFill>
              <a:latin typeface="Courier New" panose="02070309020205020404" pitchFamily="49" charset="0"/>
            </a:endParaRPr>
          </a:p>
          <a:p>
            <a:r>
              <a:rPr lang="en-US" altLang="ko-KR" sz="1400" b="1" dirty="0">
                <a:solidFill>
                  <a:srgbClr val="7F0055"/>
                </a:solidFill>
                <a:latin typeface="Courier New" panose="02070309020205020404" pitchFamily="49" charset="0"/>
              </a:rPr>
              <a:t>typedef</a:t>
            </a:r>
            <a:r>
              <a:rPr lang="en-US" altLang="ko-KR" sz="1400" dirty="0">
                <a:solidFill>
                  <a:srgbClr val="000000"/>
                </a:solidFill>
                <a:latin typeface="Courier New" panose="02070309020205020404" pitchFamily="49" charset="0"/>
              </a:rPr>
              <a:t> </a:t>
            </a:r>
            <a:r>
              <a:rPr lang="en-US" altLang="ko-KR" sz="1400" b="1" dirty="0">
                <a:solidFill>
                  <a:srgbClr val="7F0055"/>
                </a:solidFill>
                <a:latin typeface="Courier New" panose="02070309020205020404" pitchFamily="49" charset="0"/>
              </a:rPr>
              <a:t>unsigned</a:t>
            </a:r>
            <a:r>
              <a:rPr lang="en-US" altLang="ko-KR" sz="1400" dirty="0">
                <a:solidFill>
                  <a:srgbClr val="000000"/>
                </a:solidFill>
                <a:latin typeface="Courier New" panose="02070309020205020404" pitchFamily="49" charset="0"/>
              </a:rPr>
              <a:t> </a:t>
            </a:r>
            <a:r>
              <a:rPr lang="en-US" altLang="ko-KR" sz="1400" b="1" dirty="0">
                <a:solidFill>
                  <a:srgbClr val="7F0055"/>
                </a:solidFill>
                <a:latin typeface="Courier New" panose="02070309020205020404" pitchFamily="49" charset="0"/>
              </a:rPr>
              <a:t>char</a:t>
            </a:r>
            <a:r>
              <a:rPr lang="en-US" altLang="ko-KR" sz="1400" dirty="0">
                <a:solidFill>
                  <a:srgbClr val="000000"/>
                </a:solidFill>
                <a:latin typeface="Courier New" panose="02070309020205020404" pitchFamily="49" charset="0"/>
              </a:rPr>
              <a:t> </a:t>
            </a:r>
            <a:r>
              <a:rPr lang="en-US" altLang="ko-KR" sz="1400" dirty="0">
                <a:solidFill>
                  <a:srgbClr val="005032"/>
                </a:solidFill>
                <a:latin typeface="Courier New" panose="02070309020205020404" pitchFamily="49" charset="0"/>
              </a:rPr>
              <a:t>u8</a:t>
            </a:r>
            <a:r>
              <a:rPr lang="en-US" altLang="ko-KR" sz="1400" dirty="0">
                <a:solidFill>
                  <a:srgbClr val="000000"/>
                </a:solidFill>
                <a:latin typeface="Courier New" panose="02070309020205020404" pitchFamily="49" charset="0"/>
              </a:rPr>
              <a:t>; </a:t>
            </a:r>
            <a:r>
              <a:rPr lang="en-US" altLang="ko-KR" sz="1400" dirty="0">
                <a:solidFill>
                  <a:srgbClr val="3F7F5F"/>
                </a:solidFill>
                <a:latin typeface="Courier New" panose="02070309020205020404" pitchFamily="49" charset="0"/>
              </a:rPr>
              <a:t>///&lt; range: 0 .. 255</a:t>
            </a:r>
            <a:endParaRPr lang="en-US" altLang="ko-KR" sz="1400" dirty="0">
              <a:solidFill>
                <a:srgbClr val="000000"/>
              </a:solidFill>
              <a:latin typeface="Courier New" panose="02070309020205020404" pitchFamily="49" charset="0"/>
            </a:endParaRPr>
          </a:p>
          <a:p>
            <a:r>
              <a:rPr lang="en-US" altLang="ko-KR" sz="1400" b="1" dirty="0">
                <a:solidFill>
                  <a:srgbClr val="7F0055"/>
                </a:solidFill>
                <a:latin typeface="Courier New" panose="02070309020205020404" pitchFamily="49" charset="0"/>
              </a:rPr>
              <a:t>typedef</a:t>
            </a:r>
            <a:r>
              <a:rPr lang="en-US" altLang="ko-KR" sz="1400" dirty="0">
                <a:solidFill>
                  <a:srgbClr val="000000"/>
                </a:solidFill>
                <a:latin typeface="Courier New" panose="02070309020205020404" pitchFamily="49" charset="0"/>
              </a:rPr>
              <a:t> </a:t>
            </a:r>
            <a:r>
              <a:rPr lang="en-US" altLang="ko-KR" sz="1400" b="1" dirty="0">
                <a:solidFill>
                  <a:srgbClr val="7F0055"/>
                </a:solidFill>
                <a:latin typeface="Courier New" panose="02070309020205020404" pitchFamily="49" charset="0"/>
              </a:rPr>
              <a:t>unsigned</a:t>
            </a:r>
            <a:r>
              <a:rPr lang="en-US" altLang="ko-KR" sz="1400" dirty="0">
                <a:solidFill>
                  <a:srgbClr val="000000"/>
                </a:solidFill>
                <a:latin typeface="Courier New" panose="02070309020205020404" pitchFamily="49" charset="0"/>
              </a:rPr>
              <a:t> </a:t>
            </a:r>
            <a:r>
              <a:rPr lang="en-US" altLang="ko-KR" sz="1400" b="1" dirty="0">
                <a:solidFill>
                  <a:srgbClr val="7F0055"/>
                </a:solidFill>
                <a:latin typeface="Courier New" panose="02070309020205020404" pitchFamily="49" charset="0"/>
              </a:rPr>
              <a:t>short</a:t>
            </a:r>
            <a:r>
              <a:rPr lang="en-US" altLang="ko-KR" sz="1400" dirty="0">
                <a:solidFill>
                  <a:srgbClr val="000000"/>
                </a:solidFill>
                <a:latin typeface="Courier New" panose="02070309020205020404" pitchFamily="49" charset="0"/>
              </a:rPr>
              <a:t> </a:t>
            </a:r>
            <a:r>
              <a:rPr lang="en-US" altLang="ko-KR" sz="1400" dirty="0">
                <a:solidFill>
                  <a:srgbClr val="005032"/>
                </a:solidFill>
                <a:latin typeface="Courier New" panose="02070309020205020404" pitchFamily="49" charset="0"/>
              </a:rPr>
              <a:t>u16</a:t>
            </a:r>
            <a:r>
              <a:rPr lang="en-US" altLang="ko-KR" sz="1400" dirty="0">
                <a:solidFill>
                  <a:srgbClr val="000000"/>
                </a:solidFill>
                <a:latin typeface="Courier New" panose="02070309020205020404" pitchFamily="49" charset="0"/>
              </a:rPr>
              <a:t>; </a:t>
            </a:r>
            <a:r>
              <a:rPr lang="en-US" altLang="ko-KR" sz="1400" dirty="0">
                <a:solidFill>
                  <a:srgbClr val="3F7F5F"/>
                </a:solidFill>
                <a:latin typeface="Courier New" panose="02070309020205020404" pitchFamily="49" charset="0"/>
              </a:rPr>
              <a:t>///&lt; range: 0 .. 65535</a:t>
            </a:r>
            <a:endParaRPr lang="en-US" altLang="ko-KR" sz="1400" dirty="0">
              <a:solidFill>
                <a:srgbClr val="000000"/>
              </a:solidFill>
              <a:latin typeface="Courier New" panose="02070309020205020404" pitchFamily="49" charset="0"/>
            </a:endParaRPr>
          </a:p>
        </p:txBody>
      </p:sp>
      <p:sp>
        <p:nvSpPr>
          <p:cNvPr id="2" name="TextBox 1">
            <a:extLst>
              <a:ext uri="{FF2B5EF4-FFF2-40B4-BE49-F238E27FC236}">
                <a16:creationId xmlns:a16="http://schemas.microsoft.com/office/drawing/2014/main" id="{C3D536DB-43FD-4D84-B840-3E50B6ED8EB1}"/>
              </a:ext>
            </a:extLst>
          </p:cNvPr>
          <p:cNvSpPr txBox="1"/>
          <p:nvPr/>
        </p:nvSpPr>
        <p:spPr>
          <a:xfrm>
            <a:off x="1987106" y="4365105"/>
            <a:ext cx="6906058" cy="830997"/>
          </a:xfrm>
          <a:prstGeom prst="rect">
            <a:avLst/>
          </a:prstGeom>
          <a:solidFill>
            <a:schemeClr val="accent3">
              <a:lumMod val="20000"/>
              <a:lumOff val="80000"/>
            </a:schemeClr>
          </a:solidFill>
        </p:spPr>
        <p:txBody>
          <a:bodyPr wrap="none" rtlCol="0">
            <a:spAutoFit/>
          </a:bodyPr>
          <a:lstStyle/>
          <a:p>
            <a:r>
              <a:rPr lang="en-US" altLang="ko-KR" sz="2400" dirty="0"/>
              <a:t>ID</a:t>
            </a:r>
            <a:r>
              <a:rPr lang="ko-KR" altLang="en-US" sz="2400" dirty="0"/>
              <a:t> 수정 </a:t>
            </a:r>
            <a:r>
              <a:rPr lang="en-US" altLang="ko-KR" sz="2400" dirty="0"/>
              <a:t>Command :  CIP000000\r</a:t>
            </a:r>
          </a:p>
          <a:p>
            <a:r>
              <a:rPr lang="en-US" altLang="ko-KR" sz="2400" dirty="0"/>
              <a:t>IP </a:t>
            </a:r>
            <a:r>
              <a:rPr lang="ko-KR" altLang="en-US" sz="2400" dirty="0"/>
              <a:t>수정 </a:t>
            </a:r>
            <a:r>
              <a:rPr lang="en-US" altLang="ko-KR" sz="2400" dirty="0"/>
              <a:t>Command :  CIP000.000.000.000,0000\r</a:t>
            </a:r>
            <a:endParaRPr lang="ko-KR" altLang="en-US" sz="2400" dirty="0"/>
          </a:p>
        </p:txBody>
      </p:sp>
    </p:spTree>
    <p:extLst>
      <p:ext uri="{BB962C8B-B14F-4D97-AF65-F5344CB8AC3E}">
        <p14:creationId xmlns:p14="http://schemas.microsoft.com/office/powerpoint/2010/main" val="49308672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Designer</a:t>
            </a:r>
            <a:endParaRPr lang="ko-KR" altLang="en-US" sz="2000" b="1" dirty="0">
              <a:solidFill>
                <a:srgbClr val="000099"/>
              </a:solidFill>
            </a:endParaRPr>
          </a:p>
        </p:txBody>
      </p:sp>
      <p:pic>
        <p:nvPicPr>
          <p:cNvPr id="2" name="그림 1"/>
          <p:cNvPicPr>
            <a:picLocks noChangeAspect="1"/>
          </p:cNvPicPr>
          <p:nvPr/>
        </p:nvPicPr>
        <p:blipFill>
          <a:blip r:embed="rId2"/>
          <a:stretch>
            <a:fillRect/>
          </a:stretch>
        </p:blipFill>
        <p:spPr>
          <a:xfrm>
            <a:off x="1847528" y="764704"/>
            <a:ext cx="5250972" cy="4206136"/>
          </a:xfrm>
          <a:prstGeom prst="rect">
            <a:avLst/>
          </a:prstGeom>
        </p:spPr>
      </p:pic>
      <p:cxnSp>
        <p:nvCxnSpPr>
          <p:cNvPr id="5" name="직선 화살표 연결선 4"/>
          <p:cNvCxnSpPr/>
          <p:nvPr/>
        </p:nvCxnSpPr>
        <p:spPr>
          <a:xfrm flipV="1">
            <a:off x="3287688" y="4797152"/>
            <a:ext cx="216024" cy="428446"/>
          </a:xfrm>
          <a:prstGeom prst="straightConnector1">
            <a:avLst/>
          </a:prstGeom>
          <a:ln w="158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71362" y="5225598"/>
            <a:ext cx="1625766" cy="923330"/>
          </a:xfrm>
          <a:prstGeom prst="rect">
            <a:avLst/>
          </a:prstGeom>
          <a:noFill/>
        </p:spPr>
        <p:txBody>
          <a:bodyPr wrap="none" rtlCol="0">
            <a:spAutoFit/>
          </a:bodyPr>
          <a:lstStyle/>
          <a:p>
            <a:r>
              <a:rPr lang="en-US" altLang="ko-KR" dirty="0"/>
              <a:t>Combo box</a:t>
            </a:r>
          </a:p>
          <a:p>
            <a:r>
              <a:rPr lang="en-US" altLang="ko-KR" dirty="0"/>
              <a:t>Object Name:</a:t>
            </a:r>
          </a:p>
          <a:p>
            <a:r>
              <a:rPr lang="en-US" altLang="ko-KR" b="1" dirty="0" err="1">
                <a:solidFill>
                  <a:srgbClr val="0000FF"/>
                </a:solidFill>
              </a:rPr>
              <a:t>comboBox</a:t>
            </a:r>
            <a:endParaRPr lang="ko-KR" altLang="en-US" b="1" dirty="0">
              <a:solidFill>
                <a:srgbClr val="0000FF"/>
              </a:solidFill>
            </a:endParaRPr>
          </a:p>
        </p:txBody>
      </p:sp>
      <p:cxnSp>
        <p:nvCxnSpPr>
          <p:cNvPr id="13" name="직선 화살표 연결선 12"/>
          <p:cNvCxnSpPr/>
          <p:nvPr/>
        </p:nvCxnSpPr>
        <p:spPr>
          <a:xfrm flipH="1" flipV="1">
            <a:off x="5409118" y="4801433"/>
            <a:ext cx="272728" cy="424165"/>
          </a:xfrm>
          <a:prstGeom prst="straightConnector1">
            <a:avLst/>
          </a:prstGeom>
          <a:ln w="158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943872" y="5208294"/>
            <a:ext cx="3436133" cy="646331"/>
          </a:xfrm>
          <a:prstGeom prst="rect">
            <a:avLst/>
          </a:prstGeom>
          <a:noFill/>
        </p:spPr>
        <p:txBody>
          <a:bodyPr wrap="none" rtlCol="0">
            <a:spAutoFit/>
          </a:bodyPr>
          <a:lstStyle/>
          <a:p>
            <a:r>
              <a:rPr lang="en-US" altLang="ko-KR" dirty="0"/>
              <a:t>Push Button</a:t>
            </a:r>
          </a:p>
          <a:p>
            <a:r>
              <a:rPr lang="en-US" altLang="ko-KR" dirty="0"/>
              <a:t>Object Name :</a:t>
            </a:r>
            <a:r>
              <a:rPr lang="ko-KR" altLang="en-US" dirty="0"/>
              <a:t> </a:t>
            </a:r>
            <a:r>
              <a:rPr lang="en-US" altLang="ko-KR" b="1" dirty="0">
                <a:solidFill>
                  <a:srgbClr val="0000FF"/>
                </a:solidFill>
              </a:rPr>
              <a:t>ConnectButton</a:t>
            </a:r>
            <a:endParaRPr lang="ko-KR" altLang="en-US" b="1" dirty="0">
              <a:solidFill>
                <a:srgbClr val="0000FF"/>
              </a:solidFill>
            </a:endParaRPr>
          </a:p>
        </p:txBody>
      </p:sp>
      <p:sp>
        <p:nvSpPr>
          <p:cNvPr id="4" name="TextBox 3">
            <a:extLst>
              <a:ext uri="{FF2B5EF4-FFF2-40B4-BE49-F238E27FC236}">
                <a16:creationId xmlns:a16="http://schemas.microsoft.com/office/drawing/2014/main" id="{4016D380-5265-1484-618E-70A58C719173}"/>
              </a:ext>
            </a:extLst>
          </p:cNvPr>
          <p:cNvSpPr txBox="1"/>
          <p:nvPr/>
        </p:nvSpPr>
        <p:spPr>
          <a:xfrm>
            <a:off x="7571148" y="1032232"/>
            <a:ext cx="3781436" cy="400110"/>
          </a:xfrm>
          <a:prstGeom prst="rect">
            <a:avLst/>
          </a:prstGeom>
          <a:noFill/>
        </p:spPr>
        <p:txBody>
          <a:bodyPr wrap="square">
            <a:spAutoFit/>
          </a:bodyPr>
          <a:lstStyle/>
          <a:p>
            <a:r>
              <a:rPr lang="en-US" altLang="ko-KR" sz="2000" b="1" dirty="0" err="1">
                <a:solidFill>
                  <a:srgbClr val="0000FF"/>
                </a:solidFill>
                <a:latin typeface="Consolas" panose="020B0609020204030204" pitchFamily="49" charset="0"/>
              </a:rPr>
              <a:t>THgraph_gui.ui</a:t>
            </a:r>
            <a:r>
              <a:rPr lang="en-US" altLang="ko-KR" sz="2000" b="1" dirty="0">
                <a:solidFill>
                  <a:srgbClr val="0000FF"/>
                </a:solidFill>
                <a:latin typeface="Consolas" panose="020B0609020204030204" pitchFamily="49" charset="0"/>
              </a:rPr>
              <a:t> </a:t>
            </a:r>
            <a:r>
              <a:rPr lang="ko-KR" altLang="en-US" sz="2000" dirty="0">
                <a:latin typeface="Consolas" panose="020B0609020204030204" pitchFamily="49" charset="0"/>
              </a:rPr>
              <a:t>로 저장</a:t>
            </a:r>
            <a:endParaRPr lang="ko-KR" altLang="en-US" sz="2000" dirty="0"/>
          </a:p>
        </p:txBody>
      </p:sp>
    </p:spTree>
    <p:extLst>
      <p:ext uri="{BB962C8B-B14F-4D97-AF65-F5344CB8AC3E}">
        <p14:creationId xmlns:p14="http://schemas.microsoft.com/office/powerpoint/2010/main" val="3276230848"/>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BF0289F-45D0-41C7-A2A2-2011A82C4B05}"/>
              </a:ext>
            </a:extLst>
          </p:cNvPr>
          <p:cNvSpPr/>
          <p:nvPr/>
        </p:nvSpPr>
        <p:spPr>
          <a:xfrm>
            <a:off x="-24680" y="-27384"/>
            <a:ext cx="11161240" cy="6986528"/>
          </a:xfrm>
          <a:prstGeom prst="rect">
            <a:avLst/>
          </a:prstGeom>
          <a:solidFill>
            <a:schemeClr val="bg1">
              <a:lumMod val="95000"/>
            </a:schemeClr>
          </a:solidFill>
        </p:spPr>
        <p:txBody>
          <a:bodyPr wrap="square">
            <a:spAutoFit/>
          </a:bodyPr>
          <a:lstStyle/>
          <a:p>
            <a:r>
              <a:rPr lang="en-US" altLang="ko-KR" sz="1400" b="1" dirty="0">
                <a:solidFill>
                  <a:srgbClr val="7F0055"/>
                </a:solidFill>
                <a:latin typeface="Courier New" panose="02070309020205020404" pitchFamily="49" charset="0"/>
              </a:rPr>
              <a:t>void</a:t>
            </a:r>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ID_modify</a:t>
            </a:r>
            <a:r>
              <a:rPr lang="en-US" altLang="ko-KR" sz="1400" b="1" dirty="0">
                <a:solidFill>
                  <a:srgbClr val="000000"/>
                </a:solidFill>
                <a:latin typeface="Courier New" panose="02070309020205020404" pitchFamily="49" charset="0"/>
              </a:rPr>
              <a:t>(</a:t>
            </a:r>
            <a:r>
              <a:rPr lang="en-US" altLang="ko-KR" sz="1400" b="1" dirty="0">
                <a:solidFill>
                  <a:srgbClr val="7F0055"/>
                </a:solidFill>
                <a:latin typeface="Courier New" panose="02070309020205020404" pitchFamily="49" charset="0"/>
              </a:rPr>
              <a:t>void</a:t>
            </a:r>
            <a:r>
              <a:rPr lang="en-US" altLang="ko-KR" sz="1400" b="1" dirty="0">
                <a:solidFill>
                  <a:srgbClr val="000000"/>
                </a:solidFill>
                <a:latin typeface="Courier New" panose="02070309020205020404" pitchFamily="49" charset="0"/>
              </a:rPr>
              <a:t>)</a:t>
            </a:r>
          </a:p>
          <a:p>
            <a:r>
              <a:rPr lang="en-US" altLang="ko-KR" sz="1400" b="1" dirty="0">
                <a:solidFill>
                  <a:srgbClr val="000000"/>
                </a:solidFill>
                <a:latin typeface="Courier New" panose="02070309020205020404" pitchFamily="49" charset="0"/>
              </a:rPr>
              <a:t>{</a:t>
            </a:r>
          </a:p>
          <a:p>
            <a:r>
              <a:rPr lang="en-US" altLang="ko-KR" sz="1400" b="1" dirty="0">
                <a:solidFill>
                  <a:srgbClr val="005032"/>
                </a:solidFill>
                <a:latin typeface="Courier New" panose="02070309020205020404" pitchFamily="49" charset="0"/>
              </a:rPr>
              <a:t>   u8</a:t>
            </a:r>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i</a:t>
            </a:r>
            <a:r>
              <a:rPr lang="en-US" altLang="ko-KR" sz="1400" b="1" dirty="0">
                <a:solidFill>
                  <a:srgbClr val="000000"/>
                </a:solidFill>
                <a:latin typeface="Courier New" panose="02070309020205020404" pitchFamily="49" charset="0"/>
              </a:rPr>
              <a:t>;</a:t>
            </a:r>
          </a:p>
          <a:p>
            <a:r>
              <a:rPr lang="en-US" altLang="ko-KR" sz="1400" b="1" dirty="0">
                <a:solidFill>
                  <a:srgbClr val="005032"/>
                </a:solidFill>
                <a:latin typeface="Courier New" panose="02070309020205020404" pitchFamily="49" charset="0"/>
              </a:rPr>
              <a:t>   u16</a:t>
            </a:r>
            <a:r>
              <a:rPr lang="en-US" altLang="ko-KR" sz="1400" b="1" dirty="0">
                <a:solidFill>
                  <a:srgbClr val="000000"/>
                </a:solidFill>
                <a:latin typeface="Courier New" panose="02070309020205020404" pitchFamily="49" charset="0"/>
              </a:rPr>
              <a:t> i16;</a:t>
            </a:r>
          </a:p>
          <a:p>
            <a:r>
              <a:rPr lang="en-US" altLang="ko-KR" sz="1400" b="1" dirty="0">
                <a:solidFill>
                  <a:srgbClr val="005032"/>
                </a:solidFill>
                <a:latin typeface="Courier New" panose="02070309020205020404" pitchFamily="49" charset="0"/>
              </a:rPr>
              <a:t>   uint32_t</a:t>
            </a:r>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PageError</a:t>
            </a:r>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writeData</a:t>
            </a:r>
            <a:r>
              <a:rPr lang="en-US" altLang="ko-KR" sz="1400" b="1" dirty="0">
                <a:solidFill>
                  <a:srgbClr val="000000"/>
                </a:solidFill>
                <a:latin typeface="Courier New" panose="02070309020205020404" pitchFamily="49" charset="0"/>
              </a:rPr>
              <a:t>[10];</a:t>
            </a:r>
          </a:p>
          <a:p>
            <a:r>
              <a:rPr lang="en-US" altLang="ko-KR" sz="1400" b="1" dirty="0">
                <a:solidFill>
                  <a:srgbClr val="7F0055"/>
                </a:solidFill>
                <a:latin typeface="Courier New" panose="02070309020205020404" pitchFamily="49" charset="0"/>
              </a:rPr>
              <a:t>   static</a:t>
            </a:r>
            <a:r>
              <a:rPr lang="en-US" altLang="ko-KR" sz="1400" b="1" dirty="0">
                <a:solidFill>
                  <a:srgbClr val="000000"/>
                </a:solidFill>
                <a:latin typeface="Courier New" panose="02070309020205020404" pitchFamily="49" charset="0"/>
              </a:rPr>
              <a:t> </a:t>
            </a:r>
            <a:r>
              <a:rPr lang="en-US" altLang="ko-KR" sz="1400" b="1" dirty="0" err="1">
                <a:solidFill>
                  <a:srgbClr val="005032"/>
                </a:solidFill>
                <a:latin typeface="Courier New" panose="02070309020205020404" pitchFamily="49" charset="0"/>
              </a:rPr>
              <a:t>FLASH_EraseInitTypeDef</a:t>
            </a:r>
            <a:r>
              <a:rPr lang="en-US" altLang="ko-KR" sz="1400" b="1" dirty="0">
                <a:solidFill>
                  <a:srgbClr val="000000"/>
                </a:solidFill>
                <a:latin typeface="Courier New" panose="02070309020205020404" pitchFamily="49" charset="0"/>
              </a:rPr>
              <a:t> </a:t>
            </a:r>
            <a:r>
              <a:rPr lang="en-US" altLang="ko-KR" sz="1400" b="1" err="1">
                <a:solidFill>
                  <a:srgbClr val="000000"/>
                </a:solidFill>
                <a:latin typeface="Courier New" panose="02070309020205020404" pitchFamily="49" charset="0"/>
              </a:rPr>
              <a:t>FlashEEPStruct</a:t>
            </a:r>
            <a:r>
              <a:rPr lang="en-US" altLang="ko-KR" sz="1400" b="1">
                <a:solidFill>
                  <a:srgbClr val="000000"/>
                </a:solidFill>
                <a:latin typeface="Courier New" panose="02070309020205020404" pitchFamily="49" charset="0"/>
              </a:rPr>
              <a:t>;</a:t>
            </a:r>
            <a:endParaRPr lang="en-US" altLang="ko-KR" sz="1400" b="1" dirty="0">
              <a:solidFill>
                <a:srgbClr val="000000"/>
              </a:solidFill>
              <a:latin typeface="Courier New" panose="02070309020205020404" pitchFamily="49" charset="0"/>
            </a:endParaRPr>
          </a:p>
          <a:p>
            <a:r>
              <a:rPr lang="en-US" altLang="ko-KR" sz="1400" b="1" dirty="0">
                <a:solidFill>
                  <a:srgbClr val="0066CC"/>
                </a:solidFill>
                <a:latin typeface="Courier New" panose="02070309020205020404" pitchFamily="49" charset="0"/>
              </a:rPr>
              <a:t>   </a:t>
            </a:r>
            <a:r>
              <a:rPr lang="en-US" altLang="ko-KR" sz="1400" b="1" dirty="0" err="1">
                <a:solidFill>
                  <a:srgbClr val="0066CC"/>
                </a:solidFill>
                <a:latin typeface="Courier New" panose="02070309020205020404" pitchFamily="49" charset="0"/>
              </a:rPr>
              <a:t>FlashEEPStruct</a:t>
            </a:r>
            <a:r>
              <a:rPr lang="en-US" altLang="ko-KR" sz="1400" b="1" dirty="0" err="1">
                <a:solidFill>
                  <a:srgbClr val="000000"/>
                </a:solidFill>
                <a:latin typeface="Courier New" panose="02070309020205020404" pitchFamily="49" charset="0"/>
              </a:rPr>
              <a:t>.</a:t>
            </a:r>
            <a:r>
              <a:rPr lang="en-US" altLang="ko-KR" sz="1400" b="1" dirty="0" err="1">
                <a:solidFill>
                  <a:srgbClr val="0000C0"/>
                </a:solidFill>
                <a:latin typeface="Courier New" panose="02070309020205020404" pitchFamily="49" charset="0"/>
              </a:rPr>
              <a:t>TypeErase</a:t>
            </a:r>
            <a:r>
              <a:rPr lang="en-US" altLang="ko-KR" sz="1400" b="1" dirty="0">
                <a:solidFill>
                  <a:srgbClr val="000000"/>
                </a:solidFill>
                <a:latin typeface="Courier New" panose="02070309020205020404" pitchFamily="49" charset="0"/>
              </a:rPr>
              <a:t> = FLASH_TYPEERASE_PAGES;</a:t>
            </a: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FlashEEPStruct.</a:t>
            </a:r>
            <a:r>
              <a:rPr lang="en-US" altLang="ko-KR" sz="1400" b="1" dirty="0" err="1">
                <a:solidFill>
                  <a:srgbClr val="0000C0"/>
                </a:solidFill>
                <a:latin typeface="Courier New" panose="02070309020205020404" pitchFamily="49" charset="0"/>
              </a:rPr>
              <a:t>PageAddress</a:t>
            </a:r>
            <a:r>
              <a:rPr lang="en-US" altLang="ko-KR" sz="1400" b="1" dirty="0">
                <a:solidFill>
                  <a:srgbClr val="000000"/>
                </a:solidFill>
                <a:latin typeface="Courier New" panose="02070309020205020404" pitchFamily="49" charset="0"/>
              </a:rPr>
              <a:t> = </a:t>
            </a:r>
            <a:r>
              <a:rPr lang="en-US" altLang="ko-KR" sz="1400" b="1" dirty="0" err="1">
                <a:solidFill>
                  <a:srgbClr val="000000"/>
                </a:solidFill>
                <a:latin typeface="Courier New" panose="02070309020205020404" pitchFamily="49" charset="0"/>
              </a:rPr>
              <a:t>StartAddr</a:t>
            </a:r>
            <a:r>
              <a:rPr lang="en-US" altLang="ko-KR" sz="1400" b="1" dirty="0">
                <a:solidFill>
                  <a:srgbClr val="000000"/>
                </a:solidFill>
                <a:latin typeface="Courier New" panose="02070309020205020404" pitchFamily="49" charset="0"/>
              </a:rPr>
              <a:t>;</a:t>
            </a: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FlashEEPStruct.</a:t>
            </a:r>
            <a:r>
              <a:rPr lang="en-US" altLang="ko-KR" sz="1400" b="1" dirty="0" err="1">
                <a:solidFill>
                  <a:srgbClr val="0000C0"/>
                </a:solidFill>
                <a:latin typeface="Courier New" panose="02070309020205020404" pitchFamily="49" charset="0"/>
              </a:rPr>
              <a:t>NbPages</a:t>
            </a:r>
            <a:r>
              <a:rPr lang="en-US" altLang="ko-KR" sz="1400" b="1" dirty="0">
                <a:solidFill>
                  <a:srgbClr val="000000"/>
                </a:solidFill>
                <a:latin typeface="Courier New" panose="02070309020205020404" pitchFamily="49" charset="0"/>
              </a:rPr>
              <a:t> = 1;</a:t>
            </a:r>
            <a:br>
              <a:rPr lang="en-US" altLang="ko-KR" sz="1400" b="1" dirty="0">
                <a:solidFill>
                  <a:srgbClr val="000000"/>
                </a:solidFill>
                <a:latin typeface="Courier New" panose="02070309020205020404" pitchFamily="49" charset="0"/>
              </a:rPr>
            </a:br>
            <a:endParaRPr lang="en-US" altLang="ko-KR" sz="1400" b="1" dirty="0">
              <a:solidFill>
                <a:srgbClr val="000000"/>
              </a:solidFill>
              <a:latin typeface="Courier New" panose="02070309020205020404" pitchFamily="49" charset="0"/>
            </a:endParaRP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HAL_FLASH_Unlock</a:t>
            </a:r>
            <a:r>
              <a:rPr lang="en-US" altLang="ko-KR" sz="1400" b="1" dirty="0">
                <a:solidFill>
                  <a:srgbClr val="000000"/>
                </a:solidFill>
                <a:latin typeface="Courier New" panose="02070309020205020404" pitchFamily="49" charset="0"/>
              </a:rPr>
              <a:t>();</a:t>
            </a:r>
          </a:p>
          <a:p>
            <a:r>
              <a:rPr lang="en-US" altLang="ko-KR" sz="1400" b="1" dirty="0">
                <a:solidFill>
                  <a:srgbClr val="7F0055"/>
                </a:solidFill>
                <a:latin typeface="Courier New" panose="02070309020205020404" pitchFamily="49" charset="0"/>
              </a:rPr>
              <a:t>   for</a:t>
            </a:r>
            <a:r>
              <a:rPr lang="en-US" altLang="ko-KR" sz="1400" b="1" dirty="0">
                <a:solidFill>
                  <a:srgbClr val="000000"/>
                </a:solidFill>
                <a:latin typeface="Courier New" panose="02070309020205020404" pitchFamily="49" charset="0"/>
              </a:rPr>
              <a:t>(i16=0; i16&lt;255; i16++){ </a:t>
            </a:r>
            <a:r>
              <a:rPr lang="en-US" altLang="ko-KR" sz="1400" b="1" dirty="0">
                <a:solidFill>
                  <a:srgbClr val="3F7F5F"/>
                </a:solidFill>
                <a:latin typeface="Courier New" panose="02070309020205020404" pitchFamily="49" charset="0"/>
              </a:rPr>
              <a:t>// Flash</a:t>
            </a:r>
            <a:endParaRPr lang="en-US" altLang="ko-KR" sz="1400" b="1" dirty="0">
              <a:solidFill>
                <a:srgbClr val="000000"/>
              </a:solidFill>
              <a:latin typeface="Courier New" panose="02070309020205020404" pitchFamily="49" charset="0"/>
            </a:endParaRP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[i16]= *(</a:t>
            </a:r>
            <a:r>
              <a:rPr lang="en-US" altLang="ko-KR" sz="1400" b="1" dirty="0">
                <a:solidFill>
                  <a:srgbClr val="005032"/>
                </a:solidFill>
                <a:latin typeface="Courier New" panose="02070309020205020404" pitchFamily="49" charset="0"/>
              </a:rPr>
              <a:t>u8</a:t>
            </a:r>
            <a:r>
              <a:rPr lang="en-US" altLang="ko-KR" sz="1400" b="1" dirty="0">
                <a:solidFill>
                  <a:srgbClr val="000000"/>
                </a:solidFill>
                <a:latin typeface="Courier New" panose="02070309020205020404" pitchFamily="49" charset="0"/>
              </a:rPr>
              <a:t> *) (StartAddr+i16);</a:t>
            </a:r>
          </a:p>
          <a:p>
            <a:r>
              <a:rPr lang="en-US" altLang="ko-KR" sz="1400" b="1" dirty="0">
                <a:solidFill>
                  <a:srgbClr val="000000"/>
                </a:solidFill>
                <a:latin typeface="Courier New" panose="02070309020205020404" pitchFamily="49" charset="0"/>
              </a:rPr>
              <a:t>   }</a:t>
            </a: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HAL_FLASHEx_Erase</a:t>
            </a:r>
            <a:r>
              <a:rPr lang="en-US" altLang="ko-KR" sz="1400" b="1" dirty="0">
                <a:solidFill>
                  <a:srgbClr val="000000"/>
                </a:solidFill>
                <a:latin typeface="Courier New" panose="02070309020205020404" pitchFamily="49" charset="0"/>
              </a:rPr>
              <a:t>(&amp;</a:t>
            </a:r>
            <a:r>
              <a:rPr lang="en-US" altLang="ko-KR" sz="1400" b="1" dirty="0" err="1">
                <a:solidFill>
                  <a:srgbClr val="000000"/>
                </a:solidFill>
                <a:latin typeface="Courier New" panose="02070309020205020404" pitchFamily="49" charset="0"/>
              </a:rPr>
              <a:t>FlashEEPStruct</a:t>
            </a:r>
            <a:r>
              <a:rPr lang="en-US" altLang="ko-KR" sz="1400" b="1" dirty="0">
                <a:solidFill>
                  <a:srgbClr val="000000"/>
                </a:solidFill>
                <a:latin typeface="Courier New" panose="02070309020205020404" pitchFamily="49" charset="0"/>
              </a:rPr>
              <a:t>, &amp;</a:t>
            </a:r>
            <a:r>
              <a:rPr lang="en-US" altLang="ko-KR" sz="1400" b="1" dirty="0" err="1">
                <a:solidFill>
                  <a:srgbClr val="000000"/>
                </a:solidFill>
                <a:latin typeface="Courier New" panose="02070309020205020404" pitchFamily="49" charset="0"/>
              </a:rPr>
              <a:t>PageError</a:t>
            </a:r>
            <a:r>
              <a:rPr lang="en-US" altLang="ko-KR" sz="1400" b="1" dirty="0">
                <a:solidFill>
                  <a:srgbClr val="000000"/>
                </a:solidFill>
                <a:latin typeface="Courier New" panose="02070309020205020404" pitchFamily="49" charset="0"/>
              </a:rPr>
              <a:t>);</a:t>
            </a: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[0]=0x31;</a:t>
            </a:r>
          </a:p>
          <a:p>
            <a:r>
              <a:rPr lang="en-US" altLang="ko-KR" sz="1400" b="1" dirty="0">
                <a:solidFill>
                  <a:srgbClr val="7F0055"/>
                </a:solidFill>
                <a:latin typeface="Courier New" panose="02070309020205020404" pitchFamily="49" charset="0"/>
              </a:rPr>
              <a:t>   for</a:t>
            </a:r>
            <a:r>
              <a:rPr lang="en-US" altLang="ko-KR" sz="1400" b="1" dirty="0">
                <a:solidFill>
                  <a:srgbClr val="000000"/>
                </a:solidFill>
                <a:latin typeface="Courier New" panose="02070309020205020404" pitchFamily="49" charset="0"/>
              </a:rPr>
              <a:t>(</a:t>
            </a:r>
            <a:r>
              <a:rPr lang="en-US" altLang="ko-KR" sz="1400" b="1" dirty="0" err="1">
                <a:solidFill>
                  <a:srgbClr val="000000"/>
                </a:solidFill>
                <a:latin typeface="Courier New" panose="02070309020205020404" pitchFamily="49" charset="0"/>
              </a:rPr>
              <a:t>i</a:t>
            </a:r>
            <a:r>
              <a:rPr lang="en-US" altLang="ko-KR" sz="1400" b="1" dirty="0">
                <a:solidFill>
                  <a:srgbClr val="000000"/>
                </a:solidFill>
                <a:latin typeface="Courier New" panose="02070309020205020404" pitchFamily="49" charset="0"/>
              </a:rPr>
              <a:t>=0; </a:t>
            </a:r>
            <a:r>
              <a:rPr lang="en-US" altLang="ko-KR" sz="1400" b="1" dirty="0" err="1">
                <a:solidFill>
                  <a:srgbClr val="000000"/>
                </a:solidFill>
                <a:latin typeface="Courier New" panose="02070309020205020404" pitchFamily="49" charset="0"/>
              </a:rPr>
              <a:t>i</a:t>
            </a:r>
            <a:r>
              <a:rPr lang="en-US" altLang="ko-KR" sz="1400" b="1" dirty="0">
                <a:solidFill>
                  <a:srgbClr val="000000"/>
                </a:solidFill>
                <a:latin typeface="Courier New" panose="02070309020205020404" pitchFamily="49" charset="0"/>
              </a:rPr>
              <a:t>&lt;8; </a:t>
            </a:r>
            <a:r>
              <a:rPr lang="en-US" altLang="ko-KR" sz="1400" b="1" err="1">
                <a:solidFill>
                  <a:srgbClr val="000000"/>
                </a:solidFill>
                <a:latin typeface="Courier New" panose="02070309020205020404" pitchFamily="49" charset="0"/>
              </a:rPr>
              <a:t>i</a:t>
            </a:r>
            <a:r>
              <a:rPr lang="en-US" altLang="ko-KR" sz="1400" b="1">
                <a:solidFill>
                  <a:srgbClr val="000000"/>
                </a:solidFill>
                <a:latin typeface="Courier New" panose="02070309020205020404" pitchFamily="49" charset="0"/>
              </a:rPr>
              <a:t>++)ST_ID[i</a:t>
            </a:r>
            <a:r>
              <a:rPr lang="en-US" altLang="ko-KR" sz="1400" b="1" dirty="0">
                <a:solidFill>
                  <a:srgbClr val="000000"/>
                </a:solidFill>
                <a:latin typeface="Courier New" panose="02070309020205020404" pitchFamily="49" charset="0"/>
              </a:rPr>
              <a:t>]=(Buffer_USART3[3+i]-</a:t>
            </a:r>
            <a:r>
              <a:rPr lang="en-US" altLang="ko-KR" sz="1400" b="1">
                <a:solidFill>
                  <a:srgbClr val="000000"/>
                </a:solidFill>
                <a:latin typeface="Courier New" panose="02070309020205020404" pitchFamily="49" charset="0"/>
              </a:rPr>
              <a:t>0x30);   </a:t>
            </a:r>
          </a:p>
          <a:p>
            <a:endParaRPr lang="en-US" altLang="ko-KR" sz="1400" b="1" dirty="0">
              <a:solidFill>
                <a:srgbClr val="000000"/>
              </a:solidFill>
              <a:latin typeface="Courier New" panose="02070309020205020404" pitchFamily="49" charset="0"/>
            </a:endParaRP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writeData</a:t>
            </a:r>
            <a:r>
              <a:rPr lang="en-US" altLang="ko-KR" sz="1400" b="1" dirty="0">
                <a:solidFill>
                  <a:srgbClr val="000000"/>
                </a:solidFill>
                <a:latin typeface="Courier New" panose="02070309020205020404" pitchFamily="49" charset="0"/>
              </a:rPr>
              <a:t>[0] = 0x31;</a:t>
            </a: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writeData</a:t>
            </a:r>
            <a:r>
              <a:rPr lang="en-US" altLang="ko-KR" sz="1400" b="1" dirty="0">
                <a:solidFill>
                  <a:srgbClr val="000000"/>
                </a:solidFill>
                <a:latin typeface="Courier New" panose="02070309020205020404" pitchFamily="49" charset="0"/>
              </a:rPr>
              <a:t>[1] = ST_ID[0]+(ST_ID[1]&lt;&lt;8)+(ST_ID[2] &lt;&lt;16)+(ST_ID[3] &lt;&lt;24); </a:t>
            </a:r>
            <a:r>
              <a:rPr lang="en-US" altLang="ko-KR" sz="1400" b="1" dirty="0">
                <a:solidFill>
                  <a:srgbClr val="3F7F5F"/>
                </a:solidFill>
                <a:latin typeface="Courier New" panose="02070309020205020404" pitchFamily="49" charset="0"/>
              </a:rPr>
              <a:t>// ID</a:t>
            </a:r>
            <a:endParaRPr lang="en-US" altLang="ko-KR" sz="1400" b="1" dirty="0">
              <a:solidFill>
                <a:srgbClr val="000000"/>
              </a:solidFill>
              <a:latin typeface="Courier New" panose="02070309020205020404" pitchFamily="49" charset="0"/>
            </a:endParaRP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writeData</a:t>
            </a:r>
            <a:r>
              <a:rPr lang="en-US" altLang="ko-KR" sz="1400" b="1" dirty="0">
                <a:solidFill>
                  <a:srgbClr val="000000"/>
                </a:solidFill>
                <a:latin typeface="Courier New" panose="02070309020205020404" pitchFamily="49" charset="0"/>
              </a:rPr>
              <a:t>[2] = ST_ID[4]+(ST_ID[5]&lt;&lt;8)+(ST_ID[6] &lt;&lt;16)+(ST_ID[7] &lt;&lt;24); </a:t>
            </a:r>
            <a:r>
              <a:rPr lang="en-US" altLang="ko-KR" sz="1400" b="1" dirty="0">
                <a:solidFill>
                  <a:srgbClr val="3F7F5F"/>
                </a:solidFill>
                <a:latin typeface="Courier New" panose="02070309020205020404" pitchFamily="49" charset="0"/>
              </a:rPr>
              <a:t>// ID</a:t>
            </a:r>
            <a:endParaRPr lang="en-US" altLang="ko-KR" sz="1400" b="1" dirty="0">
              <a:solidFill>
                <a:srgbClr val="000000"/>
              </a:solidFill>
              <a:latin typeface="Courier New" panose="02070309020205020404" pitchFamily="49" charset="0"/>
            </a:endParaRP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writeData</a:t>
            </a:r>
            <a:r>
              <a:rPr lang="en-US" altLang="ko-KR" sz="1400" b="1" dirty="0">
                <a:solidFill>
                  <a:srgbClr val="000000"/>
                </a:solidFill>
                <a:latin typeface="Courier New" panose="02070309020205020404" pitchFamily="49" charset="0"/>
              </a:rPr>
              <a:t>[3] = (</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[12] &lt;&lt;16)+(</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[13]&lt;&lt;8)+(</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[14]); </a:t>
            </a:r>
            <a:r>
              <a:rPr lang="en-US" altLang="ko-KR" sz="1400" b="1" dirty="0">
                <a:solidFill>
                  <a:srgbClr val="3F7F5F"/>
                </a:solidFill>
                <a:latin typeface="Courier New" panose="02070309020205020404" pitchFamily="49" charset="0"/>
              </a:rPr>
              <a:t>//IP-1</a:t>
            </a:r>
            <a:endParaRPr lang="en-US" altLang="ko-KR" sz="1400" b="1" dirty="0">
              <a:solidFill>
                <a:srgbClr val="000000"/>
              </a:solidFill>
              <a:latin typeface="Courier New" panose="02070309020205020404" pitchFamily="49" charset="0"/>
            </a:endParaRP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writeData</a:t>
            </a:r>
            <a:r>
              <a:rPr lang="en-US" altLang="ko-KR" sz="1400" b="1" dirty="0">
                <a:solidFill>
                  <a:srgbClr val="000000"/>
                </a:solidFill>
                <a:latin typeface="Courier New" panose="02070309020205020404" pitchFamily="49" charset="0"/>
              </a:rPr>
              <a:t>[4] = (</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[16] &lt;&lt;16)+(</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[17]&lt;&lt;8)+(</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[18]); </a:t>
            </a:r>
            <a:r>
              <a:rPr lang="en-US" altLang="ko-KR" sz="1400" b="1" dirty="0">
                <a:solidFill>
                  <a:srgbClr val="3F7F5F"/>
                </a:solidFill>
                <a:latin typeface="Courier New" panose="02070309020205020404" pitchFamily="49" charset="0"/>
              </a:rPr>
              <a:t>//IP-2</a:t>
            </a:r>
            <a:endParaRPr lang="en-US" altLang="ko-KR" sz="1400" b="1" dirty="0">
              <a:solidFill>
                <a:srgbClr val="000000"/>
              </a:solidFill>
              <a:latin typeface="Courier New" panose="02070309020205020404" pitchFamily="49" charset="0"/>
            </a:endParaRP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writeData</a:t>
            </a:r>
            <a:r>
              <a:rPr lang="en-US" altLang="ko-KR" sz="1400" b="1" dirty="0">
                <a:solidFill>
                  <a:srgbClr val="000000"/>
                </a:solidFill>
                <a:latin typeface="Courier New" panose="02070309020205020404" pitchFamily="49" charset="0"/>
              </a:rPr>
              <a:t>[5] = (</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[20] &lt;&lt;16)+(</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[21]&lt;&lt;8)+(</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[22]); </a:t>
            </a:r>
            <a:r>
              <a:rPr lang="en-US" altLang="ko-KR" sz="1400" b="1" dirty="0">
                <a:solidFill>
                  <a:srgbClr val="3F7F5F"/>
                </a:solidFill>
                <a:latin typeface="Courier New" panose="02070309020205020404" pitchFamily="49" charset="0"/>
              </a:rPr>
              <a:t>//IP-3</a:t>
            </a:r>
            <a:endParaRPr lang="en-US" altLang="ko-KR" sz="1400" b="1" dirty="0">
              <a:solidFill>
                <a:srgbClr val="000000"/>
              </a:solidFill>
              <a:latin typeface="Courier New" panose="02070309020205020404" pitchFamily="49" charset="0"/>
            </a:endParaRP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writeData</a:t>
            </a:r>
            <a:r>
              <a:rPr lang="en-US" altLang="ko-KR" sz="1400" b="1" dirty="0">
                <a:solidFill>
                  <a:srgbClr val="000000"/>
                </a:solidFill>
                <a:latin typeface="Courier New" panose="02070309020205020404" pitchFamily="49" charset="0"/>
              </a:rPr>
              <a:t>[6] = (</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[24] &lt;&lt;16)+(</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[25]&lt;&lt;8)+(</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[26]); </a:t>
            </a:r>
            <a:r>
              <a:rPr lang="en-US" altLang="ko-KR" sz="1400" b="1" dirty="0">
                <a:solidFill>
                  <a:srgbClr val="3F7F5F"/>
                </a:solidFill>
                <a:latin typeface="Courier New" panose="02070309020205020404" pitchFamily="49" charset="0"/>
              </a:rPr>
              <a:t>//IP-4</a:t>
            </a:r>
            <a:endParaRPr lang="en-US" altLang="ko-KR" sz="1400" b="1" dirty="0">
              <a:solidFill>
                <a:srgbClr val="000000"/>
              </a:solidFill>
              <a:latin typeface="Courier New" panose="02070309020205020404" pitchFamily="49" charset="0"/>
            </a:endParaRP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writeData</a:t>
            </a:r>
            <a:r>
              <a:rPr lang="en-US" altLang="ko-KR" sz="1400" b="1" dirty="0">
                <a:solidFill>
                  <a:srgbClr val="000000"/>
                </a:solidFill>
                <a:latin typeface="Courier New" panose="02070309020205020404" pitchFamily="49" charset="0"/>
              </a:rPr>
              <a:t>[7] = (</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[28] &lt;&lt;24)+(</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[29]&lt;&lt;16)+(</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[30]&lt;&lt;8)+(</a:t>
            </a:r>
            <a:r>
              <a:rPr lang="en-US" altLang="ko-KR" sz="1400" b="1" dirty="0" err="1">
                <a:solidFill>
                  <a:srgbClr val="000000"/>
                </a:solidFill>
                <a:latin typeface="Courier New" panose="02070309020205020404" pitchFamily="49" charset="0"/>
              </a:rPr>
              <a:t>Flash_Buf</a:t>
            </a:r>
            <a:r>
              <a:rPr lang="en-US" altLang="ko-KR" sz="1400" b="1" dirty="0">
                <a:solidFill>
                  <a:srgbClr val="000000"/>
                </a:solidFill>
                <a:latin typeface="Courier New" panose="02070309020205020404" pitchFamily="49" charset="0"/>
              </a:rPr>
              <a:t>[31]); </a:t>
            </a: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i</a:t>
            </a:r>
            <a:r>
              <a:rPr lang="en-US" altLang="ko-KR" sz="1400" b="1" dirty="0">
                <a:solidFill>
                  <a:srgbClr val="000000"/>
                </a:solidFill>
                <a:latin typeface="Courier New" panose="02070309020205020404" pitchFamily="49" charset="0"/>
              </a:rPr>
              <a:t>=0;</a:t>
            </a:r>
          </a:p>
          <a:p>
            <a:r>
              <a:rPr lang="en-US" altLang="ko-KR" sz="1400" b="1" dirty="0">
                <a:solidFill>
                  <a:srgbClr val="7F0055"/>
                </a:solidFill>
                <a:latin typeface="Courier New" panose="02070309020205020404" pitchFamily="49" charset="0"/>
              </a:rPr>
              <a:t>   for</a:t>
            </a:r>
            <a:r>
              <a:rPr lang="en-US" altLang="ko-KR" sz="1400" b="1" dirty="0">
                <a:solidFill>
                  <a:srgbClr val="000000"/>
                </a:solidFill>
                <a:latin typeface="Courier New" panose="02070309020205020404" pitchFamily="49" charset="0"/>
              </a:rPr>
              <a:t>(i16=0; i16&lt;50; i16+=4){ </a:t>
            </a:r>
            <a:r>
              <a:rPr lang="en-US" altLang="ko-KR" sz="1400" b="1" dirty="0">
                <a:solidFill>
                  <a:srgbClr val="3F7F5F"/>
                </a:solidFill>
                <a:latin typeface="Courier New" panose="02070309020205020404" pitchFamily="49" charset="0"/>
              </a:rPr>
              <a:t>// Flash</a:t>
            </a:r>
            <a:endParaRPr lang="en-US" altLang="ko-KR" sz="1400" b="1" dirty="0">
              <a:solidFill>
                <a:srgbClr val="000000"/>
              </a:solidFill>
              <a:latin typeface="Courier New" panose="02070309020205020404" pitchFamily="49" charset="0"/>
            </a:endParaRP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HAL_FLASH_Program</a:t>
            </a:r>
            <a:r>
              <a:rPr lang="en-US" altLang="ko-KR" sz="1400" b="1" dirty="0">
                <a:solidFill>
                  <a:srgbClr val="000000"/>
                </a:solidFill>
                <a:latin typeface="Courier New" panose="02070309020205020404" pitchFamily="49" charset="0"/>
              </a:rPr>
              <a:t>(FLASH_TYPEPROGRAM_WORD, StartAddr+i16, </a:t>
            </a:r>
            <a:r>
              <a:rPr lang="en-US" altLang="ko-KR" sz="1400" b="1" dirty="0" err="1">
                <a:solidFill>
                  <a:srgbClr val="000000"/>
                </a:solidFill>
                <a:latin typeface="Courier New" panose="02070309020205020404" pitchFamily="49" charset="0"/>
              </a:rPr>
              <a:t>writeData</a:t>
            </a:r>
            <a:r>
              <a:rPr lang="en-US" altLang="ko-KR" sz="1400" b="1" dirty="0">
                <a:solidFill>
                  <a:srgbClr val="000000"/>
                </a:solidFill>
                <a:latin typeface="Courier New" panose="02070309020205020404" pitchFamily="49" charset="0"/>
              </a:rPr>
              <a:t>[</a:t>
            </a:r>
            <a:r>
              <a:rPr lang="en-US" altLang="ko-KR" sz="1400" b="1" dirty="0" err="1">
                <a:solidFill>
                  <a:srgbClr val="000000"/>
                </a:solidFill>
                <a:latin typeface="Courier New" panose="02070309020205020404" pitchFamily="49" charset="0"/>
              </a:rPr>
              <a:t>i</a:t>
            </a:r>
            <a:r>
              <a:rPr lang="en-US" altLang="ko-KR" sz="1400" b="1" dirty="0">
                <a:solidFill>
                  <a:srgbClr val="000000"/>
                </a:solidFill>
                <a:latin typeface="Courier New" panose="02070309020205020404" pitchFamily="49" charset="0"/>
              </a:rPr>
              <a:t>++]);</a:t>
            </a:r>
          </a:p>
          <a:p>
            <a:r>
              <a:rPr lang="en-US" altLang="ko-KR" sz="1400" b="1" dirty="0">
                <a:solidFill>
                  <a:srgbClr val="000000"/>
                </a:solidFill>
                <a:latin typeface="Courier New" panose="02070309020205020404" pitchFamily="49" charset="0"/>
              </a:rPr>
              <a:t>   }</a:t>
            </a:r>
          </a:p>
          <a:p>
            <a:r>
              <a:rPr lang="en-US" altLang="ko-KR" sz="1400" b="1" dirty="0">
                <a:solidFill>
                  <a:srgbClr val="000000"/>
                </a:solidFill>
                <a:latin typeface="Courier New" panose="02070309020205020404" pitchFamily="49" charset="0"/>
              </a:rPr>
              <a:t>   </a:t>
            </a:r>
            <a:r>
              <a:rPr lang="en-US" altLang="ko-KR" sz="1400" b="1" dirty="0" err="1">
                <a:solidFill>
                  <a:srgbClr val="000000"/>
                </a:solidFill>
                <a:latin typeface="Courier New" panose="02070309020205020404" pitchFamily="49" charset="0"/>
              </a:rPr>
              <a:t>HAL_FLASH_Lock</a:t>
            </a:r>
            <a:r>
              <a:rPr lang="en-US" altLang="ko-KR" sz="1400" b="1" dirty="0">
                <a:solidFill>
                  <a:srgbClr val="000000"/>
                </a:solidFill>
                <a:latin typeface="Courier New" panose="02070309020205020404" pitchFamily="49" charset="0"/>
              </a:rPr>
              <a:t>();</a:t>
            </a:r>
          </a:p>
          <a:p>
            <a:r>
              <a:rPr lang="en-US" altLang="ko-KR" sz="1400" b="1" dirty="0">
                <a:solidFill>
                  <a:srgbClr val="000000"/>
                </a:solidFill>
                <a:latin typeface="Courier New" panose="02070309020205020404" pitchFamily="49" charset="0"/>
              </a:rPr>
              <a:t>}</a:t>
            </a:r>
          </a:p>
        </p:txBody>
      </p:sp>
      <p:sp>
        <p:nvSpPr>
          <p:cNvPr id="5" name="직사각형 4"/>
          <p:cNvSpPr/>
          <p:nvPr/>
        </p:nvSpPr>
        <p:spPr>
          <a:xfrm>
            <a:off x="7608168" y="5141"/>
            <a:ext cx="460409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altLang="ko-KR" sz="2000" b="1">
                <a:solidFill>
                  <a:schemeClr val="bg1"/>
                </a:solidFill>
                <a:latin typeface="+mn-ea"/>
              </a:rPr>
              <a:t>main.c </a:t>
            </a:r>
            <a:r>
              <a:rPr lang="en-US" altLang="ko-KR" sz="2000" b="1">
                <a:solidFill>
                  <a:schemeClr val="bg1"/>
                </a:solidFill>
                <a:latin typeface="+mn-ea"/>
                <a:sym typeface="Wingdings" panose="05000000000000000000" pitchFamily="2" charset="2"/>
              </a:rPr>
              <a:t> ID_modify()</a:t>
            </a:r>
            <a:endParaRPr lang="ko-KR" altLang="en-US" sz="2000" b="1">
              <a:solidFill>
                <a:schemeClr val="bg1"/>
              </a:solidFill>
              <a:latin typeface="+mn-ea"/>
            </a:endParaRPr>
          </a:p>
        </p:txBody>
      </p:sp>
    </p:spTree>
    <p:extLst>
      <p:ext uri="{BB962C8B-B14F-4D97-AF65-F5344CB8AC3E}">
        <p14:creationId xmlns:p14="http://schemas.microsoft.com/office/powerpoint/2010/main" val="1891367481"/>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3701847"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err="1">
                <a:solidFill>
                  <a:schemeClr val="bg1"/>
                </a:solidFill>
                <a:latin typeface="+mn-ea"/>
              </a:rPr>
              <a:t>main.c</a:t>
            </a:r>
            <a:r>
              <a:rPr lang="en-US" altLang="ko-KR" sz="2400" b="1" dirty="0">
                <a:solidFill>
                  <a:schemeClr val="bg1"/>
                </a:solidFill>
                <a:latin typeface="+mn-ea"/>
              </a:rPr>
              <a:t> </a:t>
            </a:r>
            <a:r>
              <a:rPr lang="en-US" altLang="ko-KR" sz="2400" b="1" dirty="0">
                <a:solidFill>
                  <a:schemeClr val="bg1"/>
                </a:solidFill>
                <a:latin typeface="+mn-ea"/>
                <a:sym typeface="Wingdings" panose="05000000000000000000" pitchFamily="2" charset="2"/>
              </a:rPr>
              <a:t> </a:t>
            </a:r>
            <a:r>
              <a:rPr lang="en-US" altLang="ko-KR" sz="2400" b="1" dirty="0" err="1">
                <a:solidFill>
                  <a:schemeClr val="bg1"/>
                </a:solidFill>
                <a:latin typeface="+mn-ea"/>
                <a:sym typeface="Wingdings" panose="05000000000000000000" pitchFamily="2" charset="2"/>
              </a:rPr>
              <a:t>IP_modify</a:t>
            </a:r>
            <a:r>
              <a:rPr lang="en-US" altLang="ko-KR" sz="2400" b="1" dirty="0">
                <a:solidFill>
                  <a:schemeClr val="bg1"/>
                </a:solidFill>
                <a:latin typeface="+mn-ea"/>
                <a:sym typeface="Wingdings" panose="05000000000000000000" pitchFamily="2" charset="2"/>
              </a:rPr>
              <a:t>()</a:t>
            </a:r>
            <a:endParaRPr lang="ko-KR" altLang="en-US" sz="2400" b="1" dirty="0">
              <a:solidFill>
                <a:schemeClr val="bg1"/>
              </a:solidFill>
              <a:latin typeface="+mn-ea"/>
            </a:endParaRPr>
          </a:p>
        </p:txBody>
      </p:sp>
      <p:sp>
        <p:nvSpPr>
          <p:cNvPr id="5" name="직사각형 4">
            <a:extLst>
              <a:ext uri="{FF2B5EF4-FFF2-40B4-BE49-F238E27FC236}">
                <a16:creationId xmlns:a16="http://schemas.microsoft.com/office/drawing/2014/main" id="{5D834E1C-EE68-43E8-A163-30E87B13A65B}"/>
              </a:ext>
            </a:extLst>
          </p:cNvPr>
          <p:cNvSpPr/>
          <p:nvPr/>
        </p:nvSpPr>
        <p:spPr>
          <a:xfrm>
            <a:off x="1577752" y="587184"/>
            <a:ext cx="9036496" cy="6001643"/>
          </a:xfrm>
          <a:prstGeom prst="rect">
            <a:avLst/>
          </a:prstGeom>
        </p:spPr>
        <p:txBody>
          <a:bodyPr wrap="square">
            <a:spAutoFit/>
          </a:bodyPr>
          <a:lstStyle/>
          <a:p>
            <a:r>
              <a:rPr lang="en-US" altLang="ko-KR" sz="1200" b="1" dirty="0">
                <a:solidFill>
                  <a:srgbClr val="7F0055"/>
                </a:solidFill>
                <a:latin typeface="Courier New" panose="02070309020205020404" pitchFamily="49" charset="0"/>
              </a:rPr>
              <a:t>void</a:t>
            </a:r>
            <a:r>
              <a:rPr lang="en-US" altLang="ko-KR" sz="1200" dirty="0">
                <a:solidFill>
                  <a:srgbClr val="000000"/>
                </a:solidFill>
                <a:latin typeface="Courier New" panose="02070309020205020404" pitchFamily="49" charset="0"/>
              </a:rPr>
              <a:t> </a:t>
            </a:r>
            <a:r>
              <a:rPr lang="en-US" altLang="ko-KR" sz="1200" b="1" dirty="0" err="1">
                <a:solidFill>
                  <a:srgbClr val="000000"/>
                </a:solidFill>
                <a:latin typeface="Courier New" panose="02070309020205020404" pitchFamily="49" charset="0"/>
              </a:rPr>
              <a:t>IP_modify</a:t>
            </a:r>
            <a:r>
              <a:rPr lang="en-US" altLang="ko-KR" sz="1200" dirty="0">
                <a:solidFill>
                  <a:srgbClr val="000000"/>
                </a:solidFill>
                <a:latin typeface="Courier New" panose="02070309020205020404" pitchFamily="49" charset="0"/>
              </a:rPr>
              <a:t>(</a:t>
            </a:r>
            <a:r>
              <a:rPr lang="en-US" altLang="ko-KR" sz="1200" b="1" dirty="0">
                <a:solidFill>
                  <a:srgbClr val="7F0055"/>
                </a:solidFill>
                <a:latin typeface="Courier New" panose="02070309020205020404" pitchFamily="49" charset="0"/>
              </a:rPr>
              <a:t>void</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a:t>
            </a:r>
          </a:p>
          <a:p>
            <a:r>
              <a:rPr lang="en-US" altLang="ko-KR" sz="1200" dirty="0">
                <a:solidFill>
                  <a:srgbClr val="005032"/>
                </a:solidFill>
                <a:latin typeface="Courier New" panose="02070309020205020404" pitchFamily="49" charset="0"/>
              </a:rPr>
              <a:t>   u8</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a:t>
            </a:r>
          </a:p>
          <a:p>
            <a:r>
              <a:rPr lang="en-US" altLang="ko-KR" sz="1200" dirty="0">
                <a:solidFill>
                  <a:srgbClr val="005032"/>
                </a:solidFill>
                <a:latin typeface="Courier New" panose="02070309020205020404" pitchFamily="49" charset="0"/>
              </a:rPr>
              <a:t>   u16</a:t>
            </a:r>
            <a:r>
              <a:rPr lang="en-US" altLang="ko-KR" sz="1200" dirty="0">
                <a:solidFill>
                  <a:srgbClr val="000000"/>
                </a:solidFill>
                <a:latin typeface="Courier New" panose="02070309020205020404" pitchFamily="49" charset="0"/>
              </a:rPr>
              <a:t> i16;</a:t>
            </a:r>
          </a:p>
          <a:p>
            <a:r>
              <a:rPr lang="en-US" altLang="ko-KR" sz="1200" dirty="0">
                <a:solidFill>
                  <a:srgbClr val="005032"/>
                </a:solidFill>
                <a:latin typeface="Courier New" panose="02070309020205020404" pitchFamily="49" charset="0"/>
              </a:rPr>
              <a:t>   uint32_t</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PageError</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writeData</a:t>
            </a:r>
            <a:r>
              <a:rPr lang="en-US" altLang="ko-KR" sz="1200" dirty="0">
                <a:solidFill>
                  <a:srgbClr val="000000"/>
                </a:solidFill>
                <a:latin typeface="Courier New" panose="02070309020205020404" pitchFamily="49" charset="0"/>
              </a:rPr>
              <a:t>[10];</a:t>
            </a:r>
          </a:p>
          <a:p>
            <a:r>
              <a:rPr lang="en-US" altLang="ko-KR" sz="1200" b="1" dirty="0">
                <a:solidFill>
                  <a:srgbClr val="7F0055"/>
                </a:solidFill>
                <a:latin typeface="Courier New" panose="02070309020205020404" pitchFamily="49" charset="0"/>
              </a:rPr>
              <a:t>   static</a:t>
            </a:r>
            <a:r>
              <a:rPr lang="en-US" altLang="ko-KR" sz="1200" dirty="0">
                <a:solidFill>
                  <a:srgbClr val="000000"/>
                </a:solidFill>
                <a:latin typeface="Courier New" panose="02070309020205020404" pitchFamily="49" charset="0"/>
              </a:rPr>
              <a:t> </a:t>
            </a:r>
            <a:r>
              <a:rPr lang="en-US" altLang="ko-KR" sz="1200" dirty="0" err="1">
                <a:solidFill>
                  <a:srgbClr val="005032"/>
                </a:solidFill>
                <a:latin typeface="Courier New" panose="02070309020205020404" pitchFamily="49" charset="0"/>
              </a:rPr>
              <a:t>FLASH_EraseInitTypeDef</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FlashEEPStruct</a:t>
            </a:r>
            <a:r>
              <a:rPr lang="en-US" altLang="ko-KR" sz="1200" dirty="0">
                <a:solidFill>
                  <a:srgbClr val="000000"/>
                </a:solidFill>
                <a:latin typeface="Courier New" panose="02070309020205020404" pitchFamily="49" charset="0"/>
              </a:rPr>
              <a:t>;</a:t>
            </a:r>
          </a:p>
          <a:p>
            <a:br>
              <a:rPr lang="en-US" altLang="ko-KR" sz="1200" dirty="0">
                <a:solidFill>
                  <a:srgbClr val="000000"/>
                </a:solidFill>
                <a:latin typeface="Courier New" panose="02070309020205020404" pitchFamily="49" charset="0"/>
              </a:rPr>
            </a:b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FlashEEPStruct.</a:t>
            </a:r>
            <a:r>
              <a:rPr lang="en-US" altLang="ko-KR" sz="1200" dirty="0" err="1">
                <a:solidFill>
                  <a:srgbClr val="0000C0"/>
                </a:solidFill>
                <a:latin typeface="Courier New" panose="02070309020205020404" pitchFamily="49" charset="0"/>
              </a:rPr>
              <a:t>TypeErase</a:t>
            </a:r>
            <a:r>
              <a:rPr lang="en-US" altLang="ko-KR" sz="1200" dirty="0">
                <a:solidFill>
                  <a:srgbClr val="000000"/>
                </a:solidFill>
                <a:latin typeface="Courier New" panose="02070309020205020404" pitchFamily="49" charset="0"/>
              </a:rPr>
              <a:t> = FLASH_TYPEERASE_PAGES;</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FlashEEPStruct.</a:t>
            </a:r>
            <a:r>
              <a:rPr lang="en-US" altLang="ko-KR" sz="1200" dirty="0" err="1">
                <a:solidFill>
                  <a:srgbClr val="0000C0"/>
                </a:solidFill>
                <a:latin typeface="Courier New" panose="02070309020205020404" pitchFamily="49" charset="0"/>
              </a:rPr>
              <a:t>PageAddress</a:t>
            </a:r>
            <a:r>
              <a:rPr lang="en-US" altLang="ko-KR" sz="1200" dirty="0">
                <a:solidFill>
                  <a:srgbClr val="000000"/>
                </a:solidFill>
                <a:latin typeface="Courier New" panose="02070309020205020404" pitchFamily="49" charset="0"/>
              </a:rPr>
              <a:t> = </a:t>
            </a:r>
            <a:r>
              <a:rPr lang="en-US" altLang="ko-KR" sz="1200" dirty="0" err="1">
                <a:solidFill>
                  <a:srgbClr val="000000"/>
                </a:solidFill>
                <a:latin typeface="Courier New" panose="02070309020205020404" pitchFamily="49" charset="0"/>
              </a:rPr>
              <a:t>StartAddr</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FlashEEPStruct.</a:t>
            </a:r>
            <a:r>
              <a:rPr lang="en-US" altLang="ko-KR" sz="1200" dirty="0" err="1">
                <a:solidFill>
                  <a:srgbClr val="0000C0"/>
                </a:solidFill>
                <a:latin typeface="Courier New" panose="02070309020205020404" pitchFamily="49" charset="0"/>
              </a:rPr>
              <a:t>NbPages</a:t>
            </a:r>
            <a:r>
              <a:rPr lang="en-US" altLang="ko-KR" sz="1200" dirty="0">
                <a:solidFill>
                  <a:srgbClr val="000000"/>
                </a:solidFill>
                <a:latin typeface="Courier New" panose="02070309020205020404" pitchFamily="49" charset="0"/>
              </a:rPr>
              <a:t> = 1;</a:t>
            </a:r>
          </a:p>
          <a:p>
            <a:endParaRPr lang="en-US" altLang="ko-KR" sz="1200" dirty="0">
              <a:solidFill>
                <a:srgbClr val="000000"/>
              </a:solidFill>
              <a:latin typeface="Courier New" panose="02070309020205020404" pitchFamily="49" charset="0"/>
            </a:endParaRPr>
          </a:p>
          <a:p>
            <a:r>
              <a:rPr lang="en-US" altLang="ko-KR" sz="1200" b="1" dirty="0">
                <a:solidFill>
                  <a:srgbClr val="7F0055"/>
                </a:solidFill>
                <a:latin typeface="Courier New" panose="02070309020205020404" pitchFamily="49" charset="0"/>
              </a:rPr>
              <a:t>   for</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=3; </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&lt;23; </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TCP_IP[i-3]=Buffer_USART3[</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]-0x30;     </a:t>
            </a:r>
          </a:p>
          <a:p>
            <a:r>
              <a:rPr lang="en-US" altLang="ko-KR" sz="1200" dirty="0">
                <a:solidFill>
                  <a:srgbClr val="000000"/>
                </a:solidFill>
                <a:latin typeface="Courier New" panose="02070309020205020404" pitchFamily="49" charset="0"/>
              </a:rPr>
              <a:t>   }</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HAL_FLASH_Unlock</a:t>
            </a:r>
            <a:r>
              <a:rPr lang="en-US" altLang="ko-KR" sz="1200" dirty="0">
                <a:solidFill>
                  <a:srgbClr val="000000"/>
                </a:solidFill>
                <a:latin typeface="Courier New" panose="02070309020205020404" pitchFamily="49" charset="0"/>
              </a:rPr>
              <a:t>();</a:t>
            </a:r>
            <a:br>
              <a:rPr lang="en-US" altLang="ko-KR" sz="1200" dirty="0">
                <a:solidFill>
                  <a:srgbClr val="000000"/>
                </a:solidFill>
                <a:latin typeface="Courier New" panose="02070309020205020404" pitchFamily="49" charset="0"/>
              </a:rPr>
            </a:br>
            <a:r>
              <a:rPr lang="en-US" altLang="ko-KR" sz="1200" dirty="0">
                <a:solidFill>
                  <a:srgbClr val="000000"/>
                </a:solidFill>
                <a:latin typeface="Courier New" panose="02070309020205020404" pitchFamily="49" charset="0"/>
              </a:rPr>
              <a:t>   </a:t>
            </a:r>
            <a:r>
              <a:rPr lang="en-US" altLang="ko-KR" sz="1200" b="1" dirty="0">
                <a:solidFill>
                  <a:srgbClr val="7F0055"/>
                </a:solidFill>
                <a:latin typeface="Courier New" panose="02070309020205020404" pitchFamily="49" charset="0"/>
              </a:rPr>
              <a:t>for</a:t>
            </a:r>
            <a:r>
              <a:rPr lang="en-US" altLang="ko-KR" sz="1200" dirty="0">
                <a:solidFill>
                  <a:srgbClr val="000000"/>
                </a:solidFill>
                <a:latin typeface="Courier New" panose="02070309020205020404" pitchFamily="49" charset="0"/>
              </a:rPr>
              <a:t>(i16=0; i16&lt;255; i16++)</a:t>
            </a:r>
            <a:r>
              <a:rPr lang="en-US" altLang="ko-KR" sz="1200" dirty="0" err="1">
                <a:solidFill>
                  <a:srgbClr val="000000"/>
                </a:solidFill>
                <a:latin typeface="Courier New" panose="02070309020205020404" pitchFamily="49" charset="0"/>
              </a:rPr>
              <a:t>Flash_Buf</a:t>
            </a:r>
            <a:r>
              <a:rPr lang="en-US" altLang="ko-KR" sz="1200" dirty="0">
                <a:solidFill>
                  <a:srgbClr val="000000"/>
                </a:solidFill>
                <a:latin typeface="Courier New" panose="02070309020205020404" pitchFamily="49" charset="0"/>
              </a:rPr>
              <a:t>[i16]= *(</a:t>
            </a:r>
            <a:r>
              <a:rPr lang="en-US" altLang="ko-KR" sz="1200" dirty="0">
                <a:solidFill>
                  <a:srgbClr val="005032"/>
                </a:solidFill>
                <a:latin typeface="Courier New" panose="02070309020205020404" pitchFamily="49" charset="0"/>
              </a:rPr>
              <a:t>u16</a:t>
            </a:r>
            <a:r>
              <a:rPr lang="en-US" altLang="ko-KR" sz="1200" dirty="0">
                <a:solidFill>
                  <a:srgbClr val="000000"/>
                </a:solidFill>
                <a:latin typeface="Courier New" panose="02070309020205020404" pitchFamily="49" charset="0"/>
              </a:rPr>
              <a:t> *) (StartAddr+i16);</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HAL_FLASHEx_Erase</a:t>
            </a:r>
            <a:r>
              <a:rPr lang="en-US" altLang="ko-KR" sz="1200" dirty="0">
                <a:solidFill>
                  <a:srgbClr val="000000"/>
                </a:solidFill>
                <a:latin typeface="Courier New" panose="02070309020205020404" pitchFamily="49" charset="0"/>
              </a:rPr>
              <a:t>(&amp;</a:t>
            </a:r>
            <a:r>
              <a:rPr lang="en-US" altLang="ko-KR" sz="1200" dirty="0" err="1">
                <a:solidFill>
                  <a:srgbClr val="000000"/>
                </a:solidFill>
                <a:latin typeface="Courier New" panose="02070309020205020404" pitchFamily="49" charset="0"/>
              </a:rPr>
              <a:t>FlashEEPStruct</a:t>
            </a:r>
            <a:r>
              <a:rPr lang="en-US" altLang="ko-KR" sz="1200" dirty="0">
                <a:solidFill>
                  <a:srgbClr val="000000"/>
                </a:solidFill>
                <a:latin typeface="Courier New" panose="02070309020205020404" pitchFamily="49" charset="0"/>
              </a:rPr>
              <a:t>, &amp;</a:t>
            </a:r>
            <a:r>
              <a:rPr lang="en-US" altLang="ko-KR" sz="1200" dirty="0" err="1">
                <a:solidFill>
                  <a:srgbClr val="000000"/>
                </a:solidFill>
                <a:latin typeface="Courier New" panose="02070309020205020404" pitchFamily="49" charset="0"/>
              </a:rPr>
              <a:t>PageError</a:t>
            </a:r>
            <a:r>
              <a:rPr lang="en-US" altLang="ko-KR" sz="1200" dirty="0">
                <a:solidFill>
                  <a:srgbClr val="000000"/>
                </a:solidFill>
                <a:latin typeface="Courier New" panose="02070309020205020404" pitchFamily="49" charset="0"/>
              </a:rPr>
              <a:t>);</a:t>
            </a:r>
            <a:br>
              <a:rPr lang="en-US" altLang="ko-KR" sz="1200" dirty="0">
                <a:solidFill>
                  <a:srgbClr val="000000"/>
                </a:solidFill>
                <a:latin typeface="Courier New" panose="02070309020205020404" pitchFamily="49" charset="0"/>
              </a:rPr>
            </a:b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writeData</a:t>
            </a:r>
            <a:r>
              <a:rPr lang="en-US" altLang="ko-KR" sz="1200" dirty="0">
                <a:solidFill>
                  <a:srgbClr val="000000"/>
                </a:solidFill>
                <a:latin typeface="Courier New" panose="02070309020205020404" pitchFamily="49" charset="0"/>
              </a:rPr>
              <a:t>[0] = 0x31;</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writeData</a:t>
            </a:r>
            <a:r>
              <a:rPr lang="en-US" altLang="ko-KR" sz="1200" dirty="0">
                <a:solidFill>
                  <a:srgbClr val="000000"/>
                </a:solidFill>
                <a:latin typeface="Courier New" panose="02070309020205020404" pitchFamily="49" charset="0"/>
              </a:rPr>
              <a:t>[1] = (</a:t>
            </a:r>
            <a:r>
              <a:rPr lang="en-US" altLang="ko-KR" sz="1200" dirty="0" err="1">
                <a:solidFill>
                  <a:srgbClr val="000000"/>
                </a:solidFill>
                <a:latin typeface="Courier New" panose="02070309020205020404" pitchFamily="49" charset="0"/>
              </a:rPr>
              <a:t>Flash_Buf</a:t>
            </a:r>
            <a:r>
              <a:rPr lang="en-US" altLang="ko-KR" sz="1200" dirty="0">
                <a:solidFill>
                  <a:srgbClr val="000000"/>
                </a:solidFill>
                <a:latin typeface="Courier New" panose="02070309020205020404" pitchFamily="49" charset="0"/>
              </a:rPr>
              <a:t>[4])+(</a:t>
            </a:r>
            <a:r>
              <a:rPr lang="en-US" altLang="ko-KR" sz="1200" dirty="0" err="1">
                <a:solidFill>
                  <a:srgbClr val="000000"/>
                </a:solidFill>
                <a:latin typeface="Courier New" panose="02070309020205020404" pitchFamily="49" charset="0"/>
              </a:rPr>
              <a:t>Flash_Buf</a:t>
            </a:r>
            <a:r>
              <a:rPr lang="en-US" altLang="ko-KR" sz="1200" dirty="0">
                <a:solidFill>
                  <a:srgbClr val="000000"/>
                </a:solidFill>
                <a:latin typeface="Courier New" panose="02070309020205020404" pitchFamily="49" charset="0"/>
              </a:rPr>
              <a:t>[5]&lt;&lt;8)+(</a:t>
            </a:r>
            <a:r>
              <a:rPr lang="en-US" altLang="ko-KR" sz="1200" dirty="0" err="1">
                <a:solidFill>
                  <a:srgbClr val="000000"/>
                </a:solidFill>
                <a:latin typeface="Courier New" panose="02070309020205020404" pitchFamily="49" charset="0"/>
              </a:rPr>
              <a:t>Flash_Buf</a:t>
            </a:r>
            <a:r>
              <a:rPr lang="en-US" altLang="ko-KR" sz="1200" dirty="0">
                <a:solidFill>
                  <a:srgbClr val="000000"/>
                </a:solidFill>
                <a:latin typeface="Courier New" panose="02070309020205020404" pitchFamily="49" charset="0"/>
              </a:rPr>
              <a:t>[6]&lt;&lt;16)+(</a:t>
            </a:r>
            <a:r>
              <a:rPr lang="en-US" altLang="ko-KR" sz="1200" dirty="0" err="1">
                <a:solidFill>
                  <a:srgbClr val="000000"/>
                </a:solidFill>
                <a:latin typeface="Courier New" panose="02070309020205020404" pitchFamily="49" charset="0"/>
              </a:rPr>
              <a:t>Flash_Buf</a:t>
            </a:r>
            <a:r>
              <a:rPr lang="en-US" altLang="ko-KR" sz="1200" dirty="0">
                <a:solidFill>
                  <a:srgbClr val="000000"/>
                </a:solidFill>
                <a:latin typeface="Courier New" panose="02070309020205020404" pitchFamily="49" charset="0"/>
              </a:rPr>
              <a:t>[7]&lt;&lt;24); </a:t>
            </a:r>
            <a:r>
              <a:rPr lang="en-US" altLang="ko-KR" sz="1200" dirty="0">
                <a:solidFill>
                  <a:srgbClr val="3F7F5F"/>
                </a:solidFill>
                <a:latin typeface="Courier New" panose="02070309020205020404" pitchFamily="49" charset="0"/>
              </a:rPr>
              <a:t>// ID</a:t>
            </a: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writeData</a:t>
            </a:r>
            <a:r>
              <a:rPr lang="en-US" altLang="ko-KR" sz="1200" dirty="0">
                <a:solidFill>
                  <a:srgbClr val="000000"/>
                </a:solidFill>
                <a:latin typeface="Courier New" panose="02070309020205020404" pitchFamily="49" charset="0"/>
              </a:rPr>
              <a:t>[2] = (</a:t>
            </a:r>
            <a:r>
              <a:rPr lang="en-US" altLang="ko-KR" sz="1200" dirty="0" err="1">
                <a:solidFill>
                  <a:srgbClr val="000000"/>
                </a:solidFill>
                <a:latin typeface="Courier New" panose="02070309020205020404" pitchFamily="49" charset="0"/>
              </a:rPr>
              <a:t>Flash_Buf</a:t>
            </a:r>
            <a:r>
              <a:rPr lang="en-US" altLang="ko-KR" sz="1200" dirty="0">
                <a:solidFill>
                  <a:srgbClr val="000000"/>
                </a:solidFill>
                <a:latin typeface="Courier New" panose="02070309020205020404" pitchFamily="49" charset="0"/>
              </a:rPr>
              <a:t>[8])+(</a:t>
            </a:r>
            <a:r>
              <a:rPr lang="en-US" altLang="ko-KR" sz="1200" dirty="0" err="1">
                <a:solidFill>
                  <a:srgbClr val="000000"/>
                </a:solidFill>
                <a:latin typeface="Courier New" panose="02070309020205020404" pitchFamily="49" charset="0"/>
              </a:rPr>
              <a:t>Flash_Buf</a:t>
            </a:r>
            <a:r>
              <a:rPr lang="en-US" altLang="ko-KR" sz="1200" dirty="0">
                <a:solidFill>
                  <a:srgbClr val="000000"/>
                </a:solidFill>
                <a:latin typeface="Courier New" panose="02070309020205020404" pitchFamily="49" charset="0"/>
              </a:rPr>
              <a:t>[9]&lt;&lt;8)+(</a:t>
            </a:r>
            <a:r>
              <a:rPr lang="en-US" altLang="ko-KR" sz="1200" dirty="0" err="1">
                <a:solidFill>
                  <a:srgbClr val="000000"/>
                </a:solidFill>
                <a:latin typeface="Courier New" panose="02070309020205020404" pitchFamily="49" charset="0"/>
              </a:rPr>
              <a:t>Flash_Buf</a:t>
            </a:r>
            <a:r>
              <a:rPr lang="en-US" altLang="ko-KR" sz="1200" dirty="0">
                <a:solidFill>
                  <a:srgbClr val="000000"/>
                </a:solidFill>
                <a:latin typeface="Courier New" panose="02070309020205020404" pitchFamily="49" charset="0"/>
              </a:rPr>
              <a:t>[10]&lt;&lt;16)+(</a:t>
            </a:r>
            <a:r>
              <a:rPr lang="en-US" altLang="ko-KR" sz="1200" dirty="0" err="1">
                <a:solidFill>
                  <a:srgbClr val="000000"/>
                </a:solidFill>
                <a:latin typeface="Courier New" panose="02070309020205020404" pitchFamily="49" charset="0"/>
              </a:rPr>
              <a:t>Flash_Buf</a:t>
            </a:r>
            <a:r>
              <a:rPr lang="en-US" altLang="ko-KR" sz="1200" dirty="0">
                <a:solidFill>
                  <a:srgbClr val="000000"/>
                </a:solidFill>
                <a:latin typeface="Courier New" panose="02070309020205020404" pitchFamily="49" charset="0"/>
              </a:rPr>
              <a:t>[11]&lt;&lt;24); </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writeData</a:t>
            </a:r>
            <a:r>
              <a:rPr lang="en-US" altLang="ko-KR" sz="1200" dirty="0">
                <a:solidFill>
                  <a:srgbClr val="000000"/>
                </a:solidFill>
                <a:latin typeface="Courier New" panose="02070309020205020404" pitchFamily="49" charset="0"/>
              </a:rPr>
              <a:t>[3] = (TCP_IP[0])+(TCP_IP[1]&lt;&lt;8)+(TCP_IP[2]&lt;&lt;16); </a:t>
            </a:r>
            <a:r>
              <a:rPr lang="en-US" altLang="ko-KR" sz="1200" dirty="0">
                <a:solidFill>
                  <a:srgbClr val="3F7F5F"/>
                </a:solidFill>
                <a:latin typeface="Courier New" panose="02070309020205020404" pitchFamily="49" charset="0"/>
              </a:rPr>
              <a:t>//IP-1</a:t>
            </a: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writeData</a:t>
            </a:r>
            <a:r>
              <a:rPr lang="en-US" altLang="ko-KR" sz="1200" dirty="0">
                <a:solidFill>
                  <a:srgbClr val="000000"/>
                </a:solidFill>
                <a:latin typeface="Courier New" panose="02070309020205020404" pitchFamily="49" charset="0"/>
              </a:rPr>
              <a:t>[4] = (TCP_IP[4])+(TCP_IP[5]&lt;&lt;8)+(TCP_IP[6]&lt;&lt;16); </a:t>
            </a:r>
            <a:r>
              <a:rPr lang="en-US" altLang="ko-KR" sz="1200" dirty="0">
                <a:solidFill>
                  <a:srgbClr val="3F7F5F"/>
                </a:solidFill>
                <a:latin typeface="Courier New" panose="02070309020205020404" pitchFamily="49" charset="0"/>
              </a:rPr>
              <a:t>//IP-2</a:t>
            </a: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writeData</a:t>
            </a:r>
            <a:r>
              <a:rPr lang="en-US" altLang="ko-KR" sz="1200" dirty="0">
                <a:solidFill>
                  <a:srgbClr val="000000"/>
                </a:solidFill>
                <a:latin typeface="Courier New" panose="02070309020205020404" pitchFamily="49" charset="0"/>
              </a:rPr>
              <a:t>[5] = (TCP_IP[8])+(TCP_IP[9]&lt;&lt;8)+(TCP_IP[10]&lt;&lt;16); </a:t>
            </a:r>
            <a:r>
              <a:rPr lang="en-US" altLang="ko-KR" sz="1200" dirty="0">
                <a:solidFill>
                  <a:srgbClr val="3F7F5F"/>
                </a:solidFill>
                <a:latin typeface="Courier New" panose="02070309020205020404" pitchFamily="49" charset="0"/>
              </a:rPr>
              <a:t>//IP-3</a:t>
            </a: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writeData</a:t>
            </a:r>
            <a:r>
              <a:rPr lang="en-US" altLang="ko-KR" sz="1200" dirty="0">
                <a:solidFill>
                  <a:srgbClr val="000000"/>
                </a:solidFill>
                <a:latin typeface="Courier New" panose="02070309020205020404" pitchFamily="49" charset="0"/>
              </a:rPr>
              <a:t>[6] = (TCP_IP[12])+(TCP_IP[13]&lt;&lt;8)+(TCP_IP[14]&lt;&lt;16); </a:t>
            </a:r>
            <a:r>
              <a:rPr lang="en-US" altLang="ko-KR" sz="1200" dirty="0">
                <a:solidFill>
                  <a:srgbClr val="3F7F5F"/>
                </a:solidFill>
                <a:latin typeface="Courier New" panose="02070309020205020404" pitchFamily="49" charset="0"/>
              </a:rPr>
              <a:t>//IP-4</a:t>
            </a: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writeData</a:t>
            </a:r>
            <a:r>
              <a:rPr lang="en-US" altLang="ko-KR" sz="1200" dirty="0">
                <a:solidFill>
                  <a:srgbClr val="000000"/>
                </a:solidFill>
                <a:latin typeface="Courier New" panose="02070309020205020404" pitchFamily="49" charset="0"/>
              </a:rPr>
              <a:t>[7] = (TCP_IP[16])+(TCP_IP[17]&lt;&lt;8)+(TCP_IP[18]&lt;&lt;16)+(TCP_IP[19]&lt;&lt;24); </a:t>
            </a:r>
            <a:r>
              <a:rPr lang="en-US" altLang="ko-KR" sz="1200" dirty="0">
                <a:solidFill>
                  <a:srgbClr val="3F7F5F"/>
                </a:solidFill>
                <a:latin typeface="Courier New" panose="02070309020205020404" pitchFamily="49" charset="0"/>
              </a:rPr>
              <a:t>//PORT</a:t>
            </a: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=0;</a:t>
            </a:r>
          </a:p>
          <a:p>
            <a:r>
              <a:rPr lang="en-US" altLang="ko-KR" sz="1200" b="1" dirty="0">
                <a:solidFill>
                  <a:srgbClr val="7F0055"/>
                </a:solidFill>
                <a:latin typeface="Courier New" panose="02070309020205020404" pitchFamily="49" charset="0"/>
              </a:rPr>
              <a:t>   for</a:t>
            </a:r>
            <a:r>
              <a:rPr lang="en-US" altLang="ko-KR" sz="1200" dirty="0">
                <a:solidFill>
                  <a:srgbClr val="000000"/>
                </a:solidFill>
                <a:latin typeface="Courier New" panose="02070309020205020404" pitchFamily="49" charset="0"/>
              </a:rPr>
              <a:t>(i16=0; i16&lt;50; i16+=4){ </a:t>
            </a:r>
            <a:r>
              <a:rPr lang="en-US" altLang="ko-KR" sz="1200" dirty="0">
                <a:solidFill>
                  <a:srgbClr val="3F7F5F"/>
                </a:solidFill>
                <a:latin typeface="Courier New" panose="02070309020205020404" pitchFamily="49" charset="0"/>
              </a:rPr>
              <a:t>// Flash</a:t>
            </a: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HAL_FLASH_Program</a:t>
            </a:r>
            <a:r>
              <a:rPr lang="en-US" altLang="ko-KR" sz="1200" dirty="0">
                <a:solidFill>
                  <a:srgbClr val="000000"/>
                </a:solidFill>
                <a:latin typeface="Courier New" panose="02070309020205020404" pitchFamily="49" charset="0"/>
              </a:rPr>
              <a:t>(FLASH_TYPEPROGRAM_WORD, StartAddr+i16, </a:t>
            </a:r>
            <a:r>
              <a:rPr lang="en-US" altLang="ko-KR" sz="1200" dirty="0" err="1">
                <a:solidFill>
                  <a:srgbClr val="000000"/>
                </a:solidFill>
                <a:latin typeface="Courier New" panose="02070309020205020404" pitchFamily="49" charset="0"/>
              </a:rPr>
              <a:t>writeData</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HAL_FLASH_Lock</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890094314"/>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2" y="44625"/>
            <a:ext cx="668202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a:t>
            </a:r>
            <a:r>
              <a:rPr lang="ko-KR" altLang="en-US" sz="2400" b="1" dirty="0">
                <a:solidFill>
                  <a:schemeClr val="bg1"/>
                </a:solidFill>
                <a:latin typeface="+mn-ea"/>
              </a:rPr>
              <a:t>내부 </a:t>
            </a:r>
            <a:r>
              <a:rPr lang="en-US" altLang="ko-KR" sz="2400" b="1" dirty="0">
                <a:solidFill>
                  <a:schemeClr val="bg1"/>
                </a:solidFill>
                <a:latin typeface="+mn-ea"/>
              </a:rPr>
              <a:t>Flash Memory Read/Write</a:t>
            </a:r>
            <a:endParaRPr lang="ko-KR" altLang="en-US" sz="2400" b="1" dirty="0">
              <a:solidFill>
                <a:schemeClr val="bg1"/>
              </a:solidFill>
              <a:latin typeface="+mn-ea"/>
            </a:endParaRPr>
          </a:p>
        </p:txBody>
      </p:sp>
      <p:sp>
        <p:nvSpPr>
          <p:cNvPr id="3" name="직사각형 2">
            <a:extLst>
              <a:ext uri="{FF2B5EF4-FFF2-40B4-BE49-F238E27FC236}">
                <a16:creationId xmlns:a16="http://schemas.microsoft.com/office/drawing/2014/main" id="{F200569A-96C3-4648-9E4B-615F2D712278}"/>
              </a:ext>
            </a:extLst>
          </p:cNvPr>
          <p:cNvSpPr/>
          <p:nvPr/>
        </p:nvSpPr>
        <p:spPr>
          <a:xfrm>
            <a:off x="1531301" y="689204"/>
            <a:ext cx="8856984" cy="6001643"/>
          </a:xfrm>
          <a:prstGeom prst="rect">
            <a:avLst/>
          </a:prstGeom>
        </p:spPr>
        <p:txBody>
          <a:bodyPr wrap="square">
            <a:spAutoFit/>
          </a:bodyPr>
          <a:lstStyle/>
          <a:p>
            <a:r>
              <a:rPr lang="en-US" altLang="ko-KR" sz="1200" b="1" dirty="0">
                <a:solidFill>
                  <a:srgbClr val="7F0055"/>
                </a:solidFill>
                <a:latin typeface="Courier New" panose="02070309020205020404" pitchFamily="49" charset="0"/>
              </a:rPr>
              <a:t>void</a:t>
            </a:r>
            <a:r>
              <a:rPr lang="en-US" altLang="ko-KR" sz="1200" dirty="0">
                <a:solidFill>
                  <a:srgbClr val="000000"/>
                </a:solidFill>
                <a:latin typeface="Courier New" panose="02070309020205020404" pitchFamily="49" charset="0"/>
              </a:rPr>
              <a:t> </a:t>
            </a:r>
            <a:r>
              <a:rPr lang="en-US" altLang="ko-KR" sz="1200" b="1" dirty="0" err="1">
                <a:solidFill>
                  <a:srgbClr val="000000"/>
                </a:solidFill>
                <a:latin typeface="Courier New" panose="02070309020205020404" pitchFamily="49" charset="0"/>
              </a:rPr>
              <a:t>Flash_Data_Read</a:t>
            </a:r>
            <a:r>
              <a:rPr lang="en-US" altLang="ko-KR" sz="1200" dirty="0">
                <a:solidFill>
                  <a:srgbClr val="000000"/>
                </a:solidFill>
                <a:latin typeface="Courier New" panose="02070309020205020404" pitchFamily="49" charset="0"/>
              </a:rPr>
              <a:t>(</a:t>
            </a:r>
            <a:r>
              <a:rPr lang="en-US" altLang="ko-KR" sz="1200" b="1" dirty="0">
                <a:solidFill>
                  <a:srgbClr val="7F0055"/>
                </a:solidFill>
                <a:latin typeface="Courier New" panose="02070309020205020404" pitchFamily="49" charset="0"/>
              </a:rPr>
              <a:t>void</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a:t>
            </a:r>
          </a:p>
          <a:p>
            <a:r>
              <a:rPr lang="en-US" altLang="ko-KR" sz="1200" dirty="0">
                <a:solidFill>
                  <a:srgbClr val="005032"/>
                </a:solidFill>
                <a:latin typeface="Courier New" panose="02070309020205020404" pitchFamily="49" charset="0"/>
              </a:rPr>
              <a:t>   u8</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a:t>
            </a:r>
          </a:p>
          <a:p>
            <a:r>
              <a:rPr lang="en-US" altLang="ko-KR" sz="1200" dirty="0">
                <a:solidFill>
                  <a:srgbClr val="005032"/>
                </a:solidFill>
                <a:latin typeface="Courier New" panose="02070309020205020404" pitchFamily="49" charset="0"/>
              </a:rPr>
              <a:t>   u16</a:t>
            </a:r>
            <a:r>
              <a:rPr lang="en-US" altLang="ko-KR" sz="1200" dirty="0">
                <a:solidFill>
                  <a:srgbClr val="000000"/>
                </a:solidFill>
                <a:latin typeface="Courier New" panose="02070309020205020404" pitchFamily="49" charset="0"/>
              </a:rPr>
              <a:t> j;</a:t>
            </a:r>
          </a:p>
          <a:p>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HAL_FLASH_Unlock</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Flash_opt</a:t>
            </a:r>
            <a:r>
              <a:rPr lang="en-US" altLang="ko-KR" sz="1200" dirty="0">
                <a:solidFill>
                  <a:srgbClr val="000000"/>
                </a:solidFill>
                <a:latin typeface="Courier New" panose="02070309020205020404" pitchFamily="49" charset="0"/>
              </a:rPr>
              <a:t>= *(</a:t>
            </a:r>
            <a:r>
              <a:rPr lang="en-US" altLang="ko-KR" sz="1200" dirty="0">
                <a:solidFill>
                  <a:srgbClr val="005032"/>
                </a:solidFill>
                <a:latin typeface="Courier New" panose="02070309020205020404" pitchFamily="49" charset="0"/>
              </a:rPr>
              <a:t>u8</a:t>
            </a:r>
            <a:r>
              <a:rPr lang="en-US" altLang="ko-KR" sz="1200" dirty="0">
                <a:solidFill>
                  <a:srgbClr val="000000"/>
                </a:solidFill>
                <a:latin typeface="Courier New" panose="02070309020205020404" pitchFamily="49" charset="0"/>
              </a:rPr>
              <a:t> *)</a:t>
            </a:r>
            <a:r>
              <a:rPr lang="en-US" altLang="ko-KR" sz="1200" dirty="0" err="1">
                <a:solidFill>
                  <a:srgbClr val="000000"/>
                </a:solidFill>
                <a:latin typeface="Courier New" panose="02070309020205020404" pitchFamily="49" charset="0"/>
              </a:rPr>
              <a:t>StartAddr</a:t>
            </a:r>
            <a:r>
              <a:rPr lang="en-US" altLang="ko-KR" sz="1200" dirty="0">
                <a:solidFill>
                  <a:srgbClr val="000000"/>
                </a:solidFill>
                <a:latin typeface="Courier New" panose="02070309020205020404" pitchFamily="49" charset="0"/>
              </a:rPr>
              <a:t>;</a:t>
            </a:r>
          </a:p>
          <a:p>
            <a:r>
              <a:rPr lang="en-US" altLang="ko-KR" sz="1200" b="1" dirty="0">
                <a:solidFill>
                  <a:srgbClr val="7F0055"/>
                </a:solidFill>
                <a:latin typeface="Courier New" panose="02070309020205020404" pitchFamily="49" charset="0"/>
              </a:rPr>
              <a:t>   if</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Flash_opt</a:t>
            </a:r>
            <a:r>
              <a:rPr lang="en-US" altLang="ko-KR" sz="1200" dirty="0">
                <a:solidFill>
                  <a:srgbClr val="000000"/>
                </a:solidFill>
                <a:latin typeface="Courier New" panose="02070309020205020404" pitchFamily="49" charset="0"/>
              </a:rPr>
              <a:t>==0x31){</a:t>
            </a:r>
          </a:p>
          <a:p>
            <a:r>
              <a:rPr lang="en-US" altLang="ko-KR" sz="1200" dirty="0">
                <a:solidFill>
                  <a:srgbClr val="000000"/>
                </a:solidFill>
                <a:latin typeface="Courier New" panose="02070309020205020404" pitchFamily="49" charset="0"/>
              </a:rPr>
              <a:t>      j=0;</a:t>
            </a:r>
          </a:p>
          <a:p>
            <a:r>
              <a:rPr lang="en-US" altLang="ko-KR" sz="1200" b="1" dirty="0">
                <a:solidFill>
                  <a:srgbClr val="7F0055"/>
                </a:solidFill>
                <a:latin typeface="Courier New" panose="02070309020205020404" pitchFamily="49" charset="0"/>
              </a:rPr>
              <a:t>      for</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=0; </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&lt;8; </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ST_ID[j]= *(</a:t>
            </a:r>
            <a:r>
              <a:rPr lang="en-US" altLang="ko-KR" sz="1200" dirty="0">
                <a:solidFill>
                  <a:srgbClr val="005032"/>
                </a:solidFill>
                <a:latin typeface="Courier New" panose="02070309020205020404" pitchFamily="49" charset="0"/>
              </a:rPr>
              <a:t>u8</a:t>
            </a:r>
            <a:r>
              <a:rPr lang="en-US" altLang="ko-KR" sz="1200" dirty="0">
                <a:solidFill>
                  <a:srgbClr val="000000"/>
                </a:solidFill>
                <a:latin typeface="Courier New" panose="02070309020205020404" pitchFamily="49" charset="0"/>
              </a:rPr>
              <a:t> *)(StartAddr+4+i);</a:t>
            </a:r>
          </a:p>
          <a:p>
            <a:r>
              <a:rPr lang="en-US" altLang="ko-KR" sz="1200" dirty="0">
                <a:solidFill>
                  <a:srgbClr val="000000"/>
                </a:solidFill>
                <a:latin typeface="Courier New" panose="02070309020205020404" pitchFamily="49" charset="0"/>
              </a:rPr>
              <a:t>         ST_ID[</a:t>
            </a:r>
            <a:r>
              <a:rPr lang="en-US" altLang="ko-KR" sz="1200" dirty="0" err="1">
                <a:solidFill>
                  <a:srgbClr val="000000"/>
                </a:solidFill>
                <a:latin typeface="Courier New" panose="02070309020205020404" pitchFamily="49" charset="0"/>
              </a:rPr>
              <a:t>j++</a:t>
            </a:r>
            <a:r>
              <a:rPr lang="en-US" altLang="ko-KR" sz="1200" dirty="0">
                <a:solidFill>
                  <a:srgbClr val="000000"/>
                </a:solidFill>
                <a:latin typeface="Courier New" panose="02070309020205020404" pitchFamily="49" charset="0"/>
              </a:rPr>
              <a:t>]+=0x30;</a:t>
            </a:r>
          </a:p>
          <a:p>
            <a:r>
              <a:rPr lang="en-US" altLang="ko-KR" sz="1200" dirty="0">
                <a:solidFill>
                  <a:srgbClr val="000000"/>
                </a:solidFill>
                <a:latin typeface="Courier New" panose="02070309020205020404" pitchFamily="49" charset="0"/>
              </a:rPr>
              <a:t>      }</a:t>
            </a:r>
          </a:p>
          <a:p>
            <a:r>
              <a:rPr lang="en-US" altLang="ko-KR" sz="1200" b="1" dirty="0">
                <a:solidFill>
                  <a:srgbClr val="7F0055"/>
                </a:solidFill>
                <a:latin typeface="Courier New" panose="02070309020205020404" pitchFamily="49" charset="0"/>
              </a:rPr>
              <a:t>      if</a:t>
            </a:r>
            <a:r>
              <a:rPr lang="en-US" altLang="ko-KR" sz="1200" dirty="0">
                <a:solidFill>
                  <a:srgbClr val="000000"/>
                </a:solidFill>
                <a:latin typeface="Courier New" panose="02070309020205020404" pitchFamily="49" charset="0"/>
              </a:rPr>
              <a:t>(debugging)</a:t>
            </a:r>
            <a:r>
              <a:rPr lang="en-US" altLang="ko-KR" sz="1200" b="1" dirty="0">
                <a:solidFill>
                  <a:srgbClr val="642880"/>
                </a:solidFill>
                <a:latin typeface="Courier New" panose="02070309020205020404" pitchFamily="49" charset="0"/>
              </a:rPr>
              <a:t>printf</a:t>
            </a:r>
            <a:r>
              <a:rPr lang="en-US" altLang="ko-KR" sz="1200" dirty="0">
                <a:solidFill>
                  <a:srgbClr val="000000"/>
                </a:solidFill>
                <a:latin typeface="Courier New" panose="02070309020205020404" pitchFamily="49" charset="0"/>
              </a:rPr>
              <a:t>(</a:t>
            </a:r>
            <a:r>
              <a:rPr lang="en-US" altLang="ko-KR" sz="1200" dirty="0">
                <a:solidFill>
                  <a:srgbClr val="2A00FF"/>
                </a:solidFill>
                <a:latin typeface="Courier New" panose="02070309020205020404" pitchFamily="49" charset="0"/>
              </a:rPr>
              <a:t>"\n Product ID : "</a:t>
            </a:r>
            <a:r>
              <a:rPr lang="en-US" altLang="ko-KR" sz="1200" dirty="0">
                <a:solidFill>
                  <a:srgbClr val="000000"/>
                </a:solidFill>
                <a:latin typeface="Courier New" panose="02070309020205020404" pitchFamily="49" charset="0"/>
              </a:rPr>
              <a:t>);</a:t>
            </a:r>
          </a:p>
          <a:p>
            <a:r>
              <a:rPr lang="en-US" altLang="ko-KR" sz="1200" b="1" dirty="0">
                <a:solidFill>
                  <a:srgbClr val="7F0055"/>
                </a:solidFill>
                <a:latin typeface="Courier New" panose="02070309020205020404" pitchFamily="49" charset="0"/>
              </a:rPr>
              <a:t>      if</a:t>
            </a:r>
            <a:r>
              <a:rPr lang="en-US" altLang="ko-KR" sz="1200" dirty="0">
                <a:solidFill>
                  <a:srgbClr val="000000"/>
                </a:solidFill>
                <a:latin typeface="Courier New" panose="02070309020205020404" pitchFamily="49" charset="0"/>
              </a:rPr>
              <a:t>(debugging)</a:t>
            </a:r>
            <a:r>
              <a:rPr lang="en-US" altLang="ko-KR" sz="1200" b="1" dirty="0">
                <a:solidFill>
                  <a:srgbClr val="642880"/>
                </a:solidFill>
                <a:latin typeface="Courier New" panose="02070309020205020404" pitchFamily="49" charset="0"/>
              </a:rPr>
              <a:t>printf</a:t>
            </a:r>
            <a:r>
              <a:rPr lang="en-US" altLang="ko-KR" sz="1200" dirty="0">
                <a:solidFill>
                  <a:srgbClr val="000000"/>
                </a:solidFill>
                <a:latin typeface="Courier New" panose="02070309020205020404" pitchFamily="49" charset="0"/>
              </a:rPr>
              <a:t>(</a:t>
            </a:r>
            <a:r>
              <a:rPr lang="en-US" altLang="ko-KR" sz="1200" dirty="0">
                <a:solidFill>
                  <a:srgbClr val="2A00FF"/>
                </a:solidFill>
                <a:latin typeface="Courier New" panose="02070309020205020404" pitchFamily="49" charset="0"/>
              </a:rPr>
              <a:t>"%.8s"</a:t>
            </a:r>
            <a:r>
              <a:rPr lang="en-US" altLang="ko-KR" sz="1200" dirty="0">
                <a:solidFill>
                  <a:srgbClr val="000000"/>
                </a:solidFill>
                <a:latin typeface="Courier New" panose="02070309020205020404" pitchFamily="49" charset="0"/>
              </a:rPr>
              <a:t>, ST_ID);</a:t>
            </a:r>
          </a:p>
          <a:p>
            <a:r>
              <a:rPr lang="en-US" altLang="ko-KR" sz="1200" b="1" dirty="0">
                <a:solidFill>
                  <a:srgbClr val="7F0055"/>
                </a:solidFill>
                <a:latin typeface="Courier New" panose="02070309020205020404" pitchFamily="49" charset="0"/>
              </a:rPr>
              <a:t>      if</a:t>
            </a:r>
            <a:r>
              <a:rPr lang="en-US" altLang="ko-KR" sz="1200" dirty="0">
                <a:solidFill>
                  <a:srgbClr val="000000"/>
                </a:solidFill>
                <a:latin typeface="Courier New" panose="02070309020205020404" pitchFamily="49" charset="0"/>
              </a:rPr>
              <a:t>(debugging)</a:t>
            </a:r>
            <a:r>
              <a:rPr lang="en-US" altLang="ko-KR" sz="1200" b="1" dirty="0">
                <a:solidFill>
                  <a:srgbClr val="642880"/>
                </a:solidFill>
                <a:latin typeface="Courier New" panose="02070309020205020404" pitchFamily="49" charset="0"/>
              </a:rPr>
              <a:t>printf</a:t>
            </a:r>
            <a:r>
              <a:rPr lang="en-US" altLang="ko-KR" sz="1200" dirty="0">
                <a:solidFill>
                  <a:srgbClr val="000000"/>
                </a:solidFill>
                <a:latin typeface="Courier New" panose="02070309020205020404" pitchFamily="49" charset="0"/>
              </a:rPr>
              <a:t>(</a:t>
            </a:r>
            <a:r>
              <a:rPr lang="en-US" altLang="ko-KR" sz="1200" dirty="0">
                <a:solidFill>
                  <a:srgbClr val="2A00FF"/>
                </a:solidFill>
                <a:latin typeface="Courier New" panose="02070309020205020404" pitchFamily="49" charset="0"/>
              </a:rPr>
              <a:t>"\n IP Address &amp; Port : "</a:t>
            </a:r>
            <a:r>
              <a:rPr lang="en-US" altLang="ko-KR" sz="1200" dirty="0">
                <a:solidFill>
                  <a:srgbClr val="000000"/>
                </a:solidFill>
                <a:latin typeface="Courier New" panose="02070309020205020404" pitchFamily="49" charset="0"/>
              </a:rPr>
              <a:t>);</a:t>
            </a:r>
          </a:p>
          <a:p>
            <a:r>
              <a:rPr lang="en-US" altLang="ko-KR" sz="1200" b="1" dirty="0">
                <a:solidFill>
                  <a:srgbClr val="7F0055"/>
                </a:solidFill>
                <a:latin typeface="Courier New" panose="02070309020205020404" pitchFamily="49" charset="0"/>
              </a:rPr>
              <a:t>      for</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=0; </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&lt;20; </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 </a:t>
            </a:r>
            <a:r>
              <a:rPr lang="en-US" altLang="ko-KR" sz="1200" dirty="0">
                <a:solidFill>
                  <a:srgbClr val="3F7F5F"/>
                </a:solidFill>
                <a:latin typeface="Courier New" panose="02070309020205020404" pitchFamily="49" charset="0"/>
              </a:rPr>
              <a:t>// IP</a:t>
            </a: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TCP_IP[</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 = *(</a:t>
            </a:r>
            <a:r>
              <a:rPr lang="en-US" altLang="ko-KR" sz="1200" dirty="0">
                <a:solidFill>
                  <a:srgbClr val="005032"/>
                </a:solidFill>
                <a:latin typeface="Courier New" panose="02070309020205020404" pitchFamily="49" charset="0"/>
              </a:rPr>
              <a:t>u8</a:t>
            </a:r>
            <a:r>
              <a:rPr lang="en-US" altLang="ko-KR" sz="1200" dirty="0">
                <a:solidFill>
                  <a:srgbClr val="000000"/>
                </a:solidFill>
                <a:latin typeface="Courier New" panose="02070309020205020404" pitchFamily="49" charset="0"/>
              </a:rPr>
              <a:t> *) (StartAddr+12)+</a:t>
            </a:r>
            <a:r>
              <a:rPr lang="en-US" altLang="ko-KR" sz="1200" u="sng" dirty="0" err="1">
                <a:solidFill>
                  <a:srgbClr val="000000"/>
                </a:solidFill>
                <a:latin typeface="Courier New" panose="02070309020205020404" pitchFamily="49" charset="0"/>
              </a:rPr>
              <a:t>i</a:t>
            </a:r>
            <a:r>
              <a:rPr lang="en-US" altLang="ko-KR" sz="1200" u="sng" dirty="0">
                <a:solidFill>
                  <a:srgbClr val="000000"/>
                </a:solidFill>
                <a:latin typeface="Courier New" panose="02070309020205020404" pitchFamily="49" charset="0"/>
              </a:rPr>
              <a:t>);</a:t>
            </a:r>
            <a:endParaRPr lang="en-US" altLang="ko-KR" sz="1200" dirty="0">
              <a:solidFill>
                <a:srgbClr val="000000"/>
              </a:solidFill>
              <a:latin typeface="Courier New" panose="02070309020205020404" pitchFamily="49" charset="0"/>
            </a:endParaRPr>
          </a:p>
          <a:p>
            <a:r>
              <a:rPr lang="en-US" altLang="ko-KR" sz="1200" dirty="0">
                <a:solidFill>
                  <a:srgbClr val="000000"/>
                </a:solidFill>
                <a:latin typeface="Courier New" panose="02070309020205020404" pitchFamily="49" charset="0"/>
              </a:rPr>
              <a:t>         TCP_IP[</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 += 0x30;</a:t>
            </a:r>
          </a:p>
          <a:p>
            <a:r>
              <a:rPr lang="en-US" altLang="ko-KR" sz="1200" dirty="0">
                <a:solidFill>
                  <a:srgbClr val="000000"/>
                </a:solidFill>
                <a:latin typeface="Courier New" panose="02070309020205020404" pitchFamily="49" charset="0"/>
              </a:rPr>
              <a:t>      }</a:t>
            </a:r>
          </a:p>
          <a:p>
            <a:r>
              <a:rPr lang="en-US" altLang="ko-KR" sz="1200" dirty="0">
                <a:solidFill>
                  <a:srgbClr val="000000"/>
                </a:solidFill>
                <a:latin typeface="Courier New" panose="02070309020205020404" pitchFamily="49" charset="0"/>
              </a:rPr>
              <a:t>      TCP_IP[3]=</a:t>
            </a:r>
            <a:r>
              <a:rPr lang="en-US" altLang="ko-KR" sz="1200" dirty="0">
                <a:solidFill>
                  <a:srgbClr val="2A00FF"/>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TCP_IP[7]=</a:t>
            </a:r>
            <a:r>
              <a:rPr lang="en-US" altLang="ko-KR" sz="1200" dirty="0">
                <a:solidFill>
                  <a:srgbClr val="2A00FF"/>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TCP_IP[11]=</a:t>
            </a:r>
            <a:r>
              <a:rPr lang="en-US" altLang="ko-KR" sz="1200" dirty="0">
                <a:solidFill>
                  <a:srgbClr val="2A00FF"/>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r>
              <a:rPr lang="en-US" altLang="ko-KR" sz="1200" dirty="0">
                <a:solidFill>
                  <a:srgbClr val="000000"/>
                </a:solidFill>
                <a:latin typeface="Courier New" panose="02070309020205020404" pitchFamily="49" charset="0"/>
              </a:rPr>
              <a:t>      TCP_IP[15]=</a:t>
            </a:r>
            <a:r>
              <a:rPr lang="en-US" altLang="ko-KR" sz="1200" dirty="0">
                <a:solidFill>
                  <a:srgbClr val="2A00FF"/>
                </a:solidFill>
                <a:latin typeface="Courier New" panose="02070309020205020404" pitchFamily="49" charset="0"/>
              </a:rPr>
              <a:t>',’</a:t>
            </a:r>
            <a:r>
              <a:rPr lang="en-US" altLang="ko-KR" sz="1200" dirty="0">
                <a:solidFill>
                  <a:srgbClr val="000000"/>
                </a:solidFill>
                <a:latin typeface="Courier New" panose="02070309020205020404" pitchFamily="49" charset="0"/>
              </a:rPr>
              <a:t>;</a:t>
            </a:r>
          </a:p>
          <a:p>
            <a:endParaRPr lang="en-US" altLang="ko-KR" sz="1200" dirty="0">
              <a:solidFill>
                <a:srgbClr val="000000"/>
              </a:solidFill>
              <a:latin typeface="Courier New" panose="02070309020205020404" pitchFamily="49" charset="0"/>
            </a:endParaRPr>
          </a:p>
          <a:p>
            <a:r>
              <a:rPr lang="en-US" altLang="ko-KR" sz="1200" b="1" dirty="0">
                <a:solidFill>
                  <a:srgbClr val="7F0055"/>
                </a:solidFill>
                <a:latin typeface="Courier New" panose="02070309020205020404" pitchFamily="49" charset="0"/>
              </a:rPr>
              <a:t>      if</a:t>
            </a:r>
            <a:r>
              <a:rPr lang="en-US" altLang="ko-KR" sz="1200" dirty="0">
                <a:solidFill>
                  <a:srgbClr val="000000"/>
                </a:solidFill>
                <a:latin typeface="Courier New" panose="02070309020205020404" pitchFamily="49" charset="0"/>
              </a:rPr>
              <a:t>(debugging)</a:t>
            </a:r>
            <a:r>
              <a:rPr lang="en-US" altLang="ko-KR" sz="1200" b="1" dirty="0">
                <a:solidFill>
                  <a:srgbClr val="642880"/>
                </a:solidFill>
                <a:latin typeface="Courier New" panose="02070309020205020404" pitchFamily="49" charset="0"/>
              </a:rPr>
              <a:t>printf</a:t>
            </a:r>
            <a:r>
              <a:rPr lang="en-US" altLang="ko-KR" sz="1200" dirty="0">
                <a:solidFill>
                  <a:srgbClr val="000000"/>
                </a:solidFill>
                <a:latin typeface="Courier New" panose="02070309020205020404" pitchFamily="49" charset="0"/>
              </a:rPr>
              <a:t>(</a:t>
            </a:r>
            <a:r>
              <a:rPr lang="en-US" altLang="ko-KR" sz="1200" dirty="0">
                <a:solidFill>
                  <a:srgbClr val="2A00FF"/>
                </a:solidFill>
                <a:latin typeface="Courier New" panose="02070309020205020404" pitchFamily="49" charset="0"/>
              </a:rPr>
              <a:t>"%.20s"</a:t>
            </a:r>
            <a:r>
              <a:rPr lang="en-US" altLang="ko-KR" sz="1200" dirty="0">
                <a:solidFill>
                  <a:srgbClr val="000000"/>
                </a:solidFill>
                <a:latin typeface="Courier New" panose="02070309020205020404" pitchFamily="49" charset="0"/>
              </a:rPr>
              <a:t>, TCP_IP);</a:t>
            </a:r>
          </a:p>
          <a:p>
            <a:r>
              <a:rPr lang="en-US" altLang="ko-KR" sz="1200" b="1" dirty="0">
                <a:solidFill>
                  <a:srgbClr val="7F0055"/>
                </a:solidFill>
                <a:latin typeface="Courier New" panose="02070309020205020404" pitchFamily="49" charset="0"/>
              </a:rPr>
              <a:t>      if</a:t>
            </a:r>
            <a:r>
              <a:rPr lang="en-US" altLang="ko-KR" sz="1200" dirty="0">
                <a:solidFill>
                  <a:srgbClr val="000000"/>
                </a:solidFill>
                <a:latin typeface="Courier New" panose="02070309020205020404" pitchFamily="49" charset="0"/>
              </a:rPr>
              <a:t>(debugging)</a:t>
            </a:r>
            <a:r>
              <a:rPr lang="en-US" altLang="ko-KR" sz="1200" b="1" dirty="0">
                <a:solidFill>
                  <a:srgbClr val="642880"/>
                </a:solidFill>
                <a:latin typeface="Courier New" panose="02070309020205020404" pitchFamily="49" charset="0"/>
              </a:rPr>
              <a:t>printf</a:t>
            </a:r>
            <a:r>
              <a:rPr lang="en-US" altLang="ko-KR" sz="1200" dirty="0">
                <a:solidFill>
                  <a:srgbClr val="000000"/>
                </a:solidFill>
                <a:latin typeface="Courier New" panose="02070309020205020404" pitchFamily="49" charset="0"/>
              </a:rPr>
              <a:t>(</a:t>
            </a:r>
            <a:r>
              <a:rPr lang="en-US" altLang="ko-KR" sz="1200" dirty="0">
                <a:solidFill>
                  <a:srgbClr val="2A00FF"/>
                </a:solidFill>
                <a:latin typeface="Courier New" panose="02070309020205020404" pitchFamily="49" charset="0"/>
              </a:rPr>
              <a:t>"\n Firmware Version: "</a:t>
            </a:r>
            <a:r>
              <a:rPr lang="en-US" altLang="ko-KR" sz="1200" dirty="0">
                <a:solidFill>
                  <a:srgbClr val="000000"/>
                </a:solidFill>
                <a:latin typeface="Courier New" panose="02070309020205020404" pitchFamily="49" charset="0"/>
              </a:rPr>
              <a:t>);</a:t>
            </a:r>
          </a:p>
          <a:p>
            <a:r>
              <a:rPr lang="en-US" altLang="ko-KR" sz="1200" b="1" dirty="0">
                <a:solidFill>
                  <a:srgbClr val="7F0055"/>
                </a:solidFill>
                <a:latin typeface="Courier New" panose="02070309020205020404" pitchFamily="49" charset="0"/>
              </a:rPr>
              <a:t>      for</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=0; </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&lt;8; </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 </a:t>
            </a:r>
            <a:r>
              <a:rPr lang="en-US" altLang="ko-KR" sz="1200" dirty="0">
                <a:solidFill>
                  <a:srgbClr val="3F7F5F"/>
                </a:solidFill>
                <a:latin typeface="Courier New" panose="02070309020205020404" pitchFamily="49" charset="0"/>
              </a:rPr>
              <a:t>// 8B</a:t>
            </a:r>
            <a:endParaRPr lang="en-US" altLang="ko-KR" sz="1200" dirty="0">
              <a:solidFill>
                <a:srgbClr val="000000"/>
              </a:solidFill>
              <a:latin typeface="Courier New" panose="02070309020205020404" pitchFamily="49" charset="0"/>
            </a:endParaRPr>
          </a:p>
          <a:p>
            <a:r>
              <a:rPr lang="en-US" altLang="ko-KR" sz="1200" b="1" dirty="0">
                <a:solidFill>
                  <a:srgbClr val="7F0055"/>
                </a:solidFill>
                <a:latin typeface="Courier New" panose="02070309020205020404" pitchFamily="49" charset="0"/>
              </a:rPr>
              <a:t>         if</a:t>
            </a:r>
            <a:r>
              <a:rPr lang="en-US" altLang="ko-KR" sz="1200" dirty="0">
                <a:solidFill>
                  <a:srgbClr val="000000"/>
                </a:solidFill>
                <a:latin typeface="Courier New" panose="02070309020205020404" pitchFamily="49" charset="0"/>
              </a:rPr>
              <a:t>(debugging)</a:t>
            </a:r>
            <a:r>
              <a:rPr lang="en-US" altLang="ko-KR" sz="1200" b="1" dirty="0">
                <a:solidFill>
                  <a:srgbClr val="642880"/>
                </a:solidFill>
                <a:latin typeface="Courier New" panose="02070309020205020404" pitchFamily="49" charset="0"/>
              </a:rPr>
              <a:t>printf</a:t>
            </a:r>
            <a:r>
              <a:rPr lang="en-US" altLang="ko-KR" sz="1200" dirty="0">
                <a:solidFill>
                  <a:srgbClr val="000000"/>
                </a:solidFill>
                <a:latin typeface="Courier New" panose="02070309020205020404" pitchFamily="49" charset="0"/>
              </a:rPr>
              <a:t>(</a:t>
            </a:r>
            <a:r>
              <a:rPr lang="en-US" altLang="ko-KR" sz="1200" dirty="0">
                <a:solidFill>
                  <a:srgbClr val="2A00FF"/>
                </a:solidFill>
                <a:latin typeface="Courier New" panose="02070309020205020404" pitchFamily="49" charset="0"/>
              </a:rPr>
              <a:t>"%c"</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Firmware_Version</a:t>
            </a:r>
            <a:r>
              <a:rPr lang="en-US" altLang="ko-KR" sz="1200" dirty="0">
                <a:solidFill>
                  <a:srgbClr val="000000"/>
                </a:solidFill>
                <a:latin typeface="Courier New" panose="02070309020205020404" pitchFamily="49" charset="0"/>
              </a:rPr>
              <a:t>[</a:t>
            </a:r>
            <a:r>
              <a:rPr lang="en-US" altLang="ko-KR" sz="1200" dirty="0" err="1">
                <a:solidFill>
                  <a:srgbClr val="000000"/>
                </a:solidFill>
                <a:latin typeface="Courier New" panose="02070309020205020404" pitchFamily="49" charset="0"/>
              </a:rPr>
              <a:t>i</a:t>
            </a:r>
            <a:r>
              <a:rPr lang="en-US" altLang="ko-KR" sz="1200" dirty="0">
                <a:solidFill>
                  <a:srgbClr val="000000"/>
                </a:solidFill>
                <a:latin typeface="Courier New" panose="02070309020205020404" pitchFamily="49" charset="0"/>
              </a:rPr>
              <a:t>]+0x30);</a:t>
            </a:r>
          </a:p>
          <a:p>
            <a:r>
              <a:rPr lang="en-US" altLang="ko-KR" sz="1200" dirty="0">
                <a:solidFill>
                  <a:srgbClr val="000000"/>
                </a:solidFill>
                <a:latin typeface="Courier New" panose="02070309020205020404" pitchFamily="49" charset="0"/>
              </a:rPr>
              <a:t>      }</a:t>
            </a:r>
          </a:p>
          <a:p>
            <a:r>
              <a:rPr lang="en-US" altLang="ko-KR" sz="1200" dirty="0">
                <a:solidFill>
                  <a:srgbClr val="000000"/>
                </a:solidFill>
                <a:latin typeface="Courier New" panose="02070309020205020404" pitchFamily="49" charset="0"/>
              </a:rPr>
              <a:t>   }</a:t>
            </a:r>
          </a:p>
          <a:p>
            <a:r>
              <a:rPr lang="en-US" altLang="ko-KR" sz="12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623841190"/>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6519285"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Quiz-1, Firmware Version </a:t>
            </a:r>
            <a:r>
              <a:rPr lang="ko-KR" altLang="en-US" sz="2400" b="1" dirty="0">
                <a:solidFill>
                  <a:schemeClr val="bg1"/>
                </a:solidFill>
                <a:latin typeface="+mn-ea"/>
              </a:rPr>
              <a:t>기록</a:t>
            </a:r>
          </a:p>
        </p:txBody>
      </p:sp>
      <p:sp>
        <p:nvSpPr>
          <p:cNvPr id="5" name="직사각형 4"/>
          <p:cNvSpPr/>
          <p:nvPr/>
        </p:nvSpPr>
        <p:spPr>
          <a:xfrm>
            <a:off x="1774433" y="764704"/>
            <a:ext cx="8643135" cy="4131900"/>
          </a:xfrm>
          <a:prstGeom prst="rect">
            <a:avLst/>
          </a:prstGeom>
        </p:spPr>
        <p:txBody>
          <a:bodyPr wrap="none">
            <a:spAutoFit/>
          </a:bodyPr>
          <a:lstStyle/>
          <a:p>
            <a:pPr marL="342900" indent="-342900">
              <a:lnSpc>
                <a:spcPts val="4500"/>
              </a:lnSpc>
              <a:buFont typeface="Arial" panose="020B0604020202020204" pitchFamily="34" charset="0"/>
              <a:buChar char="•"/>
            </a:pPr>
            <a:r>
              <a:rPr lang="ko-KR" altLang="en-US" sz="2800" b="1" dirty="0">
                <a:latin typeface="+mn-ea"/>
              </a:rPr>
              <a:t>다음과 같이 동작하도록 프로그램 하시오</a:t>
            </a:r>
            <a:r>
              <a:rPr lang="en-US" altLang="ko-KR" sz="2800" b="1" dirty="0">
                <a:latin typeface="+mn-ea"/>
              </a:rPr>
              <a:t>.</a:t>
            </a:r>
          </a:p>
          <a:p>
            <a:pPr>
              <a:lnSpc>
                <a:spcPts val="4500"/>
              </a:lnSpc>
            </a:pPr>
            <a:r>
              <a:rPr lang="en-US" altLang="ko-KR" sz="2800" b="1" dirty="0">
                <a:latin typeface="+mn-ea"/>
              </a:rPr>
              <a:t> 1. LED2,3,4 Blink 0.5</a:t>
            </a:r>
            <a:r>
              <a:rPr lang="ko-KR" altLang="en-US" sz="2800" b="1" dirty="0">
                <a:latin typeface="+mn-ea"/>
              </a:rPr>
              <a:t>초 간격</a:t>
            </a:r>
            <a:endParaRPr lang="en-US" altLang="ko-KR" sz="2800" b="1" dirty="0">
              <a:latin typeface="+mn-ea"/>
            </a:endParaRPr>
          </a:p>
          <a:p>
            <a:pPr>
              <a:lnSpc>
                <a:spcPts val="4500"/>
              </a:lnSpc>
            </a:pPr>
            <a:r>
              <a:rPr lang="en-US" altLang="ko-KR" sz="2800" b="1" dirty="0">
                <a:latin typeface="+mn-ea"/>
              </a:rPr>
              <a:t> 2.  1 </a:t>
            </a:r>
            <a:r>
              <a:rPr lang="ko-KR" altLang="en-US" sz="2800" b="1" dirty="0">
                <a:latin typeface="+mn-ea"/>
              </a:rPr>
              <a:t>동작 멈춤</a:t>
            </a:r>
            <a:r>
              <a:rPr lang="en-US" altLang="ko-KR" sz="2800" b="1" dirty="0">
                <a:latin typeface="+mn-ea"/>
              </a:rPr>
              <a:t>, </a:t>
            </a:r>
            <a:r>
              <a:rPr lang="en-US" altLang="ko-KR" sz="2800" b="1" dirty="0" err="1">
                <a:latin typeface="+mn-ea"/>
              </a:rPr>
              <a:t>UART</a:t>
            </a:r>
            <a:r>
              <a:rPr lang="ko-KR" altLang="en-US" sz="2800" b="1" dirty="0">
                <a:latin typeface="+mn-ea"/>
              </a:rPr>
              <a:t>로 </a:t>
            </a:r>
            <a:r>
              <a:rPr lang="en-US" altLang="ko-KR" sz="2800" b="1">
                <a:latin typeface="+mn-ea"/>
              </a:rPr>
              <a:t>‘Write_FV_DSM001</a:t>
            </a:r>
            <a:r>
              <a:rPr lang="en-US" altLang="ko-KR" sz="2800" b="1" dirty="0">
                <a:latin typeface="+mn-ea"/>
              </a:rPr>
              <a:t>’ </a:t>
            </a:r>
            <a:br>
              <a:rPr lang="en-US" altLang="ko-KR" sz="2800" b="1" dirty="0">
                <a:latin typeface="+mn-ea"/>
              </a:rPr>
            </a:br>
            <a:r>
              <a:rPr lang="en-US" altLang="ko-KR" sz="2800" b="1" dirty="0">
                <a:latin typeface="+mn-ea"/>
              </a:rPr>
              <a:t>     </a:t>
            </a:r>
            <a:r>
              <a:rPr lang="ko-KR" altLang="en-US" sz="2800" b="1" dirty="0">
                <a:latin typeface="+mn-ea"/>
              </a:rPr>
              <a:t>이라고 입력</a:t>
            </a:r>
            <a:r>
              <a:rPr lang="en-US" altLang="ko-KR" sz="2800" b="1">
                <a:latin typeface="+mn-ea"/>
              </a:rPr>
              <a:t>, DSM001 </a:t>
            </a:r>
            <a:r>
              <a:rPr lang="ko-KR" altLang="en-US" sz="2800" b="1" dirty="0">
                <a:latin typeface="+mn-ea"/>
              </a:rPr>
              <a:t>을 </a:t>
            </a:r>
            <a:r>
              <a:rPr lang="en-US" altLang="ko-KR" sz="2800" b="1" dirty="0">
                <a:latin typeface="+mn-ea"/>
              </a:rPr>
              <a:t>Flash memory</a:t>
            </a:r>
            <a:r>
              <a:rPr lang="ko-KR" altLang="en-US" sz="2800" b="1" dirty="0">
                <a:latin typeface="+mn-ea"/>
              </a:rPr>
              <a:t>에 기록</a:t>
            </a:r>
            <a:endParaRPr lang="en-US" altLang="ko-KR" sz="2800" b="1" dirty="0">
              <a:latin typeface="+mn-ea"/>
            </a:endParaRPr>
          </a:p>
          <a:p>
            <a:pPr>
              <a:lnSpc>
                <a:spcPts val="4500"/>
              </a:lnSpc>
            </a:pPr>
            <a:r>
              <a:rPr lang="en-US" altLang="ko-KR" sz="2800" b="1" dirty="0">
                <a:latin typeface="+mn-ea"/>
              </a:rPr>
              <a:t> 3. 1 </a:t>
            </a:r>
            <a:r>
              <a:rPr lang="ko-KR" altLang="en-US" sz="2800" b="1" dirty="0">
                <a:latin typeface="+mn-ea"/>
              </a:rPr>
              <a:t>동작 다시 시작</a:t>
            </a:r>
            <a:r>
              <a:rPr lang="en-US" altLang="ko-KR" sz="2800" b="1" dirty="0">
                <a:latin typeface="+mn-ea"/>
              </a:rPr>
              <a:t> </a:t>
            </a:r>
          </a:p>
          <a:p>
            <a:pPr>
              <a:lnSpc>
                <a:spcPts val="4500"/>
              </a:lnSpc>
            </a:pPr>
            <a:r>
              <a:rPr lang="en-US" altLang="ko-KR" sz="2800" b="1" dirty="0">
                <a:latin typeface="+mn-ea"/>
              </a:rPr>
              <a:t>    - </a:t>
            </a:r>
            <a:r>
              <a:rPr lang="en-US" altLang="ko-KR" sz="2800" b="1" dirty="0" err="1">
                <a:latin typeface="+mn-ea"/>
              </a:rPr>
              <a:t>UART</a:t>
            </a:r>
            <a:r>
              <a:rPr lang="ko-KR" altLang="en-US" sz="2800" b="1" dirty="0">
                <a:latin typeface="+mn-ea"/>
              </a:rPr>
              <a:t>로 </a:t>
            </a:r>
            <a:r>
              <a:rPr lang="en-US" altLang="ko-KR" sz="2800" b="1" dirty="0">
                <a:latin typeface="+mn-ea"/>
              </a:rPr>
              <a:t>‘Read </a:t>
            </a:r>
            <a:r>
              <a:rPr lang="en-US" altLang="ko-KR" sz="2800" b="1" dirty="0" err="1">
                <a:latin typeface="+mn-ea"/>
              </a:rPr>
              <a:t>FV</a:t>
            </a:r>
            <a:r>
              <a:rPr lang="en-US" altLang="ko-KR" sz="2800" b="1" dirty="0">
                <a:latin typeface="+mn-ea"/>
              </a:rPr>
              <a:t>’ </a:t>
            </a:r>
            <a:r>
              <a:rPr lang="ko-KR" altLang="en-US" sz="2800" b="1" dirty="0">
                <a:latin typeface="+mn-ea"/>
              </a:rPr>
              <a:t>입력하면 </a:t>
            </a:r>
            <a:r>
              <a:rPr lang="en-US" altLang="ko-KR" sz="2800" b="1" dirty="0">
                <a:latin typeface="+mn-ea"/>
              </a:rPr>
              <a:t>171001 </a:t>
            </a:r>
            <a:r>
              <a:rPr lang="ko-KR" altLang="en-US" sz="2800" b="1" dirty="0">
                <a:latin typeface="+mn-ea"/>
              </a:rPr>
              <a:t>출력</a:t>
            </a:r>
            <a:endParaRPr lang="en-US" altLang="ko-KR" sz="2800" b="1" dirty="0">
              <a:latin typeface="+mn-ea"/>
            </a:endParaRPr>
          </a:p>
          <a:p>
            <a:pPr>
              <a:lnSpc>
                <a:spcPts val="4500"/>
              </a:lnSpc>
            </a:pPr>
            <a:r>
              <a:rPr lang="en-US" altLang="ko-KR" sz="2800" b="1" dirty="0">
                <a:latin typeface="+mn-ea"/>
              </a:rPr>
              <a:t> 4. Reset </a:t>
            </a:r>
            <a:r>
              <a:rPr lang="ko-KR" altLang="en-US" sz="2800" b="1" dirty="0">
                <a:latin typeface="+mn-ea"/>
              </a:rPr>
              <a:t>누르면 </a:t>
            </a:r>
            <a:r>
              <a:rPr lang="ko-KR" altLang="en-US" sz="2800" b="1" dirty="0" err="1">
                <a:latin typeface="+mn-ea"/>
              </a:rPr>
              <a:t>부팅시</a:t>
            </a:r>
            <a:r>
              <a:rPr lang="ko-KR" altLang="en-US" sz="2800" b="1" dirty="0">
                <a:latin typeface="+mn-ea"/>
              </a:rPr>
              <a:t> </a:t>
            </a:r>
            <a:r>
              <a:rPr lang="en-US" altLang="ko-KR" sz="2800" b="1" dirty="0">
                <a:latin typeface="+mn-ea"/>
              </a:rPr>
              <a:t>Firmware version </a:t>
            </a:r>
            <a:r>
              <a:rPr lang="ko-KR" altLang="en-US" sz="2800" b="1" dirty="0">
                <a:latin typeface="+mn-ea"/>
              </a:rPr>
              <a:t>출력</a:t>
            </a:r>
            <a:endParaRPr lang="en-US" altLang="ko-KR" sz="2800" b="1" dirty="0">
              <a:latin typeface="+mn-ea"/>
            </a:endParaRPr>
          </a:p>
        </p:txBody>
      </p:sp>
    </p:spTree>
    <p:extLst>
      <p:ext uri="{BB962C8B-B14F-4D97-AF65-F5344CB8AC3E}">
        <p14:creationId xmlns:p14="http://schemas.microsoft.com/office/powerpoint/2010/main" val="4183015986"/>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3" y="44625"/>
            <a:ext cx="6519285"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Quiz-1, Firmware Version </a:t>
            </a:r>
            <a:r>
              <a:rPr lang="ko-KR" altLang="en-US" sz="2400" b="1" dirty="0">
                <a:solidFill>
                  <a:schemeClr val="bg1"/>
                </a:solidFill>
                <a:latin typeface="+mn-ea"/>
              </a:rPr>
              <a:t>기록</a:t>
            </a:r>
          </a:p>
        </p:txBody>
      </p:sp>
      <p:sp>
        <p:nvSpPr>
          <p:cNvPr id="6" name="직사각형 5"/>
          <p:cNvSpPr/>
          <p:nvPr/>
        </p:nvSpPr>
        <p:spPr>
          <a:xfrm>
            <a:off x="4908000" y="1700808"/>
            <a:ext cx="1584176"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INIT_MCU</a:t>
            </a:r>
            <a:endParaRPr lang="ko-KR" altLang="en-US" b="1" dirty="0">
              <a:solidFill>
                <a:schemeClr val="tx1"/>
              </a:solidFill>
            </a:endParaRPr>
          </a:p>
        </p:txBody>
      </p:sp>
      <p:sp>
        <p:nvSpPr>
          <p:cNvPr id="7" name="타원 6"/>
          <p:cNvSpPr/>
          <p:nvPr/>
        </p:nvSpPr>
        <p:spPr>
          <a:xfrm>
            <a:off x="5159896" y="836712"/>
            <a:ext cx="1080120" cy="576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2000" b="1" dirty="0">
                <a:solidFill>
                  <a:schemeClr val="tx1"/>
                </a:solidFill>
              </a:rPr>
              <a:t>START</a:t>
            </a:r>
            <a:endParaRPr lang="ko-KR" altLang="en-US" sz="1400" b="1" dirty="0">
              <a:solidFill>
                <a:schemeClr val="tx1"/>
              </a:solidFill>
            </a:endParaRPr>
          </a:p>
        </p:txBody>
      </p:sp>
      <p:cxnSp>
        <p:nvCxnSpPr>
          <p:cNvPr id="10" name="직선 화살표 연결선 9"/>
          <p:cNvCxnSpPr>
            <a:stCxn id="7" idx="4"/>
            <a:endCxn id="6" idx="0"/>
          </p:cNvCxnSpPr>
          <p:nvPr/>
        </p:nvCxnSpPr>
        <p:spPr>
          <a:xfrm>
            <a:off x="5699956" y="1412776"/>
            <a:ext cx="132" cy="2880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4943872" y="3861048"/>
            <a:ext cx="158417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a:solidFill>
                  <a:schemeClr val="tx1"/>
                </a:solidFill>
              </a:rPr>
              <a:t>Blink_LED</a:t>
            </a:r>
            <a:endParaRPr lang="ko-KR" altLang="en-US" b="1" dirty="0">
              <a:solidFill>
                <a:schemeClr val="tx1"/>
              </a:solidFill>
            </a:endParaRPr>
          </a:p>
        </p:txBody>
      </p:sp>
      <p:cxnSp>
        <p:nvCxnSpPr>
          <p:cNvPr id="15" name="직선 화살표 연결선 14"/>
          <p:cNvCxnSpPr>
            <a:endCxn id="14" idx="0"/>
          </p:cNvCxnSpPr>
          <p:nvPr/>
        </p:nvCxnSpPr>
        <p:spPr>
          <a:xfrm>
            <a:off x="5735828" y="3356992"/>
            <a:ext cx="132" cy="5040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다이아몬드 15"/>
          <p:cNvSpPr/>
          <p:nvPr/>
        </p:nvSpPr>
        <p:spPr>
          <a:xfrm>
            <a:off x="4836000" y="4653136"/>
            <a:ext cx="1800200" cy="576064"/>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RX?</a:t>
            </a:r>
            <a:endParaRPr lang="ko-KR" altLang="en-US" b="1" dirty="0">
              <a:solidFill>
                <a:schemeClr val="tx1"/>
              </a:solidFill>
            </a:endParaRPr>
          </a:p>
        </p:txBody>
      </p:sp>
      <p:cxnSp>
        <p:nvCxnSpPr>
          <p:cNvPr id="17" name="직선 화살표 연결선 16"/>
          <p:cNvCxnSpPr>
            <a:stCxn id="14" idx="2"/>
            <a:endCxn id="16" idx="0"/>
          </p:cNvCxnSpPr>
          <p:nvPr/>
        </p:nvCxnSpPr>
        <p:spPr>
          <a:xfrm>
            <a:off x="5735960" y="4293096"/>
            <a:ext cx="140" cy="360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flipH="1">
            <a:off x="4007768" y="4941168"/>
            <a:ext cx="863956"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4007768" y="3645024"/>
            <a:ext cx="0" cy="1296144"/>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a:off x="4007768" y="3645024"/>
            <a:ext cx="1728324"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295800" y="4581128"/>
            <a:ext cx="506870" cy="338554"/>
          </a:xfrm>
          <a:prstGeom prst="rect">
            <a:avLst/>
          </a:prstGeom>
          <a:noFill/>
        </p:spPr>
        <p:txBody>
          <a:bodyPr wrap="none" rtlCol="0">
            <a:spAutoFit/>
          </a:bodyPr>
          <a:lstStyle/>
          <a:p>
            <a:r>
              <a:rPr lang="en-US" altLang="ko-KR" sz="1600" b="1" dirty="0">
                <a:solidFill>
                  <a:srgbClr val="FF0000"/>
                </a:solidFill>
              </a:rPr>
              <a:t>NO</a:t>
            </a:r>
            <a:endParaRPr lang="ko-KR" altLang="en-US" sz="2000" b="1" dirty="0">
              <a:solidFill>
                <a:srgbClr val="FF0000"/>
              </a:solidFill>
            </a:endParaRPr>
          </a:p>
        </p:txBody>
      </p:sp>
      <p:sp>
        <p:nvSpPr>
          <p:cNvPr id="33" name="직사각형 32"/>
          <p:cNvSpPr/>
          <p:nvPr/>
        </p:nvSpPr>
        <p:spPr>
          <a:xfrm>
            <a:off x="4943872" y="5589240"/>
            <a:ext cx="1584176"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a:solidFill>
                  <a:schemeClr val="tx1"/>
                </a:solidFill>
              </a:rPr>
              <a:t>Write_Flash</a:t>
            </a:r>
            <a:endParaRPr lang="ko-KR" altLang="en-US" b="1" dirty="0">
              <a:solidFill>
                <a:schemeClr val="tx1"/>
              </a:solidFill>
            </a:endParaRPr>
          </a:p>
        </p:txBody>
      </p:sp>
      <p:cxnSp>
        <p:nvCxnSpPr>
          <p:cNvPr id="34" name="직선 화살표 연결선 33"/>
          <p:cNvCxnSpPr>
            <a:endCxn id="33" idx="0"/>
          </p:cNvCxnSpPr>
          <p:nvPr/>
        </p:nvCxnSpPr>
        <p:spPr>
          <a:xfrm>
            <a:off x="5735828" y="5229200"/>
            <a:ext cx="132" cy="360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stCxn id="33" idx="2"/>
          </p:cNvCxnSpPr>
          <p:nvPr/>
        </p:nvCxnSpPr>
        <p:spPr>
          <a:xfrm>
            <a:off x="5735960" y="6021288"/>
            <a:ext cx="0" cy="504056"/>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H="1">
            <a:off x="4007768" y="6525344"/>
            <a:ext cx="1728052"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4007768" y="4941168"/>
            <a:ext cx="0" cy="1584176"/>
          </a:xfrm>
          <a:prstGeom prst="straightConnector1">
            <a:avLst/>
          </a:prstGeom>
          <a:ln w="25400">
            <a:solidFill>
              <a:schemeClr val="tx1"/>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7" name="다이아몬드 46"/>
          <p:cNvSpPr/>
          <p:nvPr/>
        </p:nvSpPr>
        <p:spPr>
          <a:xfrm>
            <a:off x="4799856" y="2348880"/>
            <a:ext cx="1800200" cy="504056"/>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Flash?</a:t>
            </a:r>
            <a:endParaRPr lang="ko-KR" altLang="en-US" b="1" dirty="0">
              <a:solidFill>
                <a:schemeClr val="tx1"/>
              </a:solidFill>
            </a:endParaRPr>
          </a:p>
        </p:txBody>
      </p:sp>
      <p:cxnSp>
        <p:nvCxnSpPr>
          <p:cNvPr id="48" name="직선 화살표 연결선 47"/>
          <p:cNvCxnSpPr>
            <a:endCxn id="47" idx="0"/>
          </p:cNvCxnSpPr>
          <p:nvPr/>
        </p:nvCxnSpPr>
        <p:spPr>
          <a:xfrm>
            <a:off x="5699816" y="2060848"/>
            <a:ext cx="140" cy="2880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p:cNvSpPr/>
          <p:nvPr/>
        </p:nvSpPr>
        <p:spPr>
          <a:xfrm>
            <a:off x="4908000" y="3068960"/>
            <a:ext cx="1584176"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a:solidFill>
                  <a:schemeClr val="tx1"/>
                </a:solidFill>
              </a:rPr>
              <a:t>Read_Flash</a:t>
            </a:r>
            <a:endParaRPr lang="ko-KR" altLang="en-US" b="1" dirty="0">
              <a:solidFill>
                <a:schemeClr val="tx1"/>
              </a:solidFill>
            </a:endParaRPr>
          </a:p>
        </p:txBody>
      </p:sp>
      <p:cxnSp>
        <p:nvCxnSpPr>
          <p:cNvPr id="54" name="직선 화살표 연결선 53"/>
          <p:cNvCxnSpPr>
            <a:stCxn id="47" idx="2"/>
            <a:endCxn id="53" idx="0"/>
          </p:cNvCxnSpPr>
          <p:nvPr/>
        </p:nvCxnSpPr>
        <p:spPr>
          <a:xfrm>
            <a:off x="5699956" y="2852936"/>
            <a:ext cx="132" cy="2160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p:cNvCxnSpPr/>
          <p:nvPr/>
        </p:nvCxnSpPr>
        <p:spPr>
          <a:xfrm flipH="1">
            <a:off x="6528048" y="2592000"/>
            <a:ext cx="792000"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p:nvPr/>
        </p:nvCxnSpPr>
        <p:spPr>
          <a:xfrm>
            <a:off x="7320136" y="2564904"/>
            <a:ext cx="0" cy="108012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flipH="1">
            <a:off x="5735960" y="3645024"/>
            <a:ext cx="158417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600056" y="2276872"/>
            <a:ext cx="506870" cy="338554"/>
          </a:xfrm>
          <a:prstGeom prst="rect">
            <a:avLst/>
          </a:prstGeom>
          <a:noFill/>
        </p:spPr>
        <p:txBody>
          <a:bodyPr wrap="none" rtlCol="0">
            <a:spAutoFit/>
          </a:bodyPr>
          <a:lstStyle/>
          <a:p>
            <a:r>
              <a:rPr lang="en-US" altLang="ko-KR" sz="1600" b="1" dirty="0">
                <a:solidFill>
                  <a:srgbClr val="FF0000"/>
                </a:solidFill>
              </a:rPr>
              <a:t>NO</a:t>
            </a:r>
            <a:endParaRPr lang="ko-KR" altLang="en-US" sz="2000" b="1" dirty="0">
              <a:solidFill>
                <a:srgbClr val="FF0000"/>
              </a:solidFill>
            </a:endParaRPr>
          </a:p>
        </p:txBody>
      </p:sp>
    </p:spTree>
    <p:extLst>
      <p:ext uri="{BB962C8B-B14F-4D97-AF65-F5344CB8AC3E}">
        <p14:creationId xmlns:p14="http://schemas.microsoft.com/office/powerpoint/2010/main" val="4183015986"/>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524000" y="-27384"/>
            <a:ext cx="9144000" cy="64457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03512" y="44625"/>
            <a:ext cx="454496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Memory : Quiz-3, LCD </a:t>
            </a:r>
            <a:r>
              <a:rPr lang="ko-KR" altLang="en-US" sz="2400" b="1" dirty="0">
                <a:solidFill>
                  <a:schemeClr val="bg1"/>
                </a:solidFill>
                <a:latin typeface="+mn-ea"/>
              </a:rPr>
              <a:t>표시</a:t>
            </a:r>
          </a:p>
        </p:txBody>
      </p:sp>
      <p:sp>
        <p:nvSpPr>
          <p:cNvPr id="5" name="직사각형 4"/>
          <p:cNvSpPr/>
          <p:nvPr/>
        </p:nvSpPr>
        <p:spPr>
          <a:xfrm>
            <a:off x="1847529" y="764705"/>
            <a:ext cx="6685163" cy="2400657"/>
          </a:xfrm>
          <a:prstGeom prst="rect">
            <a:avLst/>
          </a:prstGeom>
        </p:spPr>
        <p:txBody>
          <a:bodyPr wrap="none">
            <a:spAutoFit/>
          </a:bodyPr>
          <a:lstStyle/>
          <a:p>
            <a:pPr marL="342900" indent="-342900">
              <a:lnSpc>
                <a:spcPts val="4500"/>
              </a:lnSpc>
              <a:buFont typeface="Arial" panose="020B0604020202020204" pitchFamily="34" charset="0"/>
              <a:buChar char="•"/>
            </a:pPr>
            <a:r>
              <a:rPr lang="ko-KR" altLang="en-US" b="1" dirty="0">
                <a:latin typeface="+mn-ea"/>
              </a:rPr>
              <a:t>다음과 같이 동작하도록 프로그램 하시오</a:t>
            </a:r>
            <a:r>
              <a:rPr lang="en-US" altLang="ko-KR" b="1" dirty="0">
                <a:latin typeface="+mn-ea"/>
              </a:rPr>
              <a:t>.</a:t>
            </a:r>
          </a:p>
          <a:p>
            <a:pPr>
              <a:lnSpc>
                <a:spcPts val="4500"/>
              </a:lnSpc>
            </a:pPr>
            <a:r>
              <a:rPr lang="en-US" altLang="ko-KR" b="1" dirty="0">
                <a:latin typeface="+mn-ea"/>
              </a:rPr>
              <a:t>  1.</a:t>
            </a:r>
            <a:r>
              <a:rPr lang="ko-KR" altLang="en-US" b="1" dirty="0">
                <a:latin typeface="+mn-ea"/>
              </a:rPr>
              <a:t> </a:t>
            </a:r>
            <a:r>
              <a:rPr lang="ko-KR" altLang="en-US" b="1" dirty="0" err="1">
                <a:latin typeface="+mn-ea"/>
              </a:rPr>
              <a:t>부팅시</a:t>
            </a:r>
            <a:r>
              <a:rPr lang="ko-KR" altLang="en-US" b="1" dirty="0">
                <a:latin typeface="+mn-ea"/>
              </a:rPr>
              <a:t> </a:t>
            </a:r>
            <a:r>
              <a:rPr lang="en-US" altLang="ko-KR" b="1" dirty="0">
                <a:latin typeface="+mn-ea"/>
              </a:rPr>
              <a:t>Firmware version, </a:t>
            </a:r>
            <a:r>
              <a:rPr lang="ko-KR" altLang="en-US" b="1" dirty="0">
                <a:latin typeface="+mn-ea"/>
              </a:rPr>
              <a:t>단말기 </a:t>
            </a:r>
            <a:r>
              <a:rPr lang="en-US" altLang="ko-KR" b="1" dirty="0">
                <a:latin typeface="+mn-ea"/>
              </a:rPr>
              <a:t>ID, Server IP/Port </a:t>
            </a:r>
            <a:r>
              <a:rPr lang="ko-KR" altLang="en-US" b="1" dirty="0">
                <a:latin typeface="+mn-ea"/>
              </a:rPr>
              <a:t>출력</a:t>
            </a:r>
            <a:endParaRPr lang="en-US" altLang="ko-KR" b="1" dirty="0">
              <a:latin typeface="+mn-ea"/>
            </a:endParaRPr>
          </a:p>
          <a:p>
            <a:pPr>
              <a:lnSpc>
                <a:spcPts val="4500"/>
              </a:lnSpc>
            </a:pPr>
            <a:r>
              <a:rPr lang="en-US" altLang="ko-KR" b="1" dirty="0">
                <a:latin typeface="+mn-ea"/>
              </a:rPr>
              <a:t>  2. Firmware version, </a:t>
            </a:r>
            <a:r>
              <a:rPr lang="ko-KR" altLang="en-US" b="1" dirty="0">
                <a:latin typeface="+mn-ea"/>
              </a:rPr>
              <a:t>작성자</a:t>
            </a:r>
            <a:r>
              <a:rPr lang="en-US" altLang="ko-KR" b="1" dirty="0">
                <a:latin typeface="+mn-ea"/>
              </a:rPr>
              <a:t> LCD </a:t>
            </a:r>
            <a:r>
              <a:rPr lang="ko-KR" altLang="en-US" b="1" dirty="0">
                <a:latin typeface="+mn-ea"/>
              </a:rPr>
              <a:t>출력</a:t>
            </a:r>
            <a:endParaRPr lang="en-US" altLang="ko-KR" b="1" dirty="0">
              <a:latin typeface="+mn-ea"/>
            </a:endParaRPr>
          </a:p>
          <a:p>
            <a:pPr>
              <a:lnSpc>
                <a:spcPts val="4500"/>
              </a:lnSpc>
            </a:pPr>
            <a:r>
              <a:rPr lang="en-US" altLang="ko-KR" b="1" dirty="0">
                <a:latin typeface="+mn-ea"/>
              </a:rPr>
              <a:t> </a:t>
            </a:r>
          </a:p>
        </p:txBody>
      </p:sp>
    </p:spTree>
    <p:extLst>
      <p:ext uri="{BB962C8B-B14F-4D97-AF65-F5344CB8AC3E}">
        <p14:creationId xmlns:p14="http://schemas.microsoft.com/office/powerpoint/2010/main" val="2373029010"/>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1556792"/>
            <a:ext cx="12192000" cy="25202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0" b="1"/>
              <a:t>DAC</a:t>
            </a:r>
            <a:endParaRPr lang="ko-KR" altLang="en-US" sz="7200" b="1" dirty="0"/>
          </a:p>
        </p:txBody>
      </p:sp>
    </p:spTree>
    <p:extLst>
      <p:ext uri="{BB962C8B-B14F-4D97-AF65-F5344CB8AC3E}">
        <p14:creationId xmlns:p14="http://schemas.microsoft.com/office/powerpoint/2010/main" val="3103882913"/>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27384"/>
            <a:ext cx="12192000" cy="6445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19336" y="64072"/>
            <a:ext cx="1185004"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DAC</a:t>
            </a:r>
            <a:endParaRPr lang="ko-KR" altLang="en-US" sz="2400" b="1" dirty="0">
              <a:solidFill>
                <a:schemeClr val="bg1"/>
              </a:solidFill>
              <a:latin typeface="+mn-ea"/>
            </a:endParaRPr>
          </a:p>
        </p:txBody>
      </p:sp>
      <p:sp>
        <p:nvSpPr>
          <p:cNvPr id="6" name="직사각형 5"/>
          <p:cNvSpPr/>
          <p:nvPr/>
        </p:nvSpPr>
        <p:spPr>
          <a:xfrm>
            <a:off x="335360" y="980728"/>
            <a:ext cx="10441160" cy="3406638"/>
          </a:xfrm>
          <a:prstGeom prst="rect">
            <a:avLst/>
          </a:prstGeom>
        </p:spPr>
        <p:txBody>
          <a:bodyPr wrap="square">
            <a:spAutoFit/>
          </a:bodyPr>
          <a:lstStyle/>
          <a:p>
            <a:pPr marL="342900" indent="-342900" algn="just">
              <a:lnSpc>
                <a:spcPts val="2600"/>
              </a:lnSpc>
              <a:buFont typeface="Arial" panose="020B0604020202020204" pitchFamily="34" charset="0"/>
              <a:buChar char="•"/>
            </a:pPr>
            <a:r>
              <a:rPr lang="en-US" altLang="ko-KR" sz="2000" b="1" dirty="0">
                <a:solidFill>
                  <a:srgbClr val="0000FF"/>
                </a:solidFill>
                <a:latin typeface="Bahnschrift SemiBold" panose="020B0502040204020203" pitchFamily="34" charset="0"/>
              </a:rPr>
              <a:t>DAC</a:t>
            </a:r>
            <a:r>
              <a:rPr lang="ko-KR" altLang="en-US" sz="2000" b="1" dirty="0">
                <a:solidFill>
                  <a:srgbClr val="0000FF"/>
                </a:solidFill>
                <a:latin typeface="Bahnschrift SemiBold" panose="020B0502040204020203" pitchFamily="34" charset="0"/>
              </a:rPr>
              <a:t>는 </a:t>
            </a:r>
            <a:r>
              <a:rPr lang="en-US" altLang="ko-KR" sz="2000" b="1" dirty="0">
                <a:solidFill>
                  <a:srgbClr val="0000FF"/>
                </a:solidFill>
                <a:latin typeface="Bahnschrift SemiBold" panose="020B0502040204020203" pitchFamily="34" charset="0"/>
              </a:rPr>
              <a:t>ADC</a:t>
            </a:r>
            <a:r>
              <a:rPr lang="ko-KR" altLang="en-US" sz="2000" b="1" dirty="0">
                <a:solidFill>
                  <a:srgbClr val="0000FF"/>
                </a:solidFill>
                <a:latin typeface="Bahnschrift SemiBold" panose="020B0502040204020203" pitchFamily="34" charset="0"/>
              </a:rPr>
              <a:t>의 반대로 </a:t>
            </a:r>
            <a:r>
              <a:rPr lang="en-US" altLang="ko-KR" sz="2000" b="1" dirty="0">
                <a:solidFill>
                  <a:srgbClr val="0000FF"/>
                </a:solidFill>
                <a:latin typeface="Bahnschrift SemiBold" panose="020B0502040204020203" pitchFamily="34" charset="0"/>
              </a:rPr>
              <a:t>Digital </a:t>
            </a:r>
            <a:r>
              <a:rPr lang="ko-KR" altLang="en-US" sz="2000" b="1" dirty="0">
                <a:solidFill>
                  <a:srgbClr val="0000FF"/>
                </a:solidFill>
                <a:latin typeface="Bahnschrift SemiBold" panose="020B0502040204020203" pitchFamily="34" charset="0"/>
              </a:rPr>
              <a:t>값을 </a:t>
            </a:r>
            <a:r>
              <a:rPr lang="en-US" altLang="ko-KR" sz="2000" b="1" dirty="0">
                <a:solidFill>
                  <a:srgbClr val="0000FF"/>
                </a:solidFill>
                <a:latin typeface="Bahnschrift SemiBold" panose="020B0502040204020203" pitchFamily="34" charset="0"/>
              </a:rPr>
              <a:t>Analog </a:t>
            </a:r>
            <a:r>
              <a:rPr lang="ko-KR" altLang="en-US" sz="2000" b="1" dirty="0">
                <a:solidFill>
                  <a:srgbClr val="0000FF"/>
                </a:solidFill>
                <a:latin typeface="Bahnschrift SemiBold" panose="020B0502040204020203" pitchFamily="34" charset="0"/>
              </a:rPr>
              <a:t>값으로 변환하는 모듈</a:t>
            </a:r>
            <a:endParaRPr lang="en-US" altLang="ko-KR" sz="2000" b="1" dirty="0">
              <a:solidFill>
                <a:srgbClr val="0000FF"/>
              </a:solidFill>
              <a:latin typeface="Bahnschrift SemiBold" panose="020B0502040204020203" pitchFamily="34" charset="0"/>
            </a:endParaRPr>
          </a:p>
          <a:p>
            <a:pPr marL="342900" indent="-342900" algn="just">
              <a:lnSpc>
                <a:spcPts val="2600"/>
              </a:lnSpc>
              <a:buFont typeface="Arial" panose="020B0604020202020204" pitchFamily="34" charset="0"/>
              <a:buChar char="•"/>
            </a:pPr>
            <a:endParaRPr lang="en-US" altLang="ko-KR" sz="2000" b="1" dirty="0">
              <a:solidFill>
                <a:srgbClr val="0000FF"/>
              </a:solidFill>
              <a:latin typeface="Bahnschrift SemiBold" panose="020B0502040204020203" pitchFamily="34" charset="0"/>
            </a:endParaRPr>
          </a:p>
          <a:p>
            <a:pPr marL="342900" indent="-342900" algn="just">
              <a:lnSpc>
                <a:spcPts val="2600"/>
              </a:lnSpc>
              <a:buFont typeface="Arial" panose="020B0604020202020204" pitchFamily="34" charset="0"/>
              <a:buChar char="•"/>
            </a:pPr>
            <a:r>
              <a:rPr lang="en-US" altLang="ko-KR" sz="2000" b="1" dirty="0">
                <a:solidFill>
                  <a:srgbClr val="0000FF"/>
                </a:solidFill>
                <a:latin typeface="Bahnschrift SemiBold" panose="020B0502040204020203" pitchFamily="34" charset="0"/>
              </a:rPr>
              <a:t>DAC module is a 12-bit</a:t>
            </a:r>
            <a:r>
              <a:rPr lang="en-US" altLang="ko-KR" sz="2000" b="1" dirty="0">
                <a:latin typeface="Bahnschrift SemiBold" panose="020B0502040204020203" pitchFamily="34" charset="0"/>
              </a:rPr>
              <a:t>, voltage output digital-to-analog converter </a:t>
            </a:r>
          </a:p>
          <a:p>
            <a:pPr marL="342900" indent="-342900" algn="just">
              <a:lnSpc>
                <a:spcPts val="2600"/>
              </a:lnSpc>
              <a:buFont typeface="Arial" panose="020B0604020202020204" pitchFamily="34" charset="0"/>
              <a:buChar char="•"/>
            </a:pPr>
            <a:r>
              <a:rPr lang="en-US" altLang="ko-KR" sz="2000" b="1" dirty="0">
                <a:latin typeface="Bahnschrift SemiBold" panose="020B0502040204020203" pitchFamily="34" charset="0"/>
              </a:rPr>
              <a:t>DAC can be configured in </a:t>
            </a:r>
            <a:r>
              <a:rPr lang="en-US" altLang="ko-KR" sz="2000" b="1" dirty="0">
                <a:solidFill>
                  <a:srgbClr val="0000FF"/>
                </a:solidFill>
                <a:latin typeface="Bahnschrift SemiBold" panose="020B0502040204020203" pitchFamily="34" charset="0"/>
              </a:rPr>
              <a:t>8- or 12-bit mode </a:t>
            </a:r>
            <a:r>
              <a:rPr lang="en-US" altLang="ko-KR" sz="2000" b="1" dirty="0">
                <a:latin typeface="Bahnschrift SemiBold" panose="020B0502040204020203" pitchFamily="34" charset="0"/>
              </a:rPr>
              <a:t>and may be used in conjunction with the DMA controller </a:t>
            </a:r>
          </a:p>
          <a:p>
            <a:pPr marL="342900" indent="-342900" algn="just">
              <a:lnSpc>
                <a:spcPts val="2600"/>
              </a:lnSpc>
              <a:buFont typeface="Arial" panose="020B0604020202020204" pitchFamily="34" charset="0"/>
              <a:buChar char="•"/>
            </a:pPr>
            <a:r>
              <a:rPr lang="en-US" altLang="ko-KR" sz="2000" b="1" dirty="0">
                <a:solidFill>
                  <a:srgbClr val="0000FF"/>
                </a:solidFill>
                <a:latin typeface="Bahnschrift SemiBold" panose="020B0502040204020203" pitchFamily="34" charset="0"/>
              </a:rPr>
              <a:t>In 12-bit mode, the data could be left- or right-aligned </a:t>
            </a:r>
          </a:p>
          <a:p>
            <a:pPr marL="342900" indent="-342900" algn="just">
              <a:lnSpc>
                <a:spcPts val="2600"/>
              </a:lnSpc>
              <a:buFont typeface="Arial" panose="020B0604020202020204" pitchFamily="34" charset="0"/>
              <a:buChar char="•"/>
            </a:pPr>
            <a:r>
              <a:rPr lang="en-US" altLang="ko-KR" sz="2000" b="1" dirty="0">
                <a:latin typeface="Bahnschrift SemiBold" panose="020B0502040204020203" pitchFamily="34" charset="0"/>
              </a:rPr>
              <a:t>DAC has two output channels, each with its own converter </a:t>
            </a:r>
          </a:p>
          <a:p>
            <a:pPr marL="342900" indent="-342900" algn="just">
              <a:lnSpc>
                <a:spcPts val="2600"/>
              </a:lnSpc>
              <a:buFont typeface="Arial" panose="020B0604020202020204" pitchFamily="34" charset="0"/>
              <a:buChar char="•"/>
            </a:pPr>
            <a:r>
              <a:rPr lang="en-US" altLang="ko-KR" sz="2000" b="1" dirty="0">
                <a:latin typeface="Bahnschrift SemiBold" panose="020B0502040204020203" pitchFamily="34" charset="0"/>
              </a:rPr>
              <a:t>In dual DAC channel mode, conversions could be done independently or simultaneously when both channels are grouped together for synchronous update operations </a:t>
            </a:r>
          </a:p>
          <a:p>
            <a:pPr marL="342900" indent="-342900" algn="just">
              <a:lnSpc>
                <a:spcPts val="2600"/>
              </a:lnSpc>
              <a:buFont typeface="Arial" panose="020B0604020202020204" pitchFamily="34" charset="0"/>
              <a:buChar char="•"/>
            </a:pPr>
            <a:r>
              <a:rPr lang="en-US" altLang="ko-KR" sz="2000" b="1" dirty="0">
                <a:latin typeface="Bahnschrift SemiBold" panose="020B0502040204020203" pitchFamily="34" charset="0"/>
              </a:rPr>
              <a:t>Input reference pin, </a:t>
            </a:r>
            <a:r>
              <a:rPr lang="en-US" altLang="ko-KR" sz="2000" b="1" dirty="0" err="1">
                <a:latin typeface="Bahnschrift SemiBold" panose="020B0502040204020203" pitchFamily="34" charset="0"/>
              </a:rPr>
              <a:t>VREF</a:t>
            </a:r>
            <a:r>
              <a:rPr lang="en-US" altLang="ko-KR" sz="2000" b="1" dirty="0">
                <a:latin typeface="Bahnschrift SemiBold" panose="020B0502040204020203" pitchFamily="34" charset="0"/>
              </a:rPr>
              <a:t>+ (shared with ADC) is available for better resolution</a:t>
            </a:r>
            <a:endParaRPr lang="ko-KR" altLang="en-US" sz="2000" b="1" dirty="0">
              <a:latin typeface="Bahnschrift SemiBold" panose="020B0502040204020203" pitchFamily="34" charset="0"/>
            </a:endParaRPr>
          </a:p>
        </p:txBody>
      </p:sp>
    </p:spTree>
    <p:extLst>
      <p:ext uri="{BB962C8B-B14F-4D97-AF65-F5344CB8AC3E}">
        <p14:creationId xmlns:p14="http://schemas.microsoft.com/office/powerpoint/2010/main" val="3774198881"/>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12192000" cy="6445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ko-KR" altLang="en-US"/>
          </a:p>
        </p:txBody>
      </p:sp>
      <p:sp>
        <p:nvSpPr>
          <p:cNvPr id="4" name="직사각형 3"/>
          <p:cNvSpPr/>
          <p:nvPr/>
        </p:nvSpPr>
        <p:spPr>
          <a:xfrm>
            <a:off x="179513" y="72009"/>
            <a:ext cx="4652043"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DAC : STM32F103 DAC </a:t>
            </a:r>
            <a:r>
              <a:rPr lang="ko-KR" altLang="en-US" sz="2400" b="1" dirty="0">
                <a:solidFill>
                  <a:schemeClr val="bg1"/>
                </a:solidFill>
                <a:latin typeface="+mn-ea"/>
              </a:rPr>
              <a:t>구조</a:t>
            </a:r>
          </a:p>
        </p:txBody>
      </p:sp>
      <p:pic>
        <p:nvPicPr>
          <p:cNvPr id="1026" name="Picture 2" descr="STM32 DAC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3592" y="836712"/>
            <a:ext cx="7372350"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465406"/>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12192000" cy="6445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ko-KR" altLang="en-US"/>
          </a:p>
        </p:txBody>
      </p:sp>
      <p:sp>
        <p:nvSpPr>
          <p:cNvPr id="4" name="직사각형 3"/>
          <p:cNvSpPr/>
          <p:nvPr/>
        </p:nvSpPr>
        <p:spPr>
          <a:xfrm>
            <a:off x="179513" y="72009"/>
            <a:ext cx="4652043"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DAC : STM32F103 DAC </a:t>
            </a:r>
            <a:r>
              <a:rPr lang="ko-KR" altLang="en-US" sz="2400" b="1" dirty="0">
                <a:solidFill>
                  <a:schemeClr val="bg1"/>
                </a:solidFill>
                <a:latin typeface="+mn-ea"/>
              </a:rPr>
              <a:t>구조</a:t>
            </a:r>
          </a:p>
        </p:txBody>
      </p:sp>
      <p:pic>
        <p:nvPicPr>
          <p:cNvPr id="2" name="그림 1"/>
          <p:cNvPicPr>
            <a:picLocks noChangeAspect="1"/>
          </p:cNvPicPr>
          <p:nvPr/>
        </p:nvPicPr>
        <p:blipFill>
          <a:blip r:embed="rId2"/>
          <a:stretch>
            <a:fillRect/>
          </a:stretch>
        </p:blipFill>
        <p:spPr>
          <a:xfrm>
            <a:off x="2279576" y="1052736"/>
            <a:ext cx="7688212" cy="3240360"/>
          </a:xfrm>
          <a:prstGeom prst="rect">
            <a:avLst/>
          </a:prstGeom>
        </p:spPr>
      </p:pic>
    </p:spTree>
    <p:extLst>
      <p:ext uri="{BB962C8B-B14F-4D97-AF65-F5344CB8AC3E}">
        <p14:creationId xmlns:p14="http://schemas.microsoft.com/office/powerpoint/2010/main" val="2518117197"/>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dirty="0">
                <a:solidFill>
                  <a:srgbClr val="000099"/>
                </a:solidFill>
                <a:latin typeface="+mn-ea"/>
              </a:rPr>
              <a:t>  python code :  THgraph_run.py (1/9)</a:t>
            </a:r>
            <a:endParaRPr lang="ko-KR" altLang="en-US" sz="2000" b="1" dirty="0">
              <a:solidFill>
                <a:srgbClr val="000099"/>
              </a:solidFill>
            </a:endParaRPr>
          </a:p>
        </p:txBody>
      </p:sp>
      <p:sp>
        <p:nvSpPr>
          <p:cNvPr id="4" name="직사각형 3"/>
          <p:cNvSpPr/>
          <p:nvPr/>
        </p:nvSpPr>
        <p:spPr>
          <a:xfrm>
            <a:off x="263352" y="692696"/>
            <a:ext cx="6096000" cy="3416320"/>
          </a:xfrm>
          <a:prstGeom prst="rect">
            <a:avLst/>
          </a:prstGeom>
          <a:solidFill>
            <a:schemeClr val="tx1">
              <a:lumMod val="95000"/>
              <a:lumOff val="5000"/>
            </a:schemeClr>
          </a:solidFill>
        </p:spPr>
        <p:txBody>
          <a:bodyPr>
            <a:spAutoFit/>
          </a:bodyPr>
          <a:lstStyle/>
          <a:p>
            <a:r>
              <a:rPr lang="en-US" altLang="ko-KR" dirty="0">
                <a:solidFill>
                  <a:srgbClr val="D8A0DF"/>
                </a:solidFill>
                <a:latin typeface="Consolas" panose="020B0609020204030204" pitchFamily="49" charset="0"/>
              </a:rPr>
              <a:t>from</a:t>
            </a:r>
            <a:r>
              <a:rPr lang="en-US" altLang="ko-KR" dirty="0">
                <a:solidFill>
                  <a:srgbClr val="DADADA"/>
                </a:solidFill>
                <a:latin typeface="Consolas" panose="020B0609020204030204" pitchFamily="49" charset="0"/>
              </a:rPr>
              <a:t> </a:t>
            </a:r>
            <a:r>
              <a:rPr lang="en-US" altLang="ko-KR" dirty="0" err="1">
                <a:solidFill>
                  <a:srgbClr val="C8C8C8"/>
                </a:solidFill>
                <a:latin typeface="Consolas" panose="020B0609020204030204" pitchFamily="49" charset="0"/>
              </a:rPr>
              <a:t>THgraph_gui</a:t>
            </a:r>
            <a:r>
              <a:rPr lang="en-US" altLang="ko-KR" dirty="0">
                <a:solidFill>
                  <a:srgbClr val="DADADA"/>
                </a:solidFill>
                <a:latin typeface="Consolas" panose="020B0609020204030204" pitchFamily="49" charset="0"/>
              </a:rPr>
              <a:t> </a:t>
            </a:r>
            <a:r>
              <a:rPr lang="en-US" altLang="ko-KR" dirty="0">
                <a:solidFill>
                  <a:srgbClr val="D8A0DF"/>
                </a:solidFill>
                <a:latin typeface="Consolas" panose="020B0609020204030204" pitchFamily="49" charset="0"/>
              </a:rPr>
              <a:t>import</a:t>
            </a:r>
            <a:r>
              <a:rPr lang="en-US" altLang="ko-KR" dirty="0">
                <a:solidFill>
                  <a:srgbClr val="DADADA"/>
                </a:solidFill>
                <a:latin typeface="Consolas" panose="020B0609020204030204" pitchFamily="49" charset="0"/>
              </a:rPr>
              <a:t> </a:t>
            </a:r>
            <a:r>
              <a:rPr lang="en-US" altLang="ko-KR" dirty="0">
                <a:solidFill>
                  <a:srgbClr val="B4B4B4"/>
                </a:solidFill>
                <a:latin typeface="Consolas" panose="020B0609020204030204" pitchFamily="49" charset="0"/>
              </a:rPr>
              <a:t>*</a:t>
            </a:r>
            <a:endParaRPr lang="en-US" altLang="ko-KR" dirty="0">
              <a:solidFill>
                <a:srgbClr val="DADADA"/>
              </a:solidFill>
              <a:latin typeface="Consolas" panose="020B0609020204030204" pitchFamily="49" charset="0"/>
            </a:endParaRPr>
          </a:p>
          <a:p>
            <a:r>
              <a:rPr lang="en-US" altLang="ko-KR" dirty="0">
                <a:solidFill>
                  <a:srgbClr val="D8A0DF"/>
                </a:solidFill>
                <a:latin typeface="Consolas" panose="020B0609020204030204" pitchFamily="49" charset="0"/>
              </a:rPr>
              <a:t>import</a:t>
            </a:r>
            <a:r>
              <a:rPr lang="en-US" altLang="ko-KR" dirty="0">
                <a:solidFill>
                  <a:srgbClr val="DADADA"/>
                </a:solidFill>
                <a:latin typeface="Consolas" panose="020B0609020204030204" pitchFamily="49" charset="0"/>
              </a:rPr>
              <a:t> </a:t>
            </a:r>
            <a:r>
              <a:rPr lang="en-US" altLang="ko-KR" dirty="0" err="1">
                <a:solidFill>
                  <a:srgbClr val="C8C8C8"/>
                </a:solidFill>
                <a:latin typeface="Consolas" panose="020B0609020204030204" pitchFamily="49" charset="0"/>
              </a:rPr>
              <a:t>pyqtgraph</a:t>
            </a:r>
            <a:r>
              <a:rPr lang="en-US" altLang="ko-KR" dirty="0">
                <a:solidFill>
                  <a:srgbClr val="DADADA"/>
                </a:solidFill>
                <a:latin typeface="Consolas" panose="020B0609020204030204" pitchFamily="49" charset="0"/>
              </a:rPr>
              <a:t> </a:t>
            </a:r>
            <a:r>
              <a:rPr lang="en-US" altLang="ko-KR" dirty="0">
                <a:solidFill>
                  <a:srgbClr val="569CD6"/>
                </a:solidFill>
                <a:latin typeface="Consolas" panose="020B0609020204030204" pitchFamily="49" charset="0"/>
              </a:rPr>
              <a:t>as</a:t>
            </a:r>
            <a:r>
              <a:rPr lang="en-US" altLang="ko-KR" dirty="0">
                <a:solidFill>
                  <a:srgbClr val="DADADA"/>
                </a:solidFill>
                <a:latin typeface="Consolas" panose="020B0609020204030204" pitchFamily="49" charset="0"/>
              </a:rPr>
              <a:t> </a:t>
            </a:r>
            <a:r>
              <a:rPr lang="en-US" altLang="ko-KR" dirty="0" err="1">
                <a:solidFill>
                  <a:srgbClr val="C8C8C8"/>
                </a:solidFill>
                <a:latin typeface="Consolas" panose="020B0609020204030204" pitchFamily="49" charset="0"/>
              </a:rPr>
              <a:t>pg</a:t>
            </a:r>
            <a:endParaRPr lang="en-US" altLang="ko-KR" dirty="0">
              <a:solidFill>
                <a:srgbClr val="DADADA"/>
              </a:solidFill>
              <a:latin typeface="Consolas" panose="020B0609020204030204" pitchFamily="49" charset="0"/>
            </a:endParaRPr>
          </a:p>
          <a:p>
            <a:r>
              <a:rPr lang="en-US" altLang="ko-KR" dirty="0">
                <a:solidFill>
                  <a:srgbClr val="D8A0DF"/>
                </a:solidFill>
                <a:latin typeface="Consolas" panose="020B0609020204030204" pitchFamily="49" charset="0"/>
              </a:rPr>
              <a:t>import</a:t>
            </a:r>
            <a:r>
              <a:rPr lang="en-US" altLang="ko-KR" dirty="0">
                <a:solidFill>
                  <a:srgbClr val="DADADA"/>
                </a:solidFill>
                <a:latin typeface="Consolas" panose="020B0609020204030204" pitchFamily="49" charset="0"/>
              </a:rPr>
              <a:t> </a:t>
            </a:r>
            <a:r>
              <a:rPr lang="en-US" altLang="ko-KR" dirty="0">
                <a:solidFill>
                  <a:srgbClr val="C8C8C8"/>
                </a:solidFill>
                <a:latin typeface="Consolas" panose="020B0609020204030204" pitchFamily="49" charset="0"/>
              </a:rPr>
              <a:t>serial</a:t>
            </a:r>
            <a:endParaRPr lang="en-US" altLang="ko-KR" dirty="0">
              <a:solidFill>
                <a:srgbClr val="DADADA"/>
              </a:solidFill>
              <a:latin typeface="Consolas" panose="020B0609020204030204" pitchFamily="49" charset="0"/>
            </a:endParaRPr>
          </a:p>
          <a:p>
            <a:r>
              <a:rPr lang="en-US" altLang="ko-KR" dirty="0">
                <a:solidFill>
                  <a:srgbClr val="D8A0DF"/>
                </a:solidFill>
                <a:latin typeface="Consolas" panose="020B0609020204030204" pitchFamily="49" charset="0"/>
              </a:rPr>
              <a:t>import</a:t>
            </a:r>
            <a:r>
              <a:rPr lang="en-US" altLang="ko-KR" dirty="0">
                <a:solidFill>
                  <a:srgbClr val="DADADA"/>
                </a:solidFill>
                <a:latin typeface="Consolas" panose="020B0609020204030204" pitchFamily="49" charset="0"/>
              </a:rPr>
              <a:t> </a:t>
            </a:r>
            <a:r>
              <a:rPr lang="en-US" altLang="ko-KR" dirty="0" err="1">
                <a:solidFill>
                  <a:srgbClr val="C8C8C8"/>
                </a:solidFill>
                <a:latin typeface="Consolas" panose="020B0609020204030204" pitchFamily="49" charset="0"/>
              </a:rPr>
              <a:t>asyncio</a:t>
            </a:r>
            <a:endParaRPr lang="en-US" altLang="ko-KR" dirty="0">
              <a:solidFill>
                <a:srgbClr val="DADADA"/>
              </a:solidFill>
              <a:latin typeface="Consolas" panose="020B0609020204030204" pitchFamily="49" charset="0"/>
            </a:endParaRPr>
          </a:p>
          <a:p>
            <a:r>
              <a:rPr lang="en-US" altLang="ko-KR" dirty="0">
                <a:solidFill>
                  <a:srgbClr val="D8A0DF"/>
                </a:solidFill>
                <a:latin typeface="Consolas" panose="020B0609020204030204" pitchFamily="49" charset="0"/>
              </a:rPr>
              <a:t>import</a:t>
            </a:r>
            <a:r>
              <a:rPr lang="en-US" altLang="ko-KR" dirty="0">
                <a:solidFill>
                  <a:srgbClr val="DADADA"/>
                </a:solidFill>
                <a:latin typeface="Consolas" panose="020B0609020204030204" pitchFamily="49" charset="0"/>
              </a:rPr>
              <a:t> </a:t>
            </a:r>
            <a:r>
              <a:rPr lang="en-US" altLang="ko-KR" dirty="0" err="1">
                <a:solidFill>
                  <a:srgbClr val="C8C8C8"/>
                </a:solidFill>
                <a:latin typeface="Consolas" panose="020B0609020204030204" pitchFamily="49" charset="0"/>
              </a:rPr>
              <a:t>serial_asyncio</a:t>
            </a:r>
            <a:endParaRPr lang="en-US" altLang="ko-KR" dirty="0">
              <a:solidFill>
                <a:srgbClr val="DADADA"/>
              </a:solidFill>
              <a:latin typeface="Consolas" panose="020B0609020204030204" pitchFamily="49" charset="0"/>
            </a:endParaRPr>
          </a:p>
          <a:p>
            <a:r>
              <a:rPr lang="en-US" altLang="ko-KR" dirty="0">
                <a:solidFill>
                  <a:srgbClr val="D8A0DF"/>
                </a:solidFill>
                <a:latin typeface="Consolas" panose="020B0609020204030204" pitchFamily="49" charset="0"/>
              </a:rPr>
              <a:t>import</a:t>
            </a:r>
            <a:r>
              <a:rPr lang="en-US" altLang="ko-KR" dirty="0">
                <a:solidFill>
                  <a:srgbClr val="DADADA"/>
                </a:solidFill>
                <a:latin typeface="Consolas" panose="020B0609020204030204" pitchFamily="49" charset="0"/>
              </a:rPr>
              <a:t> </a:t>
            </a:r>
            <a:r>
              <a:rPr lang="en-US" altLang="ko-KR" dirty="0" err="1">
                <a:solidFill>
                  <a:srgbClr val="C8C8C8"/>
                </a:solidFill>
                <a:latin typeface="Consolas" panose="020B0609020204030204" pitchFamily="49" charset="0"/>
              </a:rPr>
              <a:t>numpy</a:t>
            </a:r>
            <a:r>
              <a:rPr lang="en-US" altLang="ko-KR" dirty="0">
                <a:solidFill>
                  <a:srgbClr val="DADADA"/>
                </a:solidFill>
                <a:latin typeface="Consolas" panose="020B0609020204030204" pitchFamily="49" charset="0"/>
              </a:rPr>
              <a:t> </a:t>
            </a:r>
            <a:r>
              <a:rPr lang="en-US" altLang="ko-KR" dirty="0">
                <a:solidFill>
                  <a:srgbClr val="569CD6"/>
                </a:solidFill>
                <a:latin typeface="Consolas" panose="020B0609020204030204" pitchFamily="49" charset="0"/>
              </a:rPr>
              <a:t>as</a:t>
            </a:r>
            <a:r>
              <a:rPr lang="en-US" altLang="ko-KR" dirty="0">
                <a:solidFill>
                  <a:srgbClr val="DADADA"/>
                </a:solidFill>
                <a:latin typeface="Consolas" panose="020B0609020204030204" pitchFamily="49" charset="0"/>
              </a:rPr>
              <a:t> </a:t>
            </a:r>
            <a:r>
              <a:rPr lang="en-US" altLang="ko-KR" dirty="0" err="1">
                <a:solidFill>
                  <a:srgbClr val="C8C8C8"/>
                </a:solidFill>
                <a:latin typeface="Consolas" panose="020B0609020204030204" pitchFamily="49" charset="0"/>
              </a:rPr>
              <a:t>numpy</a:t>
            </a:r>
            <a:endParaRPr lang="en-US" altLang="ko-KR" dirty="0">
              <a:solidFill>
                <a:srgbClr val="DADADA"/>
              </a:solidFill>
              <a:latin typeface="Consolas" panose="020B0609020204030204" pitchFamily="49" charset="0"/>
            </a:endParaRPr>
          </a:p>
          <a:p>
            <a:r>
              <a:rPr lang="en-US" altLang="ko-KR" dirty="0">
                <a:solidFill>
                  <a:srgbClr val="D8A0DF"/>
                </a:solidFill>
                <a:latin typeface="Consolas" panose="020B0609020204030204" pitchFamily="49" charset="0"/>
              </a:rPr>
              <a:t>import</a:t>
            </a:r>
            <a:r>
              <a:rPr lang="en-US" altLang="ko-KR" dirty="0">
                <a:solidFill>
                  <a:srgbClr val="DADADA"/>
                </a:solidFill>
                <a:latin typeface="Consolas" panose="020B0609020204030204" pitchFamily="49" charset="0"/>
              </a:rPr>
              <a:t> </a:t>
            </a:r>
            <a:r>
              <a:rPr lang="en-US" altLang="ko-KR" dirty="0">
                <a:solidFill>
                  <a:srgbClr val="C8C8C8"/>
                </a:solidFill>
                <a:latin typeface="Consolas" panose="020B0609020204030204" pitchFamily="49" charset="0"/>
              </a:rPr>
              <a:t>time</a:t>
            </a:r>
            <a:endParaRPr lang="en-US" altLang="ko-KR" dirty="0">
              <a:solidFill>
                <a:srgbClr val="DADADA"/>
              </a:solidFill>
              <a:latin typeface="Consolas" panose="020B0609020204030204" pitchFamily="49" charset="0"/>
            </a:endParaRPr>
          </a:p>
          <a:p>
            <a:r>
              <a:rPr lang="en-US" altLang="ko-KR" dirty="0">
                <a:solidFill>
                  <a:srgbClr val="D8A0DF"/>
                </a:solidFill>
                <a:latin typeface="Consolas" panose="020B0609020204030204" pitchFamily="49" charset="0"/>
              </a:rPr>
              <a:t>from</a:t>
            </a:r>
            <a:r>
              <a:rPr lang="en-US" altLang="ko-KR" dirty="0">
                <a:solidFill>
                  <a:srgbClr val="DADADA"/>
                </a:solidFill>
                <a:latin typeface="Consolas" panose="020B0609020204030204" pitchFamily="49" charset="0"/>
              </a:rPr>
              <a:t> </a:t>
            </a:r>
            <a:r>
              <a:rPr lang="en-US" altLang="ko-KR" dirty="0">
                <a:solidFill>
                  <a:srgbClr val="C8C8C8"/>
                </a:solidFill>
                <a:latin typeface="Consolas" panose="020B0609020204030204" pitchFamily="49" charset="0"/>
              </a:rPr>
              <a:t>PyQt5</a:t>
            </a:r>
            <a:r>
              <a:rPr lang="en-US" altLang="ko-KR" dirty="0">
                <a:solidFill>
                  <a:srgbClr val="DADADA"/>
                </a:solidFill>
                <a:latin typeface="Consolas" panose="020B0609020204030204" pitchFamily="49" charset="0"/>
              </a:rPr>
              <a:t>.</a:t>
            </a:r>
            <a:r>
              <a:rPr lang="en-US" altLang="ko-KR" dirty="0">
                <a:solidFill>
                  <a:srgbClr val="C8C8C8"/>
                </a:solidFill>
                <a:latin typeface="Consolas" panose="020B0609020204030204" pitchFamily="49" charset="0"/>
              </a:rPr>
              <a:t>QtCore</a:t>
            </a:r>
            <a:r>
              <a:rPr lang="en-US" altLang="ko-KR" dirty="0">
                <a:solidFill>
                  <a:srgbClr val="DADADA"/>
                </a:solidFill>
                <a:latin typeface="Consolas" panose="020B0609020204030204" pitchFamily="49" charset="0"/>
              </a:rPr>
              <a:t> </a:t>
            </a:r>
            <a:r>
              <a:rPr lang="en-US" altLang="ko-KR" dirty="0">
                <a:solidFill>
                  <a:srgbClr val="D8A0DF"/>
                </a:solidFill>
                <a:latin typeface="Consolas" panose="020B0609020204030204" pitchFamily="49" charset="0"/>
              </a:rPr>
              <a:t>import</a:t>
            </a:r>
            <a:r>
              <a:rPr lang="en-US" altLang="ko-KR" dirty="0">
                <a:solidFill>
                  <a:srgbClr val="DADADA"/>
                </a:solidFill>
                <a:latin typeface="Consolas" panose="020B0609020204030204" pitchFamily="49" charset="0"/>
              </a:rPr>
              <a:t> </a:t>
            </a:r>
            <a:r>
              <a:rPr lang="en-US" altLang="ko-KR" dirty="0" err="1">
                <a:solidFill>
                  <a:srgbClr val="4EC9B0"/>
                </a:solidFill>
                <a:latin typeface="Consolas" panose="020B0609020204030204" pitchFamily="49" charset="0"/>
              </a:rPr>
              <a:t>pyqtSignal</a:t>
            </a:r>
            <a:endParaRPr lang="en-US" altLang="ko-KR" dirty="0">
              <a:solidFill>
                <a:srgbClr val="DADADA"/>
              </a:solidFill>
              <a:latin typeface="Consolas" panose="020B0609020204030204" pitchFamily="49" charset="0"/>
            </a:endParaRPr>
          </a:p>
          <a:p>
            <a:r>
              <a:rPr lang="en-US" altLang="ko-KR" dirty="0">
                <a:solidFill>
                  <a:srgbClr val="D8A0DF"/>
                </a:solidFill>
                <a:latin typeface="Consolas" panose="020B0609020204030204" pitchFamily="49" charset="0"/>
              </a:rPr>
              <a:t>from</a:t>
            </a:r>
            <a:r>
              <a:rPr lang="en-US" altLang="ko-KR" dirty="0">
                <a:solidFill>
                  <a:srgbClr val="DADADA"/>
                </a:solidFill>
                <a:latin typeface="Consolas" panose="020B0609020204030204" pitchFamily="49" charset="0"/>
              </a:rPr>
              <a:t> </a:t>
            </a:r>
            <a:r>
              <a:rPr lang="en-US" altLang="ko-KR" dirty="0">
                <a:solidFill>
                  <a:srgbClr val="C8C8C8"/>
                </a:solidFill>
                <a:latin typeface="Consolas" panose="020B0609020204030204" pitchFamily="49" charset="0"/>
              </a:rPr>
              <a:t>threading</a:t>
            </a:r>
            <a:r>
              <a:rPr lang="en-US" altLang="ko-KR" dirty="0">
                <a:solidFill>
                  <a:srgbClr val="DADADA"/>
                </a:solidFill>
                <a:latin typeface="Consolas" panose="020B0609020204030204" pitchFamily="49" charset="0"/>
              </a:rPr>
              <a:t> </a:t>
            </a:r>
            <a:r>
              <a:rPr lang="en-US" altLang="ko-KR" dirty="0">
                <a:solidFill>
                  <a:srgbClr val="D8A0DF"/>
                </a:solidFill>
                <a:latin typeface="Consolas" panose="020B0609020204030204" pitchFamily="49" charset="0"/>
              </a:rPr>
              <a:t>import</a:t>
            </a:r>
            <a:r>
              <a:rPr lang="en-US" altLang="ko-KR" dirty="0">
                <a:solidFill>
                  <a:srgbClr val="DADADA"/>
                </a:solidFill>
                <a:latin typeface="Consolas" panose="020B0609020204030204" pitchFamily="49" charset="0"/>
              </a:rPr>
              <a:t> </a:t>
            </a:r>
            <a:r>
              <a:rPr lang="en-US" altLang="ko-KR" dirty="0">
                <a:solidFill>
                  <a:srgbClr val="4EC9B0"/>
                </a:solidFill>
                <a:latin typeface="Consolas" panose="020B0609020204030204" pitchFamily="49" charset="0"/>
              </a:rPr>
              <a:t>Thread</a:t>
            </a:r>
            <a:endParaRPr lang="en-US" altLang="ko-KR" dirty="0">
              <a:solidFill>
                <a:srgbClr val="DADADA"/>
              </a:solidFill>
              <a:latin typeface="Consolas" panose="020B0609020204030204" pitchFamily="49" charset="0"/>
            </a:endParaRPr>
          </a:p>
          <a:p>
            <a:br>
              <a:rPr lang="en-US" altLang="ko-KR" dirty="0">
                <a:solidFill>
                  <a:srgbClr val="DADADA"/>
                </a:solidFill>
                <a:latin typeface="Consolas" panose="020B0609020204030204" pitchFamily="49" charset="0"/>
              </a:rPr>
            </a:br>
            <a:r>
              <a:rPr lang="en-US" altLang="ko-KR" dirty="0">
                <a:solidFill>
                  <a:srgbClr val="9CDCFE"/>
                </a:solidFill>
                <a:latin typeface="Consolas" panose="020B0609020204030204" pitchFamily="49" charset="0"/>
              </a:rPr>
              <a:t>temperature</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r>
              <a:rPr lang="en-US" altLang="ko-KR" dirty="0">
                <a:solidFill>
                  <a:srgbClr val="9CDCFE"/>
                </a:solidFill>
                <a:latin typeface="Consolas" panose="020B0609020204030204" pitchFamily="49" charset="0"/>
              </a:rPr>
              <a:t>humidity</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r>
              <a:rPr lang="en-US" altLang="ko-KR" dirty="0" err="1">
                <a:solidFill>
                  <a:srgbClr val="9CDCFE"/>
                </a:solidFill>
                <a:latin typeface="Consolas" panose="020B0609020204030204" pitchFamily="49" charset="0"/>
              </a:rPr>
              <a:t>cds</a:t>
            </a:r>
            <a:r>
              <a:rPr lang="en-US" altLang="ko-KR" dirty="0">
                <a:solidFill>
                  <a:srgbClr val="B4B4B4"/>
                </a:solidFill>
                <a:latin typeface="Consolas" panose="020B0609020204030204" pitchFamily="49" charset="0"/>
              </a:rPr>
              <a:t>=[]</a:t>
            </a:r>
            <a:endParaRPr lang="en-US" altLang="ko-KR" dirty="0">
              <a:solidFill>
                <a:srgbClr val="DADADA"/>
              </a:solidFill>
              <a:latin typeface="Consolas" panose="020B0609020204030204" pitchFamily="49" charset="0"/>
            </a:endParaRPr>
          </a:p>
          <a:p>
            <a:r>
              <a:rPr lang="en-US" altLang="ko-KR" dirty="0" err="1">
                <a:solidFill>
                  <a:srgbClr val="9CDCFE"/>
                </a:solidFill>
                <a:latin typeface="Consolas" panose="020B0609020204030204" pitchFamily="49" charset="0"/>
              </a:rPr>
              <a:t>Now_temp</a:t>
            </a:r>
            <a:r>
              <a:rPr lang="en-US" altLang="ko-KR" dirty="0">
                <a:solidFill>
                  <a:srgbClr val="B4B4B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ADADA"/>
                </a:solidFill>
                <a:latin typeface="Consolas" panose="020B0609020204030204" pitchFamily="49" charset="0"/>
              </a:rPr>
              <a:t>; </a:t>
            </a:r>
            <a:r>
              <a:rPr lang="en-US" altLang="ko-KR" dirty="0" err="1">
                <a:solidFill>
                  <a:srgbClr val="9CDCFE"/>
                </a:solidFill>
                <a:latin typeface="Consolas" panose="020B0609020204030204" pitchFamily="49" charset="0"/>
              </a:rPr>
              <a:t>Now_humi</a:t>
            </a:r>
            <a:r>
              <a:rPr lang="en-US" altLang="ko-KR" dirty="0">
                <a:solidFill>
                  <a:srgbClr val="B4B4B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ADADA"/>
                </a:solidFill>
                <a:latin typeface="Consolas" panose="020B0609020204030204" pitchFamily="49" charset="0"/>
              </a:rPr>
              <a:t>; </a:t>
            </a:r>
            <a:r>
              <a:rPr lang="en-US" altLang="ko-KR" dirty="0" err="1">
                <a:solidFill>
                  <a:srgbClr val="9CDCFE"/>
                </a:solidFill>
                <a:latin typeface="Consolas" panose="020B0609020204030204" pitchFamily="49" charset="0"/>
              </a:rPr>
              <a:t>Now_cds</a:t>
            </a:r>
            <a:r>
              <a:rPr lang="en-US" altLang="ko-KR" dirty="0">
                <a:solidFill>
                  <a:srgbClr val="B4B4B4"/>
                </a:solidFill>
                <a:latin typeface="Consolas" panose="020B0609020204030204" pitchFamily="49" charset="0"/>
              </a:rPr>
              <a:t>=</a:t>
            </a:r>
            <a:r>
              <a:rPr lang="en-US" altLang="ko-KR" dirty="0">
                <a:solidFill>
                  <a:srgbClr val="B5CEA8"/>
                </a:solidFill>
                <a:latin typeface="Consolas" panose="020B0609020204030204" pitchFamily="49" charset="0"/>
              </a:rPr>
              <a:t>0</a:t>
            </a:r>
            <a:endParaRPr lang="en-US" altLang="ko-KR" b="0" dirty="0">
              <a:solidFill>
                <a:srgbClr val="DADADA"/>
              </a:solidFill>
              <a:effectLst/>
              <a:latin typeface="Consolas" panose="020B0609020204030204" pitchFamily="49" charset="0"/>
            </a:endParaRPr>
          </a:p>
        </p:txBody>
      </p:sp>
    </p:spTree>
    <p:extLst>
      <p:ext uri="{BB962C8B-B14F-4D97-AF65-F5344CB8AC3E}">
        <p14:creationId xmlns:p14="http://schemas.microsoft.com/office/powerpoint/2010/main" val="1396693540"/>
      </p:ext>
    </p:extLst>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27384"/>
            <a:ext cx="12192000" cy="6445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ko-KR" altLang="en-US"/>
          </a:p>
        </p:txBody>
      </p:sp>
      <p:sp>
        <p:nvSpPr>
          <p:cNvPr id="4" name="직사각형 3"/>
          <p:cNvSpPr/>
          <p:nvPr/>
        </p:nvSpPr>
        <p:spPr>
          <a:xfrm>
            <a:off x="179512" y="44625"/>
            <a:ext cx="1185004"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DAC</a:t>
            </a:r>
            <a:endParaRPr lang="ko-KR" altLang="en-US" sz="2400" b="1" dirty="0">
              <a:solidFill>
                <a:schemeClr val="bg1"/>
              </a:solidFill>
              <a:latin typeface="+mn-ea"/>
            </a:endParaRPr>
          </a:p>
        </p:txBody>
      </p:sp>
      <p:sp>
        <p:nvSpPr>
          <p:cNvPr id="6" name="직사각형 5"/>
          <p:cNvSpPr/>
          <p:nvPr/>
        </p:nvSpPr>
        <p:spPr>
          <a:xfrm>
            <a:off x="335360" y="689204"/>
            <a:ext cx="11377264" cy="1323439"/>
          </a:xfrm>
          <a:prstGeom prst="rect">
            <a:avLst/>
          </a:prstGeom>
        </p:spPr>
        <p:txBody>
          <a:bodyPr wrap="square">
            <a:spAutoFit/>
          </a:bodyPr>
          <a:lstStyle/>
          <a:p>
            <a:pPr marL="342900" indent="-342900" algn="just">
              <a:buFont typeface="Arial" panose="020B0604020202020204" pitchFamily="34" charset="0"/>
              <a:buChar char="•"/>
            </a:pPr>
            <a:r>
              <a:rPr lang="en-US" altLang="ko-KR" sz="2000" b="1" dirty="0">
                <a:latin typeface="Bahnschrift SemiBold" panose="020B0502040204020203" pitchFamily="34" charset="0"/>
              </a:rPr>
              <a:t>Once the DAC </a:t>
            </a:r>
            <a:r>
              <a:rPr lang="en-US" altLang="ko-KR" sz="2000" b="1" dirty="0" err="1">
                <a:latin typeface="Bahnschrift SemiBold" panose="020B0502040204020203" pitchFamily="34" charset="0"/>
              </a:rPr>
              <a:t>channelx</a:t>
            </a:r>
            <a:r>
              <a:rPr lang="en-US" altLang="ko-KR" sz="2000" b="1" dirty="0">
                <a:latin typeface="Bahnschrift SemiBold" panose="020B0502040204020203" pitchFamily="34" charset="0"/>
              </a:rPr>
              <a:t> is enabled, the corresponding </a:t>
            </a:r>
            <a:r>
              <a:rPr lang="en-US" altLang="ko-KR" sz="2000" b="1" dirty="0" err="1">
                <a:latin typeface="Bahnschrift SemiBold" panose="020B0502040204020203" pitchFamily="34" charset="0"/>
              </a:rPr>
              <a:t>GPIO</a:t>
            </a:r>
            <a:r>
              <a:rPr lang="en-US" altLang="ko-KR" sz="2000" b="1" dirty="0">
                <a:latin typeface="Bahnschrift SemiBold" panose="020B0502040204020203" pitchFamily="34" charset="0"/>
              </a:rPr>
              <a:t> pin (PA4 or PA5) is automatically connected to the analog converter output (</a:t>
            </a:r>
            <a:r>
              <a:rPr lang="en-US" altLang="ko-KR" sz="2000" b="1" dirty="0" err="1">
                <a:latin typeface="Bahnschrift SemiBold" panose="020B0502040204020203" pitchFamily="34" charset="0"/>
              </a:rPr>
              <a:t>DAC_OUTx</a:t>
            </a:r>
            <a:r>
              <a:rPr lang="en-US" altLang="ko-KR" sz="2000" b="1" dirty="0">
                <a:latin typeface="Bahnschrift SemiBold" panose="020B0502040204020203" pitchFamily="34" charset="0"/>
              </a:rPr>
              <a:t>) </a:t>
            </a:r>
          </a:p>
          <a:p>
            <a:pPr marL="342900" indent="-342900" algn="just">
              <a:buFont typeface="Arial" panose="020B0604020202020204" pitchFamily="34" charset="0"/>
              <a:buChar char="•"/>
            </a:pPr>
            <a:r>
              <a:rPr lang="en-US" altLang="ko-KR" sz="2000" b="1" dirty="0">
                <a:latin typeface="Bahnschrift SemiBold" panose="020B0502040204020203" pitchFamily="34" charset="0"/>
              </a:rPr>
              <a:t>In order to avoid parasitic consumption, </a:t>
            </a:r>
            <a:r>
              <a:rPr lang="en-US" altLang="ko-KR" sz="2000" b="1" dirty="0">
                <a:solidFill>
                  <a:srgbClr val="0000FF"/>
                </a:solidFill>
                <a:latin typeface="Bahnschrift SemiBold" panose="020B0502040204020203" pitchFamily="34" charset="0"/>
              </a:rPr>
              <a:t>the PA4 or PA5 pin should first be configured to analog </a:t>
            </a:r>
            <a:r>
              <a:rPr lang="en-US" altLang="ko-KR" sz="2000" b="1" dirty="0">
                <a:latin typeface="Bahnschrift SemiBold" panose="020B0502040204020203" pitchFamily="34" charset="0"/>
              </a:rPr>
              <a:t>(AIN)</a:t>
            </a:r>
            <a:endParaRPr lang="ko-KR" altLang="en-US" sz="2000" b="1" dirty="0">
              <a:latin typeface="Bahnschrift SemiBold" panose="020B0502040204020203" pitchFamily="34" charset="0"/>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223920"/>
            <a:ext cx="8712968" cy="2410161"/>
          </a:xfrm>
          <a:prstGeom prst="rect">
            <a:avLst/>
          </a:prstGeom>
        </p:spPr>
      </p:pic>
      <p:pic>
        <p:nvPicPr>
          <p:cNvPr id="3" name="그림 2">
            <a:extLst>
              <a:ext uri="{FF2B5EF4-FFF2-40B4-BE49-F238E27FC236}">
                <a16:creationId xmlns:a16="http://schemas.microsoft.com/office/drawing/2014/main" id="{542EE106-3009-4313-9537-0B4B09867502}"/>
              </a:ext>
            </a:extLst>
          </p:cNvPr>
          <p:cNvPicPr>
            <a:picLocks noChangeAspect="1"/>
          </p:cNvPicPr>
          <p:nvPr/>
        </p:nvPicPr>
        <p:blipFill>
          <a:blip r:embed="rId3"/>
          <a:stretch>
            <a:fillRect/>
          </a:stretch>
        </p:blipFill>
        <p:spPr>
          <a:xfrm>
            <a:off x="1919536" y="4664912"/>
            <a:ext cx="3352800" cy="1276350"/>
          </a:xfrm>
          <a:prstGeom prst="rect">
            <a:avLst/>
          </a:prstGeom>
        </p:spPr>
      </p:pic>
    </p:spTree>
    <p:extLst>
      <p:ext uri="{BB962C8B-B14F-4D97-AF65-F5344CB8AC3E}">
        <p14:creationId xmlns:p14="http://schemas.microsoft.com/office/powerpoint/2010/main" val="1455625702"/>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10986"/>
            <a:ext cx="12192000" cy="6445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91344" y="80470"/>
            <a:ext cx="1185004"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DAC</a:t>
            </a:r>
            <a:endParaRPr lang="ko-KR" altLang="en-US" sz="2400" b="1" dirty="0">
              <a:solidFill>
                <a:schemeClr val="bg1"/>
              </a:solidFill>
              <a:latin typeface="+mn-ea"/>
            </a:endParaRPr>
          </a:p>
        </p:txBody>
      </p:sp>
      <p:sp>
        <p:nvSpPr>
          <p:cNvPr id="3" name="TextBox 2"/>
          <p:cNvSpPr txBox="1"/>
          <p:nvPr/>
        </p:nvSpPr>
        <p:spPr>
          <a:xfrm>
            <a:off x="3467011" y="6237312"/>
            <a:ext cx="5437386" cy="369332"/>
          </a:xfrm>
          <a:prstGeom prst="rect">
            <a:avLst/>
          </a:prstGeom>
          <a:noFill/>
        </p:spPr>
        <p:txBody>
          <a:bodyPr wrap="none" rtlCol="0">
            <a:spAutoFit/>
          </a:bodyPr>
          <a:lstStyle/>
          <a:p>
            <a:r>
              <a:rPr lang="en-US" altLang="ko-KR" b="1" dirty="0">
                <a:solidFill>
                  <a:srgbClr val="0000FF"/>
                </a:solidFill>
              </a:rPr>
              <a:t>STM32F103</a:t>
            </a:r>
            <a:r>
              <a:rPr lang="ko-KR" altLang="en-US" b="1" dirty="0">
                <a:solidFill>
                  <a:srgbClr val="0000FF"/>
                </a:solidFill>
              </a:rPr>
              <a:t>은 </a:t>
            </a:r>
            <a:r>
              <a:rPr lang="en-US" altLang="ko-KR" b="1" dirty="0">
                <a:solidFill>
                  <a:srgbClr val="0000FF"/>
                </a:solidFill>
              </a:rPr>
              <a:t>PA4, PA5 2</a:t>
            </a:r>
            <a:r>
              <a:rPr lang="ko-KR" altLang="en-US" b="1" dirty="0">
                <a:solidFill>
                  <a:srgbClr val="0000FF"/>
                </a:solidFill>
              </a:rPr>
              <a:t>개의 </a:t>
            </a:r>
            <a:r>
              <a:rPr lang="en-US" altLang="ko-KR" b="1" dirty="0" err="1">
                <a:solidFill>
                  <a:srgbClr val="0000FF"/>
                </a:solidFill>
              </a:rPr>
              <a:t>PWM</a:t>
            </a:r>
            <a:r>
              <a:rPr lang="en-US" altLang="ko-KR" b="1" dirty="0">
                <a:solidFill>
                  <a:srgbClr val="0000FF"/>
                </a:solidFill>
              </a:rPr>
              <a:t> </a:t>
            </a:r>
            <a:r>
              <a:rPr lang="ko-KR" altLang="en-US" b="1" dirty="0">
                <a:solidFill>
                  <a:srgbClr val="0000FF"/>
                </a:solidFill>
              </a:rPr>
              <a:t>가지고 있음</a:t>
            </a:r>
          </a:p>
        </p:txBody>
      </p:sp>
      <p:pic>
        <p:nvPicPr>
          <p:cNvPr id="6" name="Picture 2" descr="stm32f103rbt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303158" y="788285"/>
            <a:ext cx="4849381" cy="5472608"/>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9736" y="620688"/>
            <a:ext cx="6768752" cy="5422918"/>
          </a:xfrm>
          <a:prstGeom prst="rect">
            <a:avLst/>
          </a:prstGeom>
        </p:spPr>
      </p:pic>
      <p:sp>
        <p:nvSpPr>
          <p:cNvPr id="5" name="모서리가 둥근 직사각형 4"/>
          <p:cNvSpPr/>
          <p:nvPr/>
        </p:nvSpPr>
        <p:spPr>
          <a:xfrm>
            <a:off x="2135560" y="3356992"/>
            <a:ext cx="504056" cy="36004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8036716" y="4365104"/>
            <a:ext cx="2163740" cy="1152128"/>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a:endCxn id="5" idx="3"/>
          </p:cNvCxnSpPr>
          <p:nvPr/>
        </p:nvCxnSpPr>
        <p:spPr>
          <a:xfrm flipH="1" flipV="1">
            <a:off x="2639616" y="3537012"/>
            <a:ext cx="5397100" cy="882098"/>
          </a:xfrm>
          <a:prstGeom prst="straightConnector1">
            <a:avLst/>
          </a:prstGeom>
          <a:ln w="3492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631133" y="5587360"/>
            <a:ext cx="1143262" cy="369332"/>
          </a:xfrm>
          <a:prstGeom prst="rect">
            <a:avLst/>
          </a:prstGeom>
          <a:noFill/>
        </p:spPr>
        <p:txBody>
          <a:bodyPr wrap="none" rtlCol="0">
            <a:spAutoFit/>
          </a:bodyPr>
          <a:lstStyle/>
          <a:p>
            <a:r>
              <a:rPr lang="en-US" altLang="ko-KR" b="1">
                <a:solidFill>
                  <a:srgbClr val="0000FF"/>
                </a:solidFill>
              </a:rPr>
              <a:t>LED </a:t>
            </a:r>
            <a:r>
              <a:rPr lang="ko-KR" altLang="en-US" b="1">
                <a:solidFill>
                  <a:srgbClr val="0000FF"/>
                </a:solidFill>
              </a:rPr>
              <a:t>연결</a:t>
            </a:r>
          </a:p>
        </p:txBody>
      </p:sp>
    </p:spTree>
    <p:extLst>
      <p:ext uri="{BB962C8B-B14F-4D97-AF65-F5344CB8AC3E}">
        <p14:creationId xmlns:p14="http://schemas.microsoft.com/office/powerpoint/2010/main" val="3551810630"/>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2800831"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DAC </a:t>
            </a:r>
            <a:r>
              <a:rPr lang="en-US" altLang="ko-KR" sz="2400" b="1">
                <a:solidFill>
                  <a:schemeClr val="bg1"/>
                </a:solidFill>
                <a:latin typeface="+mn-ea"/>
              </a:rPr>
              <a:t>:  CubeMx</a:t>
            </a:r>
            <a:endParaRPr lang="ko-KR" altLang="en-US" sz="2400" b="1" dirty="0">
              <a:solidFill>
                <a:schemeClr val="bg1"/>
              </a:solidFill>
              <a:latin typeface="+mn-ea"/>
            </a:endParaRPr>
          </a:p>
        </p:txBody>
      </p:sp>
      <p:pic>
        <p:nvPicPr>
          <p:cNvPr id="3" name="그림 2"/>
          <p:cNvPicPr>
            <a:picLocks noChangeAspect="1"/>
          </p:cNvPicPr>
          <p:nvPr/>
        </p:nvPicPr>
        <p:blipFill>
          <a:blip r:embed="rId2"/>
          <a:stretch>
            <a:fillRect/>
          </a:stretch>
        </p:blipFill>
        <p:spPr>
          <a:xfrm>
            <a:off x="1631504" y="908720"/>
            <a:ext cx="5620534" cy="3305636"/>
          </a:xfrm>
          <a:prstGeom prst="rect">
            <a:avLst/>
          </a:prstGeom>
        </p:spPr>
      </p:pic>
      <p:sp>
        <p:nvSpPr>
          <p:cNvPr id="5" name="모서리가 둥근 직사각형 4"/>
          <p:cNvSpPr/>
          <p:nvPr/>
        </p:nvSpPr>
        <p:spPr>
          <a:xfrm>
            <a:off x="3289643" y="2780928"/>
            <a:ext cx="432048" cy="1433428"/>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5879976" y="4191151"/>
            <a:ext cx="1562318" cy="1524213"/>
          </a:xfrm>
          <a:prstGeom prst="rect">
            <a:avLst/>
          </a:prstGeom>
          <a:ln>
            <a:solidFill>
              <a:srgbClr val="000099"/>
            </a:solidFill>
          </a:ln>
        </p:spPr>
      </p:pic>
      <p:cxnSp>
        <p:nvCxnSpPr>
          <p:cNvPr id="8" name="꺾인 연결선 7"/>
          <p:cNvCxnSpPr>
            <a:stCxn id="5" idx="2"/>
            <a:endCxn id="6" idx="1"/>
          </p:cNvCxnSpPr>
          <p:nvPr/>
        </p:nvCxnSpPr>
        <p:spPr>
          <a:xfrm rot="16200000" flipH="1">
            <a:off x="4323372" y="3396652"/>
            <a:ext cx="738901" cy="2374309"/>
          </a:xfrm>
          <a:prstGeom prst="bentConnector2">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595369"/>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2720681"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DAC </a:t>
            </a:r>
            <a:r>
              <a:rPr lang="en-US" altLang="ko-KR" sz="2400" b="1">
                <a:solidFill>
                  <a:schemeClr val="bg1"/>
                </a:solidFill>
                <a:latin typeface="+mn-ea"/>
              </a:rPr>
              <a:t>: CubeIDE</a:t>
            </a:r>
            <a:endParaRPr lang="ko-KR" altLang="en-US" sz="2400" b="1" dirty="0">
              <a:solidFill>
                <a:schemeClr val="bg1"/>
              </a:solidFill>
              <a:latin typeface="+mn-ea"/>
            </a:endParaRPr>
          </a:p>
        </p:txBody>
      </p:sp>
      <p:sp>
        <p:nvSpPr>
          <p:cNvPr id="5" name="직사각형 4"/>
          <p:cNvSpPr/>
          <p:nvPr/>
        </p:nvSpPr>
        <p:spPr>
          <a:xfrm>
            <a:off x="623392" y="889843"/>
            <a:ext cx="9684568" cy="5078313"/>
          </a:xfrm>
          <a:prstGeom prst="rect">
            <a:avLst/>
          </a:prstGeom>
        </p:spPr>
        <p:txBody>
          <a:bodyPr wrap="square">
            <a:spAutoFit/>
          </a:bodyPr>
          <a:lstStyle/>
          <a:p>
            <a:r>
              <a:rPr lang="en-US" altLang="ko-KR" b="1" dirty="0">
                <a:solidFill>
                  <a:srgbClr val="005032"/>
                </a:solidFill>
                <a:latin typeface="Courier New" panose="02070309020205020404" pitchFamily="49" charset="0"/>
              </a:rPr>
              <a:t>uint16_t</a:t>
            </a:r>
            <a:r>
              <a:rPr lang="en-US" altLang="ko-KR" b="1" dirty="0">
                <a:solidFill>
                  <a:srgbClr val="000000"/>
                </a:solidFill>
                <a:latin typeface="Courier New" panose="02070309020205020404" pitchFamily="49" charset="0"/>
              </a:rPr>
              <a:t> </a:t>
            </a:r>
            <a:r>
              <a:rPr lang="en-US" altLang="ko-KR" b="1" dirty="0" err="1">
                <a:solidFill>
                  <a:srgbClr val="000000"/>
                </a:solidFill>
                <a:latin typeface="Courier New" panose="02070309020205020404" pitchFamily="49" charset="0"/>
              </a:rPr>
              <a:t>dac_data</a:t>
            </a:r>
            <a:r>
              <a:rPr lang="en-US" altLang="ko-KR" b="1" dirty="0">
                <a:solidFill>
                  <a:srgbClr val="000000"/>
                </a:solidFill>
                <a:latin typeface="Courier New" panose="02070309020205020404" pitchFamily="49" charset="0"/>
              </a:rPr>
              <a:t>;</a:t>
            </a:r>
          </a:p>
          <a:p>
            <a:br>
              <a:rPr lang="en-US" altLang="ko-KR" b="1" dirty="0">
                <a:solidFill>
                  <a:srgbClr val="000000"/>
                </a:solidFill>
                <a:latin typeface="Courier New" panose="02070309020205020404" pitchFamily="49" charset="0"/>
              </a:rPr>
            </a:br>
            <a:r>
              <a:rPr lang="en-US" altLang="ko-KR" b="1" dirty="0" err="1">
                <a:solidFill>
                  <a:srgbClr val="000000"/>
                </a:solidFill>
                <a:latin typeface="Courier New" panose="02070309020205020404" pitchFamily="49" charset="0"/>
              </a:rPr>
              <a:t>HAL_DAC_Start</a:t>
            </a:r>
            <a:r>
              <a:rPr lang="en-US" altLang="ko-KR" b="1" dirty="0">
                <a:solidFill>
                  <a:srgbClr val="000000"/>
                </a:solidFill>
                <a:latin typeface="Courier New" panose="02070309020205020404" pitchFamily="49" charset="0"/>
              </a:rPr>
              <a:t>(&amp;</a:t>
            </a:r>
            <a:r>
              <a:rPr lang="en-US" altLang="ko-KR" b="1" dirty="0" err="1">
                <a:solidFill>
                  <a:srgbClr val="000000"/>
                </a:solidFill>
                <a:latin typeface="Courier New" panose="02070309020205020404" pitchFamily="49" charset="0"/>
              </a:rPr>
              <a:t>hdac</a:t>
            </a:r>
            <a:r>
              <a:rPr lang="en-US" altLang="ko-KR" b="1" dirty="0">
                <a:solidFill>
                  <a:srgbClr val="000000"/>
                </a:solidFill>
                <a:latin typeface="Courier New" panose="02070309020205020404" pitchFamily="49" charset="0"/>
              </a:rPr>
              <a:t>, DAC_CHANNEL_1);</a:t>
            </a:r>
          </a:p>
          <a:p>
            <a:endParaRPr lang="en-US" altLang="ko-KR" b="1" dirty="0">
              <a:solidFill>
                <a:srgbClr val="7F0055"/>
              </a:solidFill>
              <a:latin typeface="Courier New" panose="02070309020205020404" pitchFamily="49" charset="0"/>
            </a:endParaRPr>
          </a:p>
          <a:p>
            <a:r>
              <a:rPr lang="en-US" altLang="ko-KR" b="1" dirty="0">
                <a:solidFill>
                  <a:srgbClr val="7F0055"/>
                </a:solidFill>
                <a:latin typeface="Courier New" panose="02070309020205020404" pitchFamily="49" charset="0"/>
              </a:rPr>
              <a:t>while</a:t>
            </a:r>
            <a:r>
              <a:rPr lang="en-US" altLang="ko-KR" b="1" dirty="0">
                <a:solidFill>
                  <a:srgbClr val="000000"/>
                </a:solidFill>
                <a:latin typeface="Courier New" panose="02070309020205020404" pitchFamily="49" charset="0"/>
              </a:rPr>
              <a:t> (1)</a:t>
            </a:r>
          </a:p>
          <a:p>
            <a:r>
              <a:rPr lang="en-US" altLang="ko-KR" b="1" dirty="0">
                <a:solidFill>
                  <a:srgbClr val="000000"/>
                </a:solidFill>
                <a:latin typeface="Courier New" panose="02070309020205020404" pitchFamily="49" charset="0"/>
              </a:rPr>
              <a:t>{</a:t>
            </a:r>
          </a:p>
          <a:p>
            <a:endParaRPr lang="en-US" altLang="ko-KR" b="1" dirty="0">
              <a:solidFill>
                <a:srgbClr val="000000"/>
              </a:solidFill>
              <a:latin typeface="Courier New" panose="02070309020205020404" pitchFamily="49" charset="0"/>
            </a:endParaRPr>
          </a:p>
          <a:p>
            <a:r>
              <a:rPr lang="en-US" altLang="ko-KR" b="1" dirty="0">
                <a:solidFill>
                  <a:srgbClr val="000000"/>
                </a:solidFill>
                <a:latin typeface="Courier New" panose="02070309020205020404" pitchFamily="49" charset="0"/>
              </a:rPr>
              <a:t>  </a:t>
            </a:r>
            <a:r>
              <a:rPr lang="en-US" altLang="ko-KR" b="1" dirty="0" err="1">
                <a:solidFill>
                  <a:srgbClr val="000000"/>
                </a:solidFill>
                <a:latin typeface="Courier New" panose="02070309020205020404" pitchFamily="49" charset="0"/>
              </a:rPr>
              <a:t>dac_data</a:t>
            </a:r>
            <a:r>
              <a:rPr lang="en-US" altLang="ko-KR" b="1" dirty="0">
                <a:solidFill>
                  <a:srgbClr val="000000"/>
                </a:solidFill>
                <a:latin typeface="Courier New" panose="02070309020205020404" pitchFamily="49" charset="0"/>
              </a:rPr>
              <a:t>+=10;</a:t>
            </a:r>
          </a:p>
          <a:p>
            <a:r>
              <a:rPr lang="en-US" altLang="ko-KR" b="1" dirty="0">
                <a:solidFill>
                  <a:srgbClr val="7F0055"/>
                </a:solidFill>
                <a:latin typeface="Courier New" panose="02070309020205020404" pitchFamily="49" charset="0"/>
              </a:rPr>
              <a:t>  if</a:t>
            </a:r>
            <a:r>
              <a:rPr lang="en-US" altLang="ko-KR" b="1" dirty="0">
                <a:solidFill>
                  <a:srgbClr val="000000"/>
                </a:solidFill>
                <a:latin typeface="Courier New" panose="02070309020205020404" pitchFamily="49" charset="0"/>
              </a:rPr>
              <a:t>(</a:t>
            </a:r>
            <a:r>
              <a:rPr lang="en-US" altLang="ko-KR" b="1" dirty="0" err="1">
                <a:solidFill>
                  <a:srgbClr val="000000"/>
                </a:solidFill>
                <a:latin typeface="Courier New" panose="02070309020205020404" pitchFamily="49" charset="0"/>
              </a:rPr>
              <a:t>dac_data</a:t>
            </a:r>
            <a:r>
              <a:rPr lang="en-US" altLang="ko-KR" b="1" dirty="0">
                <a:solidFill>
                  <a:srgbClr val="000000"/>
                </a:solidFill>
                <a:latin typeface="Courier New" panose="02070309020205020404" pitchFamily="49" charset="0"/>
              </a:rPr>
              <a:t> &gt; 4095)</a:t>
            </a:r>
            <a:r>
              <a:rPr lang="en-US" altLang="ko-KR" b="1" dirty="0" err="1">
                <a:solidFill>
                  <a:srgbClr val="000000"/>
                </a:solidFill>
                <a:latin typeface="Courier New" panose="02070309020205020404" pitchFamily="49" charset="0"/>
              </a:rPr>
              <a:t>dac_data</a:t>
            </a:r>
            <a:r>
              <a:rPr lang="en-US" altLang="ko-KR" b="1" dirty="0">
                <a:solidFill>
                  <a:srgbClr val="000000"/>
                </a:solidFill>
                <a:latin typeface="Courier New" panose="02070309020205020404" pitchFamily="49" charset="0"/>
              </a:rPr>
              <a:t>=0;</a:t>
            </a:r>
          </a:p>
          <a:p>
            <a:r>
              <a:rPr lang="en-US" altLang="ko-KR" b="1" dirty="0">
                <a:solidFill>
                  <a:srgbClr val="000000"/>
                </a:solidFill>
                <a:latin typeface="Courier New" panose="02070309020205020404" pitchFamily="49" charset="0"/>
              </a:rPr>
              <a:t>  </a:t>
            </a:r>
            <a:r>
              <a:rPr lang="en-US" altLang="ko-KR" b="1" dirty="0" err="1">
                <a:solidFill>
                  <a:srgbClr val="000000"/>
                </a:solidFill>
                <a:latin typeface="Courier New" panose="02070309020205020404" pitchFamily="49" charset="0"/>
              </a:rPr>
              <a:t>HAL_DAC_SetValue</a:t>
            </a:r>
            <a:r>
              <a:rPr lang="en-US" altLang="ko-KR" b="1" dirty="0">
                <a:solidFill>
                  <a:srgbClr val="000000"/>
                </a:solidFill>
                <a:latin typeface="Courier New" panose="02070309020205020404" pitchFamily="49" charset="0"/>
              </a:rPr>
              <a:t>(&amp;</a:t>
            </a:r>
            <a:r>
              <a:rPr lang="en-US" altLang="ko-KR" b="1" dirty="0" err="1">
                <a:solidFill>
                  <a:srgbClr val="000000"/>
                </a:solidFill>
                <a:latin typeface="Courier New" panose="02070309020205020404" pitchFamily="49" charset="0"/>
              </a:rPr>
              <a:t>hdac</a:t>
            </a:r>
            <a:r>
              <a:rPr lang="en-US" altLang="ko-KR" b="1" dirty="0">
                <a:solidFill>
                  <a:srgbClr val="000000"/>
                </a:solidFill>
                <a:latin typeface="Courier New" panose="02070309020205020404" pitchFamily="49" charset="0"/>
              </a:rPr>
              <a:t>, DAC_CHANNEL_1,DAC_ALIGN_12B_R,dac_data);</a:t>
            </a:r>
          </a:p>
          <a:p>
            <a:r>
              <a:rPr lang="en-US" altLang="ko-KR" b="1" dirty="0">
                <a:solidFill>
                  <a:srgbClr val="000000"/>
                </a:solidFill>
                <a:latin typeface="Courier New" panose="02070309020205020404" pitchFamily="49" charset="0"/>
              </a:rPr>
              <a:t>  </a:t>
            </a:r>
            <a:r>
              <a:rPr lang="en-US" altLang="ko-KR" b="1" dirty="0" err="1">
                <a:solidFill>
                  <a:srgbClr val="000000"/>
                </a:solidFill>
                <a:latin typeface="Courier New" panose="02070309020205020404" pitchFamily="49" charset="0"/>
              </a:rPr>
              <a:t>HAL_Delay</a:t>
            </a:r>
            <a:r>
              <a:rPr lang="en-US" altLang="ko-KR" b="1" dirty="0">
                <a:solidFill>
                  <a:srgbClr val="000000"/>
                </a:solidFill>
                <a:latin typeface="Courier New" panose="02070309020205020404" pitchFamily="49" charset="0"/>
              </a:rPr>
              <a:t>(1);</a:t>
            </a:r>
          </a:p>
          <a:p>
            <a:endParaRPr lang="en-US" altLang="ko-KR" b="1" dirty="0">
              <a:solidFill>
                <a:srgbClr val="000000"/>
              </a:solidFill>
              <a:latin typeface="Courier New" panose="02070309020205020404" pitchFamily="49" charset="0"/>
            </a:endParaRPr>
          </a:p>
          <a:p>
            <a:r>
              <a:rPr lang="en-US" altLang="ko-KR" b="1" dirty="0">
                <a:solidFill>
                  <a:srgbClr val="000000"/>
                </a:solidFill>
                <a:latin typeface="Courier New" panose="02070309020205020404" pitchFamily="49" charset="0"/>
              </a:rPr>
              <a:t>}</a:t>
            </a:r>
          </a:p>
          <a:p>
            <a:br>
              <a:rPr lang="en-US" altLang="ko-KR" b="1" dirty="0">
                <a:solidFill>
                  <a:srgbClr val="000000"/>
                </a:solidFill>
                <a:latin typeface="Courier New" panose="02070309020205020404" pitchFamily="49" charset="0"/>
              </a:rPr>
            </a:br>
            <a:br>
              <a:rPr lang="en-US" altLang="ko-KR" b="1" dirty="0">
                <a:solidFill>
                  <a:srgbClr val="000000"/>
                </a:solidFill>
                <a:latin typeface="Courier New" panose="02070309020205020404" pitchFamily="49" charset="0"/>
              </a:rPr>
            </a:br>
            <a:endParaRPr lang="en-US" altLang="ko-KR" b="1" dirty="0">
              <a:solidFill>
                <a:srgbClr val="000000"/>
              </a:solidFill>
              <a:latin typeface="Courier New" panose="02070309020205020404" pitchFamily="49" charset="0"/>
            </a:endParaRPr>
          </a:p>
          <a:p>
            <a:br>
              <a:rPr lang="en-US" altLang="ko-KR" b="1" dirty="0">
                <a:solidFill>
                  <a:srgbClr val="000000"/>
                </a:solidFill>
                <a:latin typeface="Courier New" panose="02070309020205020404" pitchFamily="49" charset="0"/>
              </a:rPr>
            </a:br>
            <a:endParaRPr lang="en-US" altLang="ko-KR" b="1"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3069858324"/>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2823273"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DAC : </a:t>
            </a:r>
            <a:r>
              <a:rPr lang="ko-KR" altLang="en-US" sz="2400" b="1" dirty="0">
                <a:solidFill>
                  <a:schemeClr val="bg1"/>
                </a:solidFill>
                <a:latin typeface="+mn-ea"/>
              </a:rPr>
              <a:t>파형 측정</a:t>
            </a:r>
          </a:p>
        </p:txBody>
      </p:sp>
      <p:sp>
        <p:nvSpPr>
          <p:cNvPr id="2" name="직사각형 1"/>
          <p:cNvSpPr/>
          <p:nvPr/>
        </p:nvSpPr>
        <p:spPr>
          <a:xfrm>
            <a:off x="0" y="1008113"/>
            <a:ext cx="8748464" cy="1015663"/>
          </a:xfrm>
          <a:prstGeom prst="rect">
            <a:avLst/>
          </a:prstGeom>
        </p:spPr>
        <p:txBody>
          <a:bodyPr wrap="square">
            <a:spAutoFit/>
          </a:bodyPr>
          <a:lstStyle/>
          <a:p>
            <a:pPr marL="285750" indent="-285750">
              <a:lnSpc>
                <a:spcPts val="3600"/>
              </a:lnSpc>
              <a:buFont typeface="Arial" panose="020B0604020202020204" pitchFamily="34" charset="0"/>
              <a:buChar char="•"/>
            </a:pPr>
            <a:r>
              <a:rPr lang="en-US" altLang="ko-KR" sz="2400" b="1"/>
              <a:t> </a:t>
            </a:r>
            <a:r>
              <a:rPr lang="ko-KR" altLang="en-US" sz="2400" b="1"/>
              <a:t>오실로스코프를 연결하여 </a:t>
            </a:r>
            <a:r>
              <a:rPr lang="en-US" altLang="ko-KR" sz="2400" b="1"/>
              <a:t>DAC </a:t>
            </a:r>
            <a:r>
              <a:rPr lang="ko-KR" altLang="en-US" sz="2400" b="1"/>
              <a:t>출력 파형을 측정해 보자</a:t>
            </a:r>
            <a:r>
              <a:rPr lang="en-US" altLang="ko-KR" sz="2400" b="1"/>
              <a:t>.</a:t>
            </a:r>
            <a:endParaRPr lang="en-US" altLang="ko-KR" sz="2400" b="1" dirty="0"/>
          </a:p>
          <a:p>
            <a:pPr>
              <a:lnSpc>
                <a:spcPts val="3600"/>
              </a:lnSpc>
            </a:pPr>
            <a:r>
              <a:rPr lang="en-US" altLang="ko-KR" sz="2400" b="1" dirty="0"/>
              <a:t>   </a:t>
            </a:r>
            <a:endParaRPr lang="ko-KR" altLang="en-US" sz="2400" b="1" dirty="0"/>
          </a:p>
        </p:txBody>
      </p:sp>
    </p:spTree>
    <p:extLst>
      <p:ext uri="{BB962C8B-B14F-4D97-AF65-F5344CB8AC3E}">
        <p14:creationId xmlns:p14="http://schemas.microsoft.com/office/powerpoint/2010/main" val="3629216090"/>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27384"/>
            <a:ext cx="12192000" cy="30963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5087889" y="620688"/>
            <a:ext cx="2392065" cy="1107996"/>
          </a:xfrm>
          <a:prstGeom prst="rect">
            <a:avLst/>
          </a:prstGeom>
        </p:spPr>
        <p:txBody>
          <a:bodyPr wrap="none">
            <a:spAutoFit/>
          </a:bodyPr>
          <a:lstStyle/>
          <a:p>
            <a:r>
              <a:rPr lang="en-US" altLang="ko-KR" sz="6600" b="1">
                <a:solidFill>
                  <a:schemeClr val="bg1"/>
                </a:solidFill>
                <a:latin typeface="+mn-ea"/>
              </a:rPr>
              <a:t>PWM</a:t>
            </a:r>
          </a:p>
        </p:txBody>
      </p:sp>
      <p:sp>
        <p:nvSpPr>
          <p:cNvPr id="3" name="TextBox 2"/>
          <p:cNvSpPr txBox="1"/>
          <p:nvPr/>
        </p:nvSpPr>
        <p:spPr>
          <a:xfrm flipH="1">
            <a:off x="2986512" y="1988841"/>
            <a:ext cx="6218977" cy="584775"/>
          </a:xfrm>
          <a:prstGeom prst="rect">
            <a:avLst/>
          </a:prstGeom>
          <a:noFill/>
        </p:spPr>
        <p:txBody>
          <a:bodyPr wrap="square" rtlCol="0">
            <a:spAutoFit/>
          </a:bodyPr>
          <a:lstStyle/>
          <a:p>
            <a:pPr algn="ctr"/>
            <a:r>
              <a:rPr lang="en-US" altLang="ko-KR" sz="3200" b="1">
                <a:solidFill>
                  <a:schemeClr val="bg1"/>
                </a:solidFill>
              </a:rPr>
              <a:t>Pluse Width Modulation</a:t>
            </a:r>
            <a:endParaRPr lang="ko-KR" altLang="en-US" sz="3200" b="1">
              <a:solidFill>
                <a:schemeClr val="bg1"/>
              </a:solidFill>
            </a:endParaRPr>
          </a:p>
        </p:txBody>
      </p:sp>
    </p:spTree>
    <p:extLst>
      <p:ext uri="{BB962C8B-B14F-4D97-AF65-F5344CB8AC3E}">
        <p14:creationId xmlns:p14="http://schemas.microsoft.com/office/powerpoint/2010/main" val="1537827001"/>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43001" y="72009"/>
            <a:ext cx="3409651" cy="461665"/>
          </a:xfrm>
          <a:prstGeom prst="rect">
            <a:avLst/>
          </a:prstGeom>
          <a:solidFill>
            <a:schemeClr val="accent4">
              <a:lumMod val="50000"/>
            </a:schemeClr>
          </a:solidFill>
        </p:spPr>
        <p:txBody>
          <a:bodyPr wrap="none">
            <a:spAutoFit/>
          </a:bodyPr>
          <a:lstStyle/>
          <a:p>
            <a:pPr marL="363538" indent="-363538">
              <a:buFont typeface="Arial" panose="020B0604020202020204" pitchFamily="34" charset="0"/>
              <a:buChar char="•"/>
            </a:pPr>
            <a:r>
              <a:rPr lang="en-US" altLang="ko-KR" sz="2400" b="1">
                <a:solidFill>
                  <a:schemeClr val="bg1"/>
                </a:solidFill>
                <a:latin typeface="+mn-ea"/>
              </a:rPr>
              <a:t>PWM : </a:t>
            </a:r>
            <a:r>
              <a:rPr lang="ko-KR" altLang="en-US" sz="2400" b="1">
                <a:solidFill>
                  <a:schemeClr val="bg1"/>
                </a:solidFill>
                <a:latin typeface="+mn-ea"/>
              </a:rPr>
              <a:t>펄스 폭 변조</a:t>
            </a:r>
            <a:endParaRPr lang="ko-KR" altLang="en-US" sz="2400" b="1" dirty="0">
              <a:solidFill>
                <a:schemeClr val="bg1"/>
              </a:solidFill>
              <a:latin typeface="+mn-ea"/>
            </a:endParaRPr>
          </a:p>
        </p:txBody>
      </p:sp>
      <p:pic>
        <p:nvPicPr>
          <p:cNvPr id="3" name="그림 2"/>
          <p:cNvPicPr>
            <a:picLocks noChangeAspect="1"/>
          </p:cNvPicPr>
          <p:nvPr/>
        </p:nvPicPr>
        <p:blipFill>
          <a:blip r:embed="rId2"/>
          <a:stretch>
            <a:fillRect/>
          </a:stretch>
        </p:blipFill>
        <p:spPr>
          <a:xfrm>
            <a:off x="2999656" y="836713"/>
            <a:ext cx="5334274" cy="3410125"/>
          </a:xfrm>
          <a:prstGeom prst="rect">
            <a:avLst/>
          </a:prstGeom>
        </p:spPr>
      </p:pic>
      <p:sp>
        <p:nvSpPr>
          <p:cNvPr id="5" name="TextBox 4"/>
          <p:cNvSpPr txBox="1"/>
          <p:nvPr/>
        </p:nvSpPr>
        <p:spPr>
          <a:xfrm>
            <a:off x="2999657" y="4466354"/>
            <a:ext cx="4297971" cy="400110"/>
          </a:xfrm>
          <a:prstGeom prst="rect">
            <a:avLst/>
          </a:prstGeom>
          <a:noFill/>
        </p:spPr>
        <p:txBody>
          <a:bodyPr wrap="none" rtlCol="0">
            <a:spAutoFit/>
          </a:bodyPr>
          <a:lstStyle/>
          <a:p>
            <a:pPr marL="285750" indent="-285750">
              <a:buFont typeface="Arial" panose="020B0604020202020204" pitchFamily="34" charset="0"/>
              <a:buChar char="•"/>
            </a:pPr>
            <a:r>
              <a:rPr lang="ko-KR" altLang="en-US" sz="2000" b="1">
                <a:solidFill>
                  <a:schemeClr val="tx1">
                    <a:lumMod val="95000"/>
                    <a:lumOff val="5000"/>
                  </a:schemeClr>
                </a:solidFill>
                <a:latin typeface="+mn-ea"/>
              </a:rPr>
              <a:t>주기는 고정</a:t>
            </a:r>
            <a:r>
              <a:rPr lang="en-US" altLang="ko-KR" sz="2000" b="1">
                <a:solidFill>
                  <a:schemeClr val="tx1">
                    <a:lumMod val="95000"/>
                    <a:lumOff val="5000"/>
                  </a:schemeClr>
                </a:solidFill>
                <a:latin typeface="+mn-ea"/>
              </a:rPr>
              <a:t>, On pulse </a:t>
            </a:r>
            <a:r>
              <a:rPr lang="ko-KR" altLang="en-US" sz="2000" b="1">
                <a:solidFill>
                  <a:schemeClr val="tx1">
                    <a:lumMod val="95000"/>
                    <a:lumOff val="5000"/>
                  </a:schemeClr>
                </a:solidFill>
                <a:latin typeface="+mn-ea"/>
              </a:rPr>
              <a:t>폭을 변경</a:t>
            </a:r>
          </a:p>
        </p:txBody>
      </p:sp>
    </p:spTree>
    <p:extLst>
      <p:ext uri="{BB962C8B-B14F-4D97-AF65-F5344CB8AC3E}">
        <p14:creationId xmlns:p14="http://schemas.microsoft.com/office/powerpoint/2010/main" val="1263339400"/>
      </p:ext>
    </p:extLst>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19320" cy="61719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54832" y="44625"/>
            <a:ext cx="3585982" cy="461665"/>
          </a:xfrm>
          <a:prstGeom prst="rect">
            <a:avLst/>
          </a:prstGeom>
        </p:spPr>
        <p:txBody>
          <a:bodyPr wrap="none">
            <a:spAutoFit/>
          </a:bodyPr>
          <a:lstStyle/>
          <a:p>
            <a:pPr marL="363538" indent="-363538">
              <a:buFont typeface="Arial" panose="020B0604020202020204" pitchFamily="34" charset="0"/>
              <a:buChar char="•"/>
            </a:pPr>
            <a:r>
              <a:rPr lang="en-US" altLang="ko-KR" sz="2400" b="1">
                <a:solidFill>
                  <a:schemeClr val="bg1"/>
                </a:solidFill>
                <a:latin typeface="+mn-ea"/>
              </a:rPr>
              <a:t>PWM : CubeMx </a:t>
            </a:r>
            <a:r>
              <a:rPr lang="ko-KR" altLang="en-US" sz="2400" b="1">
                <a:solidFill>
                  <a:schemeClr val="bg1"/>
                </a:solidFill>
                <a:latin typeface="+mn-ea"/>
              </a:rPr>
              <a:t>설정</a:t>
            </a:r>
            <a:endParaRPr lang="ko-KR" altLang="en-US" sz="2400" b="1" dirty="0">
              <a:solidFill>
                <a:schemeClr val="bg1"/>
              </a:solidFill>
              <a:latin typeface="+mn-ea"/>
            </a:endParaRPr>
          </a:p>
        </p:txBody>
      </p:sp>
      <p:pic>
        <p:nvPicPr>
          <p:cNvPr id="2" name="그림 1"/>
          <p:cNvPicPr>
            <a:picLocks noChangeAspect="1"/>
          </p:cNvPicPr>
          <p:nvPr/>
        </p:nvPicPr>
        <p:blipFill>
          <a:blip r:embed="rId2"/>
          <a:stretch>
            <a:fillRect/>
          </a:stretch>
        </p:blipFill>
        <p:spPr>
          <a:xfrm>
            <a:off x="1023721" y="1128582"/>
            <a:ext cx="3295334" cy="2304256"/>
          </a:xfrm>
          <a:prstGeom prst="rect">
            <a:avLst/>
          </a:prstGeom>
        </p:spPr>
      </p:pic>
      <p:pic>
        <p:nvPicPr>
          <p:cNvPr id="8" name="그림 7"/>
          <p:cNvPicPr>
            <a:picLocks noChangeAspect="1"/>
          </p:cNvPicPr>
          <p:nvPr/>
        </p:nvPicPr>
        <p:blipFill>
          <a:blip r:embed="rId3"/>
          <a:stretch>
            <a:fillRect/>
          </a:stretch>
        </p:blipFill>
        <p:spPr>
          <a:xfrm rot="5400000">
            <a:off x="6591553" y="1797905"/>
            <a:ext cx="2696780" cy="4407966"/>
          </a:xfrm>
          <a:prstGeom prst="rect">
            <a:avLst/>
          </a:prstGeom>
        </p:spPr>
      </p:pic>
      <p:graphicFrame>
        <p:nvGraphicFramePr>
          <p:cNvPr id="10" name="표 9"/>
          <p:cNvGraphicFramePr>
            <a:graphicFrameLocks noGrp="1"/>
          </p:cNvGraphicFramePr>
          <p:nvPr>
            <p:extLst>
              <p:ext uri="{D42A27DB-BD31-4B8C-83A1-F6EECF244321}">
                <p14:modId xmlns:p14="http://schemas.microsoft.com/office/powerpoint/2010/main" val="998394522"/>
              </p:ext>
            </p:extLst>
          </p:nvPr>
        </p:nvGraphicFramePr>
        <p:xfrm>
          <a:off x="5663952" y="1305268"/>
          <a:ext cx="3853410" cy="741680"/>
        </p:xfrm>
        <a:graphic>
          <a:graphicData uri="http://schemas.openxmlformats.org/drawingml/2006/table">
            <a:tbl>
              <a:tblPr firstRow="1" bandRow="1">
                <a:tableStyleId>{5940675A-B579-460E-94D1-54222C63F5DA}</a:tableStyleId>
              </a:tblPr>
              <a:tblGrid>
                <a:gridCol w="770682">
                  <a:extLst>
                    <a:ext uri="{9D8B030D-6E8A-4147-A177-3AD203B41FA5}">
                      <a16:colId xmlns:a16="http://schemas.microsoft.com/office/drawing/2014/main" val="3664047221"/>
                    </a:ext>
                  </a:extLst>
                </a:gridCol>
                <a:gridCol w="770682">
                  <a:extLst>
                    <a:ext uri="{9D8B030D-6E8A-4147-A177-3AD203B41FA5}">
                      <a16:colId xmlns:a16="http://schemas.microsoft.com/office/drawing/2014/main" val="3372590892"/>
                    </a:ext>
                  </a:extLst>
                </a:gridCol>
                <a:gridCol w="770682">
                  <a:extLst>
                    <a:ext uri="{9D8B030D-6E8A-4147-A177-3AD203B41FA5}">
                      <a16:colId xmlns:a16="http://schemas.microsoft.com/office/drawing/2014/main" val="3072064697"/>
                    </a:ext>
                  </a:extLst>
                </a:gridCol>
                <a:gridCol w="770682">
                  <a:extLst>
                    <a:ext uri="{9D8B030D-6E8A-4147-A177-3AD203B41FA5}">
                      <a16:colId xmlns:a16="http://schemas.microsoft.com/office/drawing/2014/main" val="1934926528"/>
                    </a:ext>
                  </a:extLst>
                </a:gridCol>
                <a:gridCol w="770682">
                  <a:extLst>
                    <a:ext uri="{9D8B030D-6E8A-4147-A177-3AD203B41FA5}">
                      <a16:colId xmlns:a16="http://schemas.microsoft.com/office/drawing/2014/main" val="649651393"/>
                    </a:ext>
                  </a:extLst>
                </a:gridCol>
              </a:tblGrid>
              <a:tr h="370840">
                <a:tc>
                  <a:txBody>
                    <a:bodyPr/>
                    <a:lstStyle/>
                    <a:p>
                      <a:pPr algn="ctr" latinLnBrk="1"/>
                      <a:r>
                        <a:rPr lang="en-US" altLang="ko-KR" sz="1400" b="1"/>
                        <a:t>VCC3</a:t>
                      </a:r>
                      <a:endParaRPr lang="ko-KR" altLang="en-US" sz="1400" b="1"/>
                    </a:p>
                  </a:txBody>
                  <a:tcPr anchor="ctr"/>
                </a:tc>
                <a:tc>
                  <a:txBody>
                    <a:bodyPr/>
                    <a:lstStyle/>
                    <a:p>
                      <a:pPr algn="ctr" latinLnBrk="1"/>
                      <a:r>
                        <a:rPr lang="en-US" altLang="ko-KR" sz="1400" b="1">
                          <a:solidFill>
                            <a:srgbClr val="0000FF"/>
                          </a:solidFill>
                        </a:rPr>
                        <a:t>PB6</a:t>
                      </a:r>
                      <a:endParaRPr lang="ko-KR" altLang="en-US" sz="1400" b="1">
                        <a:solidFill>
                          <a:srgbClr val="0000FF"/>
                        </a:solidFill>
                      </a:endParaRPr>
                    </a:p>
                  </a:txBody>
                  <a:tcPr anchor="ctr"/>
                </a:tc>
                <a:tc>
                  <a:txBody>
                    <a:bodyPr/>
                    <a:lstStyle/>
                    <a:p>
                      <a:pPr algn="ctr" latinLnBrk="1"/>
                      <a:r>
                        <a:rPr lang="en-US" altLang="ko-KR" sz="1400" b="1">
                          <a:solidFill>
                            <a:srgbClr val="0000FF"/>
                          </a:solidFill>
                        </a:rPr>
                        <a:t>PB7</a:t>
                      </a:r>
                      <a:endParaRPr lang="ko-KR" altLang="en-US" sz="1400" b="1">
                        <a:solidFill>
                          <a:srgbClr val="0000FF"/>
                        </a:solidFill>
                      </a:endParaRPr>
                    </a:p>
                  </a:txBody>
                  <a:tcPr anchor="ctr"/>
                </a:tc>
                <a:tc>
                  <a:txBody>
                    <a:bodyPr/>
                    <a:lstStyle/>
                    <a:p>
                      <a:pPr algn="ctr" latinLnBrk="1"/>
                      <a:r>
                        <a:rPr lang="en-US" altLang="ko-KR" sz="1400" b="1"/>
                        <a:t>GND</a:t>
                      </a:r>
                      <a:endParaRPr lang="ko-KR" altLang="en-US" sz="1400" b="1"/>
                    </a:p>
                  </a:txBody>
                  <a:tcPr anchor="ctr"/>
                </a:tc>
                <a:tc>
                  <a:txBody>
                    <a:bodyPr/>
                    <a:lstStyle/>
                    <a:p>
                      <a:pPr algn="ctr" latinLnBrk="1"/>
                      <a:r>
                        <a:rPr lang="en-US" altLang="ko-KR" sz="1400" b="1"/>
                        <a:t>VCC5</a:t>
                      </a:r>
                      <a:endParaRPr lang="ko-KR" altLang="en-US" sz="1400" b="1"/>
                    </a:p>
                  </a:txBody>
                  <a:tcPr anchor="ctr"/>
                </a:tc>
                <a:extLst>
                  <a:ext uri="{0D108BD9-81ED-4DB2-BD59-A6C34878D82A}">
                    <a16:rowId xmlns:a16="http://schemas.microsoft.com/office/drawing/2014/main" val="1036246356"/>
                  </a:ext>
                </a:extLst>
              </a:tr>
              <a:tr h="370840">
                <a:tc>
                  <a:txBody>
                    <a:bodyPr/>
                    <a:lstStyle/>
                    <a:p>
                      <a:pPr algn="ctr" latinLnBrk="1"/>
                      <a:r>
                        <a:rPr lang="en-US" altLang="ko-KR" sz="1400" b="1"/>
                        <a:t>VCC3</a:t>
                      </a:r>
                      <a:endParaRPr lang="ko-KR" altLang="en-US" sz="1400" b="1"/>
                    </a:p>
                  </a:txBody>
                  <a:tcPr anchor="ctr"/>
                </a:tc>
                <a:tc>
                  <a:txBody>
                    <a:bodyPr/>
                    <a:lstStyle/>
                    <a:p>
                      <a:pPr algn="ctr" latinLnBrk="1"/>
                      <a:r>
                        <a:rPr lang="en-US" altLang="ko-KR" sz="1400" b="1">
                          <a:solidFill>
                            <a:srgbClr val="0000FF"/>
                          </a:solidFill>
                        </a:rPr>
                        <a:t>PD6</a:t>
                      </a:r>
                      <a:endParaRPr lang="ko-KR" altLang="en-US" sz="1400" b="1">
                        <a:solidFill>
                          <a:srgbClr val="0000FF"/>
                        </a:solidFill>
                      </a:endParaRPr>
                    </a:p>
                  </a:txBody>
                  <a:tcPr anchor="ctr"/>
                </a:tc>
                <a:tc>
                  <a:txBody>
                    <a:bodyPr/>
                    <a:lstStyle/>
                    <a:p>
                      <a:pPr algn="ctr" latinLnBrk="1"/>
                      <a:r>
                        <a:rPr lang="en-US" altLang="ko-KR" sz="1400" b="1"/>
                        <a:t>GND</a:t>
                      </a:r>
                      <a:endParaRPr lang="ko-KR" altLang="en-US" sz="1400" b="1"/>
                    </a:p>
                  </a:txBody>
                  <a:tcPr anchor="ctr"/>
                </a:tc>
                <a:tc>
                  <a:txBody>
                    <a:bodyPr/>
                    <a:lstStyle/>
                    <a:p>
                      <a:pPr algn="ctr" latinLnBrk="1"/>
                      <a:r>
                        <a:rPr lang="en-US" altLang="ko-KR" sz="1400" b="1">
                          <a:solidFill>
                            <a:srgbClr val="0000FF"/>
                          </a:solidFill>
                        </a:rPr>
                        <a:t>PD12</a:t>
                      </a:r>
                      <a:endParaRPr lang="ko-KR" altLang="en-US" sz="1400" b="1">
                        <a:solidFill>
                          <a:srgbClr val="0000FF"/>
                        </a:solidFill>
                      </a:endParaRPr>
                    </a:p>
                  </a:txBody>
                  <a:tcPr anchor="ctr"/>
                </a:tc>
                <a:tc>
                  <a:txBody>
                    <a:bodyPr/>
                    <a:lstStyle/>
                    <a:p>
                      <a:pPr algn="ctr" latinLnBrk="1"/>
                      <a:r>
                        <a:rPr lang="en-US" altLang="ko-KR" sz="1400" b="1">
                          <a:solidFill>
                            <a:srgbClr val="0000FF"/>
                          </a:solidFill>
                        </a:rPr>
                        <a:t>PE0</a:t>
                      </a:r>
                      <a:endParaRPr lang="ko-KR" altLang="en-US" sz="1400" b="1">
                        <a:solidFill>
                          <a:srgbClr val="0000FF"/>
                        </a:solidFill>
                      </a:endParaRPr>
                    </a:p>
                  </a:txBody>
                  <a:tcPr anchor="ctr"/>
                </a:tc>
                <a:extLst>
                  <a:ext uri="{0D108BD9-81ED-4DB2-BD59-A6C34878D82A}">
                    <a16:rowId xmlns:a16="http://schemas.microsoft.com/office/drawing/2014/main" val="2205910393"/>
                  </a:ext>
                </a:extLst>
              </a:tr>
            </a:tbl>
          </a:graphicData>
        </a:graphic>
      </p:graphicFrame>
      <p:sp>
        <p:nvSpPr>
          <p:cNvPr id="11" name="모서리가 둥근 직사각형 10"/>
          <p:cNvSpPr/>
          <p:nvPr/>
        </p:nvSpPr>
        <p:spPr>
          <a:xfrm>
            <a:off x="5879976" y="2587377"/>
            <a:ext cx="1872208" cy="1123688"/>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a:stCxn id="11" idx="0"/>
          </p:cNvCxnSpPr>
          <p:nvPr/>
        </p:nvCxnSpPr>
        <p:spPr>
          <a:xfrm flipV="1">
            <a:off x="6816080" y="1666241"/>
            <a:ext cx="0" cy="921137"/>
          </a:xfrm>
          <a:prstGeom prst="straightConnector1">
            <a:avLst/>
          </a:prstGeom>
          <a:ln w="3492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16"/>
          <p:cNvSpPr/>
          <p:nvPr/>
        </p:nvSpPr>
        <p:spPr>
          <a:xfrm>
            <a:off x="6456040" y="1340768"/>
            <a:ext cx="648072" cy="3254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6240016" y="795789"/>
            <a:ext cx="2191626" cy="369332"/>
          </a:xfrm>
          <a:prstGeom prst="rect">
            <a:avLst/>
          </a:prstGeom>
          <a:noFill/>
        </p:spPr>
        <p:txBody>
          <a:bodyPr wrap="none" rtlCol="0">
            <a:spAutoFit/>
          </a:bodyPr>
          <a:lstStyle/>
          <a:p>
            <a:r>
              <a:rPr lang="en-US" altLang="ko-KR" b="1">
                <a:solidFill>
                  <a:srgbClr val="0000FF"/>
                </a:solidFill>
              </a:rPr>
              <a:t>PB6 </a:t>
            </a:r>
            <a:r>
              <a:rPr lang="ko-KR" altLang="en-US" b="1">
                <a:solidFill>
                  <a:srgbClr val="0000FF"/>
                </a:solidFill>
              </a:rPr>
              <a:t>핀에 </a:t>
            </a:r>
            <a:r>
              <a:rPr lang="en-US" altLang="ko-KR" b="1">
                <a:solidFill>
                  <a:srgbClr val="0000FF"/>
                </a:solidFill>
              </a:rPr>
              <a:t>LED </a:t>
            </a:r>
            <a:r>
              <a:rPr lang="ko-KR" altLang="en-US" b="1">
                <a:solidFill>
                  <a:srgbClr val="0000FF"/>
                </a:solidFill>
              </a:rPr>
              <a:t>연결</a:t>
            </a:r>
          </a:p>
        </p:txBody>
      </p:sp>
    </p:spTree>
    <p:extLst>
      <p:ext uri="{BB962C8B-B14F-4D97-AF65-F5344CB8AC3E}">
        <p14:creationId xmlns:p14="http://schemas.microsoft.com/office/powerpoint/2010/main" val="4196441835"/>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27384"/>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54832" y="44625"/>
            <a:ext cx="3585982" cy="461665"/>
          </a:xfrm>
          <a:prstGeom prst="rect">
            <a:avLst/>
          </a:prstGeom>
        </p:spPr>
        <p:txBody>
          <a:bodyPr wrap="none">
            <a:spAutoFit/>
          </a:bodyPr>
          <a:lstStyle/>
          <a:p>
            <a:pPr marL="363538" indent="-363538">
              <a:buFont typeface="Arial" panose="020B0604020202020204" pitchFamily="34" charset="0"/>
              <a:buChar char="•"/>
            </a:pPr>
            <a:r>
              <a:rPr lang="en-US" altLang="ko-KR" sz="2400" b="1">
                <a:solidFill>
                  <a:schemeClr val="bg1"/>
                </a:solidFill>
                <a:latin typeface="+mn-ea"/>
              </a:rPr>
              <a:t>PWM : CubeMx </a:t>
            </a:r>
            <a:r>
              <a:rPr lang="ko-KR" altLang="en-US" sz="2400" b="1">
                <a:solidFill>
                  <a:schemeClr val="bg1"/>
                </a:solidFill>
                <a:latin typeface="+mn-ea"/>
              </a:rPr>
              <a:t>설정</a:t>
            </a:r>
            <a:endParaRPr lang="ko-KR" altLang="en-US" sz="2400" b="1" dirty="0">
              <a:solidFill>
                <a:schemeClr val="bg1"/>
              </a:solidFill>
              <a:latin typeface="+mn-ea"/>
            </a:endParaRPr>
          </a:p>
        </p:txBody>
      </p:sp>
      <p:pic>
        <p:nvPicPr>
          <p:cNvPr id="3" name="그림 2"/>
          <p:cNvPicPr>
            <a:picLocks noChangeAspect="1"/>
          </p:cNvPicPr>
          <p:nvPr/>
        </p:nvPicPr>
        <p:blipFill>
          <a:blip r:embed="rId2"/>
          <a:stretch>
            <a:fillRect/>
          </a:stretch>
        </p:blipFill>
        <p:spPr>
          <a:xfrm>
            <a:off x="1703512" y="638375"/>
            <a:ext cx="6552728" cy="6107895"/>
          </a:xfrm>
          <a:prstGeom prst="rect">
            <a:avLst/>
          </a:prstGeom>
        </p:spPr>
      </p:pic>
      <p:sp>
        <p:nvSpPr>
          <p:cNvPr id="13" name="모서리가 둥근 직사각형 12"/>
          <p:cNvSpPr/>
          <p:nvPr/>
        </p:nvSpPr>
        <p:spPr>
          <a:xfrm>
            <a:off x="1847528" y="2924944"/>
            <a:ext cx="648072" cy="216024"/>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4079776" y="1772816"/>
            <a:ext cx="4032448" cy="288032"/>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4367808" y="4365104"/>
            <a:ext cx="1944216" cy="144016"/>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4367808" y="4725144"/>
            <a:ext cx="1944216" cy="144016"/>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4295800" y="6093296"/>
            <a:ext cx="2160240" cy="144016"/>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7248129" y="4263479"/>
            <a:ext cx="2701317" cy="923330"/>
          </a:xfrm>
          <a:prstGeom prst="rect">
            <a:avLst/>
          </a:prstGeom>
          <a:noFill/>
        </p:spPr>
        <p:txBody>
          <a:bodyPr wrap="none" rtlCol="0">
            <a:spAutoFit/>
          </a:bodyPr>
          <a:lstStyle/>
          <a:p>
            <a:r>
              <a:rPr lang="en-US" altLang="ko-KR">
                <a:solidFill>
                  <a:srgbClr val="0000FF"/>
                </a:solidFill>
              </a:rPr>
              <a:t>Prescaler : 71</a:t>
            </a:r>
          </a:p>
          <a:p>
            <a:r>
              <a:rPr lang="en-US" altLang="ko-KR">
                <a:solidFill>
                  <a:srgbClr val="0000FF"/>
                </a:solidFill>
              </a:rPr>
              <a:t>Counter Period : 999</a:t>
            </a:r>
          </a:p>
          <a:p>
            <a:r>
              <a:rPr lang="en-US" altLang="ko-KR">
                <a:solidFill>
                  <a:srgbClr val="0000FF"/>
                </a:solidFill>
              </a:rPr>
              <a:t>= 1KHz PWM </a:t>
            </a:r>
            <a:r>
              <a:rPr lang="ko-KR" altLang="en-US">
                <a:solidFill>
                  <a:srgbClr val="0000FF"/>
                </a:solidFill>
              </a:rPr>
              <a:t>파형 생성</a:t>
            </a:r>
          </a:p>
        </p:txBody>
      </p:sp>
    </p:spTree>
    <p:extLst>
      <p:ext uri="{BB962C8B-B14F-4D97-AF65-F5344CB8AC3E}">
        <p14:creationId xmlns:p14="http://schemas.microsoft.com/office/powerpoint/2010/main" val="1676505869"/>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5166"/>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66843"/>
            <a:ext cx="3645550" cy="461665"/>
          </a:xfrm>
          <a:prstGeom prst="rect">
            <a:avLst/>
          </a:prstGeom>
        </p:spPr>
        <p:txBody>
          <a:bodyPr wrap="none">
            <a:spAutoFit/>
          </a:bodyPr>
          <a:lstStyle/>
          <a:p>
            <a:pPr marL="363538" indent="-363538">
              <a:buFont typeface="Arial" panose="020B0604020202020204" pitchFamily="34" charset="0"/>
              <a:buChar char="•"/>
            </a:pPr>
            <a:r>
              <a:rPr lang="en-US" altLang="ko-KR" sz="2400" b="1">
                <a:solidFill>
                  <a:schemeClr val="bg1"/>
                </a:solidFill>
                <a:latin typeface="+mn-ea"/>
              </a:rPr>
              <a:t>PWM : CCR1 register</a:t>
            </a:r>
            <a:endParaRPr lang="ko-KR" altLang="en-US" sz="2400" b="1" dirty="0">
              <a:solidFill>
                <a:schemeClr val="bg1"/>
              </a:solidFill>
              <a:latin typeface="+mn-ea"/>
            </a:endParaRPr>
          </a:p>
        </p:txBody>
      </p:sp>
      <p:pic>
        <p:nvPicPr>
          <p:cNvPr id="3" name="그림 2"/>
          <p:cNvPicPr>
            <a:picLocks noChangeAspect="1"/>
          </p:cNvPicPr>
          <p:nvPr/>
        </p:nvPicPr>
        <p:blipFill>
          <a:blip r:embed="rId2"/>
          <a:stretch>
            <a:fillRect/>
          </a:stretch>
        </p:blipFill>
        <p:spPr>
          <a:xfrm>
            <a:off x="551384" y="836712"/>
            <a:ext cx="10081120" cy="5068630"/>
          </a:xfrm>
          <a:prstGeom prst="rect">
            <a:avLst/>
          </a:prstGeom>
        </p:spPr>
      </p:pic>
    </p:spTree>
    <p:extLst>
      <p:ext uri="{BB962C8B-B14F-4D97-AF65-F5344CB8AC3E}">
        <p14:creationId xmlns:p14="http://schemas.microsoft.com/office/powerpoint/2010/main" val="147671022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dirty="0">
                <a:solidFill>
                  <a:srgbClr val="000099"/>
                </a:solidFill>
                <a:latin typeface="+mn-ea"/>
              </a:rPr>
              <a:t>  python code :  THgraph_run.py (2/9)</a:t>
            </a:r>
            <a:endParaRPr lang="ko-KR" altLang="en-US" sz="2000" b="1" dirty="0">
              <a:solidFill>
                <a:srgbClr val="000099"/>
              </a:solidFill>
            </a:endParaRPr>
          </a:p>
        </p:txBody>
      </p:sp>
      <p:sp>
        <p:nvSpPr>
          <p:cNvPr id="2" name="직사각형 1"/>
          <p:cNvSpPr/>
          <p:nvPr/>
        </p:nvSpPr>
        <p:spPr>
          <a:xfrm>
            <a:off x="7416" y="553879"/>
            <a:ext cx="11185920" cy="6186309"/>
          </a:xfrm>
          <a:prstGeom prst="rect">
            <a:avLst/>
          </a:prstGeom>
          <a:solidFill>
            <a:schemeClr val="tx1">
              <a:lumMod val="85000"/>
              <a:lumOff val="15000"/>
            </a:schemeClr>
          </a:solidFill>
        </p:spPr>
        <p:txBody>
          <a:bodyPr wrap="square">
            <a:spAutoFit/>
          </a:bodyPr>
          <a:lstStyle/>
          <a:p>
            <a:r>
              <a:rPr lang="en-US" altLang="ko-KR" dirty="0">
                <a:solidFill>
                  <a:srgbClr val="569CD6"/>
                </a:solidFill>
                <a:latin typeface="Consolas" panose="020B0609020204030204" pitchFamily="49" charset="0"/>
              </a:rPr>
              <a:t>class</a:t>
            </a:r>
            <a:r>
              <a:rPr lang="en-US" altLang="ko-KR" dirty="0">
                <a:solidFill>
                  <a:srgbClr val="DADADA"/>
                </a:solidFill>
                <a:latin typeface="Consolas" panose="020B0609020204030204" pitchFamily="49" charset="0"/>
              </a:rPr>
              <a:t> </a:t>
            </a:r>
            <a:r>
              <a:rPr lang="en-US" altLang="ko-KR" dirty="0" err="1">
                <a:solidFill>
                  <a:srgbClr val="4EC9B0"/>
                </a:solidFill>
                <a:latin typeface="Consolas" panose="020B0609020204030204" pitchFamily="49" charset="0"/>
              </a:rPr>
              <a:t>UartCom</a:t>
            </a:r>
            <a:r>
              <a:rPr lang="en-US" altLang="ko-KR" dirty="0">
                <a:solidFill>
                  <a:srgbClr val="B4B4B4"/>
                </a:solidFill>
                <a:latin typeface="Consolas" panose="020B0609020204030204" pitchFamily="49" charset="0"/>
              </a:rPr>
              <a:t>():</a:t>
            </a:r>
            <a:endParaRPr lang="en-US" altLang="ko-KR" dirty="0">
              <a:solidFill>
                <a:srgbClr val="DADADA"/>
              </a:solidFill>
              <a:latin typeface="Consolas" panose="020B0609020204030204" pitchFamily="49" charset="0"/>
            </a:endParaRPr>
          </a:p>
          <a:p>
            <a:r>
              <a:rPr lang="en-US" altLang="ko-KR" dirty="0">
                <a:solidFill>
                  <a:srgbClr val="DADADA"/>
                </a:solidFill>
                <a:latin typeface="Consolas" panose="020B0609020204030204" pitchFamily="49" charset="0"/>
              </a:rPr>
              <a:t>    </a:t>
            </a:r>
            <a:r>
              <a:rPr lang="en-US" altLang="ko-KR" dirty="0" err="1">
                <a:solidFill>
                  <a:srgbClr val="DADADA"/>
                </a:solidFill>
                <a:latin typeface="Consolas" panose="020B0609020204030204" pitchFamily="49" charset="0"/>
              </a:rPr>
              <a:t>connect_port</a:t>
            </a:r>
            <a:r>
              <a:rPr lang="en-US" altLang="ko-KR" dirty="0">
                <a:solidFill>
                  <a:srgbClr val="B4B4B4"/>
                </a:solidFill>
                <a:latin typeface="Consolas" panose="020B0609020204030204" pitchFamily="49" charset="0"/>
              </a:rPr>
              <a:t>=[]</a:t>
            </a:r>
            <a:endParaRPr lang="en-US" altLang="ko-KR" dirty="0">
              <a:solidFill>
                <a:srgbClr val="DADADA"/>
              </a:solidFill>
              <a:latin typeface="Consolas" panose="020B0609020204030204" pitchFamily="49" charset="0"/>
            </a:endParaRPr>
          </a:p>
          <a:p>
            <a:r>
              <a:rPr lang="en-US" altLang="ko-KR" dirty="0">
                <a:solidFill>
                  <a:srgbClr val="DADADA"/>
                </a:solidFill>
                <a:latin typeface="Consolas" panose="020B0609020204030204" pitchFamily="49" charset="0"/>
              </a:rPr>
              <a:t>    </a:t>
            </a:r>
            <a:r>
              <a:rPr lang="en-US" altLang="ko-KR" dirty="0">
                <a:solidFill>
                  <a:srgbClr val="569CD6"/>
                </a:solidFill>
                <a:latin typeface="Consolas" panose="020B0609020204030204" pitchFamily="49" charset="0"/>
              </a:rPr>
              <a:t>def</a:t>
            </a:r>
            <a:r>
              <a:rPr lang="en-US" altLang="ko-KR" dirty="0">
                <a:solidFill>
                  <a:srgbClr val="DADADA"/>
                </a:solidFill>
                <a:latin typeface="Consolas" panose="020B0609020204030204" pitchFamily="49" charset="0"/>
              </a:rPr>
              <a:t> </a:t>
            </a:r>
            <a:r>
              <a:rPr lang="en-US" altLang="ko-KR" dirty="0">
                <a:solidFill>
                  <a:srgbClr val="DCDCAA"/>
                </a:solidFill>
                <a:latin typeface="Consolas" panose="020B0609020204030204" pitchFamily="49" charset="0"/>
              </a:rPr>
              <a:t>__</a:t>
            </a:r>
            <a:r>
              <a:rPr lang="en-US" altLang="ko-KR" dirty="0" err="1">
                <a:solidFill>
                  <a:srgbClr val="DCDCAA"/>
                </a:solidFill>
                <a:latin typeface="Consolas" panose="020B0609020204030204" pitchFamily="49" charset="0"/>
              </a:rPr>
              <a:t>init</a:t>
            </a:r>
            <a:r>
              <a:rPr lang="en-US" altLang="ko-KR" dirty="0">
                <a:solidFill>
                  <a:srgbClr val="DCDCAA"/>
                </a:solidFill>
                <a:latin typeface="Consolas" panose="020B0609020204030204" pitchFamily="49" charset="0"/>
              </a:rPr>
              <a:t>__</a:t>
            </a:r>
            <a:r>
              <a:rPr lang="en-US" altLang="ko-KR" dirty="0">
                <a:solidFill>
                  <a:srgbClr val="B4B4B4"/>
                </a:solidFill>
                <a:latin typeface="Consolas" panose="020B0609020204030204" pitchFamily="49" charset="0"/>
              </a:rPr>
              <a:t>(</a:t>
            </a:r>
            <a:r>
              <a:rPr lang="en-US" altLang="ko-KR" dirty="0">
                <a:solidFill>
                  <a:srgbClr val="9A9A9A"/>
                </a:solidFill>
                <a:latin typeface="Consolas" panose="020B0609020204030204" pitchFamily="49" charset="0"/>
              </a:rPr>
              <a:t>self</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r>
              <a:rPr lang="en-US" altLang="ko-KR" dirty="0">
                <a:solidFill>
                  <a:srgbClr val="9A9A9A"/>
                </a:solidFill>
                <a:latin typeface="Consolas" panose="020B0609020204030204" pitchFamily="49" charset="0"/>
              </a:rPr>
              <a:t>ui</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p>
          <a:p>
            <a:r>
              <a:rPr lang="en-US" altLang="ko-KR" dirty="0">
                <a:solidFill>
                  <a:srgbClr val="DADADA"/>
                </a:solidFill>
                <a:latin typeface="Consolas" panose="020B0609020204030204" pitchFamily="49" charset="0"/>
              </a:rPr>
              <a:t>        </a:t>
            </a:r>
            <a:r>
              <a:rPr lang="en-US" altLang="ko-KR" dirty="0" err="1">
                <a:solidFill>
                  <a:srgbClr val="9A9A9A"/>
                </a:solidFill>
                <a:latin typeface="Consolas" panose="020B0609020204030204" pitchFamily="49" charset="0"/>
              </a:rPr>
              <a:t>self</a:t>
            </a:r>
            <a:r>
              <a:rPr lang="en-US" altLang="ko-KR" dirty="0" err="1">
                <a:solidFill>
                  <a:srgbClr val="DADADA"/>
                </a:solidFill>
                <a:latin typeface="Consolas" panose="020B0609020204030204" pitchFamily="49" charset="0"/>
              </a:rPr>
              <a:t>.ui</a:t>
            </a:r>
            <a:r>
              <a:rPr lang="en-US" altLang="ko-KR" dirty="0">
                <a:solidFill>
                  <a:srgbClr val="B4B4B4"/>
                </a:solidFill>
                <a:latin typeface="Consolas" panose="020B0609020204030204" pitchFamily="49" charset="0"/>
              </a:rPr>
              <a:t>=</a:t>
            </a:r>
            <a:r>
              <a:rPr lang="en-US" altLang="ko-KR" dirty="0">
                <a:solidFill>
                  <a:srgbClr val="9A9A9A"/>
                </a:solidFill>
                <a:latin typeface="Consolas" panose="020B0609020204030204" pitchFamily="49" charset="0"/>
              </a:rPr>
              <a:t>ui</a:t>
            </a:r>
            <a:endParaRPr lang="en-US" altLang="ko-KR" dirty="0">
              <a:solidFill>
                <a:srgbClr val="DADADA"/>
              </a:solidFill>
              <a:latin typeface="Consolas" panose="020B0609020204030204" pitchFamily="49" charset="0"/>
            </a:endParaRPr>
          </a:p>
          <a:p>
            <a:r>
              <a:rPr lang="en-US" altLang="ko-KR" dirty="0">
                <a:solidFill>
                  <a:srgbClr val="DADADA"/>
                </a:solidFill>
                <a:latin typeface="Consolas" panose="020B0609020204030204" pitchFamily="49" charset="0"/>
              </a:rPr>
              <a:t>        </a:t>
            </a:r>
            <a:r>
              <a:rPr lang="en-US" altLang="ko-KR" dirty="0" err="1">
                <a:solidFill>
                  <a:srgbClr val="9A9A9A"/>
                </a:solidFill>
                <a:latin typeface="Consolas" panose="020B0609020204030204" pitchFamily="49" charset="0"/>
              </a:rPr>
              <a:t>self</a:t>
            </a:r>
            <a:r>
              <a:rPr lang="en-US" altLang="ko-KR" dirty="0" err="1">
                <a:solidFill>
                  <a:srgbClr val="DADADA"/>
                </a:solidFill>
                <a:latin typeface="Consolas" panose="020B0609020204030204" pitchFamily="49" charset="0"/>
              </a:rPr>
              <a:t>.</a:t>
            </a:r>
            <a:r>
              <a:rPr lang="en-US" altLang="ko-KR" dirty="0" err="1">
                <a:solidFill>
                  <a:srgbClr val="DCDCAA"/>
                </a:solidFill>
                <a:latin typeface="Consolas" panose="020B0609020204030204" pitchFamily="49" charset="0"/>
              </a:rPr>
              <a:t>get_com</a:t>
            </a:r>
            <a:r>
              <a:rPr lang="en-US" altLang="ko-KR" dirty="0">
                <a:solidFill>
                  <a:srgbClr val="B4B4B4"/>
                </a:solidFill>
                <a:latin typeface="Consolas" panose="020B0609020204030204" pitchFamily="49" charset="0"/>
              </a:rPr>
              <a:t>()</a:t>
            </a:r>
            <a:endParaRPr lang="en-US" altLang="ko-KR" dirty="0">
              <a:solidFill>
                <a:srgbClr val="DADADA"/>
              </a:solidFill>
              <a:latin typeface="Consolas" panose="020B0609020204030204" pitchFamily="49" charset="0"/>
            </a:endParaRPr>
          </a:p>
          <a:p>
            <a:r>
              <a:rPr lang="en-US" altLang="ko-KR" dirty="0">
                <a:solidFill>
                  <a:srgbClr val="DADADA"/>
                </a:solidFill>
                <a:latin typeface="Consolas" panose="020B0609020204030204" pitchFamily="49" charset="0"/>
              </a:rPr>
              <a:t>        </a:t>
            </a:r>
            <a:r>
              <a:rPr lang="en-US" altLang="ko-KR" dirty="0" err="1">
                <a:solidFill>
                  <a:srgbClr val="9A9A9A"/>
                </a:solidFill>
                <a:latin typeface="Consolas" panose="020B0609020204030204" pitchFamily="49" charset="0"/>
              </a:rPr>
              <a:t>ui</a:t>
            </a:r>
            <a:r>
              <a:rPr lang="en-US" altLang="ko-KR" dirty="0" err="1">
                <a:solidFill>
                  <a:srgbClr val="DADADA"/>
                </a:solidFill>
                <a:latin typeface="Consolas" panose="020B0609020204030204" pitchFamily="49" charset="0"/>
              </a:rPr>
              <a:t>.ConnectButton.clicked.connect</a:t>
            </a:r>
            <a:r>
              <a:rPr lang="en-US" altLang="ko-KR" dirty="0">
                <a:solidFill>
                  <a:srgbClr val="B4B4B4"/>
                </a:solidFill>
                <a:latin typeface="Consolas" panose="020B0609020204030204" pitchFamily="49" charset="0"/>
              </a:rPr>
              <a:t>(</a:t>
            </a:r>
            <a:r>
              <a:rPr lang="en-US" altLang="ko-KR" dirty="0" err="1">
                <a:solidFill>
                  <a:srgbClr val="9A9A9A"/>
                </a:solidFill>
                <a:latin typeface="Consolas" panose="020B0609020204030204" pitchFamily="49" charset="0"/>
              </a:rPr>
              <a:t>self</a:t>
            </a:r>
            <a:r>
              <a:rPr lang="en-US" altLang="ko-KR" dirty="0" err="1">
                <a:solidFill>
                  <a:srgbClr val="DADADA"/>
                </a:solidFill>
                <a:latin typeface="Consolas" panose="020B0609020204030204" pitchFamily="49" charset="0"/>
              </a:rPr>
              <a:t>.</a:t>
            </a:r>
            <a:r>
              <a:rPr lang="en-US" altLang="ko-KR" dirty="0" err="1">
                <a:solidFill>
                  <a:srgbClr val="DCDCAA"/>
                </a:solidFill>
                <a:latin typeface="Consolas" panose="020B0609020204030204" pitchFamily="49" charset="0"/>
              </a:rPr>
              <a:t>connect_serial</a:t>
            </a:r>
            <a:r>
              <a:rPr lang="en-US" altLang="ko-KR" dirty="0">
                <a:solidFill>
                  <a:srgbClr val="B4B4B4"/>
                </a:solidFill>
                <a:latin typeface="Consolas" panose="020B0609020204030204" pitchFamily="49" charset="0"/>
              </a:rPr>
              <a:t>)</a:t>
            </a:r>
            <a:endParaRPr lang="en-US" altLang="ko-KR" dirty="0">
              <a:solidFill>
                <a:srgbClr val="DADADA"/>
              </a:solidFill>
              <a:latin typeface="Consolas" panose="020B0609020204030204" pitchFamily="49" charset="0"/>
            </a:endParaRPr>
          </a:p>
          <a:p>
            <a:r>
              <a:rPr lang="en-US" altLang="ko-KR" dirty="0">
                <a:solidFill>
                  <a:srgbClr val="DADADA"/>
                </a:solidFill>
                <a:latin typeface="Consolas" panose="020B0609020204030204" pitchFamily="49" charset="0"/>
              </a:rPr>
              <a:t>        </a:t>
            </a:r>
            <a:r>
              <a:rPr lang="en-US" altLang="ko-KR" dirty="0" err="1">
                <a:solidFill>
                  <a:srgbClr val="9A9A9A"/>
                </a:solidFill>
                <a:latin typeface="Consolas" panose="020B0609020204030204" pitchFamily="49" charset="0"/>
              </a:rPr>
              <a:t>self</a:t>
            </a:r>
            <a:r>
              <a:rPr lang="en-US" altLang="ko-KR" dirty="0" err="1">
                <a:solidFill>
                  <a:srgbClr val="DADADA"/>
                </a:solidFill>
                <a:latin typeface="Consolas" panose="020B0609020204030204" pitchFamily="49" charset="0"/>
              </a:rPr>
              <a:t>.uart</a:t>
            </a:r>
            <a:r>
              <a:rPr lang="en-US" altLang="ko-KR" dirty="0">
                <a:solidFill>
                  <a:srgbClr val="DADADA"/>
                </a:solidFill>
                <a:latin typeface="Consolas" panose="020B0609020204030204" pitchFamily="49" charset="0"/>
              </a:rPr>
              <a:t> </a:t>
            </a:r>
            <a:r>
              <a:rPr lang="en-US" altLang="ko-KR" dirty="0">
                <a:solidFill>
                  <a:srgbClr val="B4B4B4"/>
                </a:solidFill>
                <a:latin typeface="Consolas" panose="020B0609020204030204" pitchFamily="49" charset="0"/>
              </a:rPr>
              <a:t>=</a:t>
            </a:r>
            <a:r>
              <a:rPr lang="en-US" altLang="ko-KR" dirty="0">
                <a:solidFill>
                  <a:srgbClr val="569CD6"/>
                </a:solidFill>
                <a:latin typeface="Consolas" panose="020B0609020204030204" pitchFamily="49" charset="0"/>
              </a:rPr>
              <a:t>None</a:t>
            </a:r>
            <a:endParaRPr lang="en-US" altLang="ko-KR" dirty="0">
              <a:solidFill>
                <a:srgbClr val="DADADA"/>
              </a:solidFill>
              <a:latin typeface="Consolas" panose="020B0609020204030204" pitchFamily="49" charset="0"/>
            </a:endParaRPr>
          </a:p>
          <a:p>
            <a:br>
              <a:rPr lang="en-US" altLang="ko-KR" dirty="0">
                <a:solidFill>
                  <a:srgbClr val="DADADA"/>
                </a:solidFill>
                <a:latin typeface="Consolas" panose="020B0609020204030204" pitchFamily="49" charset="0"/>
              </a:rPr>
            </a:br>
            <a:r>
              <a:rPr lang="en-US" altLang="ko-KR" dirty="0">
                <a:solidFill>
                  <a:srgbClr val="DADADA"/>
                </a:solidFill>
                <a:latin typeface="Consolas" panose="020B0609020204030204" pitchFamily="49" charset="0"/>
              </a:rPr>
              <a:t>    </a:t>
            </a:r>
            <a:r>
              <a:rPr lang="en-US" altLang="ko-KR" dirty="0">
                <a:solidFill>
                  <a:srgbClr val="569CD6"/>
                </a:solidFill>
                <a:latin typeface="Consolas" panose="020B0609020204030204" pitchFamily="49" charset="0"/>
              </a:rPr>
              <a:t>def</a:t>
            </a:r>
            <a:r>
              <a:rPr lang="en-US" altLang="ko-KR" dirty="0">
                <a:solidFill>
                  <a:srgbClr val="DADADA"/>
                </a:solidFill>
                <a:latin typeface="Consolas" panose="020B0609020204030204" pitchFamily="49" charset="0"/>
              </a:rPr>
              <a:t> </a:t>
            </a:r>
            <a:r>
              <a:rPr lang="en-US" altLang="ko-KR" dirty="0" err="1">
                <a:solidFill>
                  <a:srgbClr val="DCDCAA"/>
                </a:solidFill>
                <a:latin typeface="Consolas" panose="020B0609020204030204" pitchFamily="49" charset="0"/>
              </a:rPr>
              <a:t>get_com</a:t>
            </a:r>
            <a:r>
              <a:rPr lang="en-US" altLang="ko-KR" dirty="0">
                <a:solidFill>
                  <a:srgbClr val="B4B4B4"/>
                </a:solidFill>
                <a:latin typeface="Consolas" panose="020B0609020204030204" pitchFamily="49" charset="0"/>
              </a:rPr>
              <a:t>(</a:t>
            </a:r>
            <a:r>
              <a:rPr lang="en-US" altLang="ko-KR" dirty="0">
                <a:solidFill>
                  <a:srgbClr val="9A9A9A"/>
                </a:solidFill>
                <a:latin typeface="Consolas" panose="020B0609020204030204" pitchFamily="49" charset="0"/>
              </a:rPr>
              <a:t>self</a:t>
            </a:r>
            <a:r>
              <a:rPr lang="en-US" altLang="ko-KR" dirty="0">
                <a:solidFill>
                  <a:srgbClr val="B4B4B4"/>
                </a:solidFill>
                <a:latin typeface="Consolas" panose="020B0609020204030204" pitchFamily="49" charset="0"/>
              </a:rPr>
              <a:t>):</a:t>
            </a:r>
            <a:endParaRPr lang="en-US" altLang="ko-KR" dirty="0">
              <a:solidFill>
                <a:srgbClr val="DADADA"/>
              </a:solidFill>
              <a:latin typeface="Consolas" panose="020B0609020204030204" pitchFamily="49" charset="0"/>
            </a:endParaRPr>
          </a:p>
          <a:p>
            <a:r>
              <a:rPr lang="en-US" altLang="ko-KR" dirty="0">
                <a:solidFill>
                  <a:srgbClr val="DADADA"/>
                </a:solidFill>
                <a:latin typeface="Consolas" panose="020B0609020204030204" pitchFamily="49" charset="0"/>
              </a:rPr>
              <a:t>        </a:t>
            </a:r>
            <a:r>
              <a:rPr lang="en-US" altLang="ko-KR" dirty="0">
                <a:solidFill>
                  <a:srgbClr val="DCDCAA"/>
                </a:solidFill>
                <a:latin typeface="Consolas" panose="020B0609020204030204" pitchFamily="49" charset="0"/>
              </a:rPr>
              <a:t>print</a:t>
            </a:r>
            <a:r>
              <a:rPr lang="en-US" altLang="ko-KR" dirty="0">
                <a:solidFill>
                  <a:srgbClr val="DADADA"/>
                </a:solidFill>
                <a:latin typeface="Consolas" panose="020B0609020204030204" pitchFamily="49" charset="0"/>
              </a:rPr>
              <a:t>(</a:t>
            </a:r>
            <a:r>
              <a:rPr lang="en-US" altLang="ko-KR" dirty="0">
                <a:solidFill>
                  <a:srgbClr val="E8C9BB"/>
                </a:solidFill>
                <a:latin typeface="Consolas" panose="020B0609020204030204" pitchFamily="49" charset="0"/>
              </a:rPr>
              <a:t>'</a:t>
            </a:r>
            <a:r>
              <a:rPr lang="en-US" altLang="ko-KR" dirty="0" err="1">
                <a:solidFill>
                  <a:srgbClr val="CE9178"/>
                </a:solidFill>
                <a:latin typeface="Consolas" panose="020B0609020204030204" pitchFamily="49" charset="0"/>
              </a:rPr>
              <a:t>get_com</a:t>
            </a:r>
            <a:r>
              <a:rPr lang="en-US" altLang="ko-KR" dirty="0">
                <a:solidFill>
                  <a:srgbClr val="FFD68F"/>
                </a:solidFill>
                <a:latin typeface="Consolas" panose="020B0609020204030204" pitchFamily="49" charset="0"/>
              </a:rPr>
              <a:t>\n</a:t>
            </a:r>
            <a:r>
              <a:rPr lang="en-US" altLang="ko-KR" dirty="0">
                <a:solidFill>
                  <a:srgbClr val="E8C9BB"/>
                </a:solidFill>
                <a:latin typeface="Consolas" panose="020B0609020204030204" pitchFamily="49" charset="0"/>
              </a:rPr>
              <a:t>'</a:t>
            </a:r>
            <a:r>
              <a:rPr lang="en-US" altLang="ko-KR" dirty="0">
                <a:solidFill>
                  <a:srgbClr val="DADADA"/>
                </a:solidFill>
                <a:latin typeface="Consolas" panose="020B0609020204030204" pitchFamily="49" charset="0"/>
              </a:rPr>
              <a:t>)</a:t>
            </a:r>
          </a:p>
          <a:p>
            <a:r>
              <a:rPr lang="en-US" altLang="ko-KR" dirty="0">
                <a:solidFill>
                  <a:srgbClr val="DADADA"/>
                </a:solidFill>
                <a:latin typeface="Consolas" panose="020B0609020204030204" pitchFamily="49" charset="0"/>
              </a:rPr>
              <a:t>        </a:t>
            </a:r>
            <a:r>
              <a:rPr lang="en-US" altLang="ko-KR" dirty="0">
                <a:solidFill>
                  <a:srgbClr val="D8A0DF"/>
                </a:solidFill>
                <a:latin typeface="Consolas" panose="020B0609020204030204" pitchFamily="49" charset="0"/>
              </a:rPr>
              <a:t>if</a:t>
            </a:r>
            <a:r>
              <a:rPr lang="en-US" altLang="ko-KR" dirty="0">
                <a:solidFill>
                  <a:srgbClr val="DADADA"/>
                </a:solidFill>
                <a:latin typeface="Consolas" panose="020B0609020204030204" pitchFamily="49" charset="0"/>
              </a:rPr>
              <a:t> </a:t>
            </a:r>
            <a:r>
              <a:rPr lang="en-US" altLang="ko-KR" dirty="0" err="1">
                <a:solidFill>
                  <a:srgbClr val="C8C8C8"/>
                </a:solidFill>
                <a:latin typeface="Consolas" panose="020B0609020204030204" pitchFamily="49" charset="0"/>
              </a:rPr>
              <a:t>sys</a:t>
            </a:r>
            <a:r>
              <a:rPr lang="en-US" altLang="ko-KR" dirty="0" err="1">
                <a:solidFill>
                  <a:srgbClr val="DADADA"/>
                </a:solidFill>
                <a:latin typeface="Consolas" panose="020B0609020204030204" pitchFamily="49" charset="0"/>
              </a:rPr>
              <a:t>.platform.</a:t>
            </a:r>
            <a:r>
              <a:rPr lang="en-US" altLang="ko-KR" dirty="0" err="1">
                <a:solidFill>
                  <a:srgbClr val="DCDCAA"/>
                </a:solidFill>
                <a:latin typeface="Consolas" panose="020B0609020204030204" pitchFamily="49" charset="0"/>
              </a:rPr>
              <a:t>startswith</a:t>
            </a:r>
            <a:r>
              <a:rPr lang="en-US" altLang="ko-KR" dirty="0">
                <a:solidFill>
                  <a:srgbClr val="B4B4B4"/>
                </a:solidFill>
                <a:latin typeface="Consolas" panose="020B0609020204030204" pitchFamily="49" charset="0"/>
              </a:rPr>
              <a:t>(</a:t>
            </a:r>
            <a:r>
              <a:rPr lang="en-US" altLang="ko-KR" dirty="0">
                <a:solidFill>
                  <a:srgbClr val="E8C9BB"/>
                </a:solidFill>
                <a:latin typeface="Consolas" panose="020B0609020204030204" pitchFamily="49" charset="0"/>
              </a:rPr>
              <a:t>'</a:t>
            </a:r>
            <a:r>
              <a:rPr lang="en-US" altLang="ko-KR" dirty="0" err="1">
                <a:solidFill>
                  <a:srgbClr val="CE9178"/>
                </a:solidFill>
                <a:latin typeface="Consolas" panose="020B0609020204030204" pitchFamily="49" charset="0"/>
              </a:rPr>
              <a:t>linux</a:t>
            </a:r>
            <a:r>
              <a:rPr lang="en-US" altLang="ko-KR" dirty="0">
                <a:solidFill>
                  <a:srgbClr val="E8C9BB"/>
                </a:solidFill>
                <a:latin typeface="Consolas" panose="020B0609020204030204" pitchFamily="49" charset="0"/>
              </a:rPr>
              <a:t>'</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r>
              <a:rPr lang="en-US" altLang="ko-KR" dirty="0">
                <a:solidFill>
                  <a:srgbClr val="569CD6"/>
                </a:solidFill>
                <a:latin typeface="Consolas" panose="020B0609020204030204" pitchFamily="49" charset="0"/>
              </a:rPr>
              <a:t>or</a:t>
            </a:r>
            <a:r>
              <a:rPr lang="en-US" altLang="ko-KR" dirty="0">
                <a:solidFill>
                  <a:srgbClr val="DADADA"/>
                </a:solidFill>
                <a:latin typeface="Consolas" panose="020B0609020204030204" pitchFamily="49" charset="0"/>
              </a:rPr>
              <a:t> </a:t>
            </a:r>
            <a:r>
              <a:rPr lang="en-US" altLang="ko-KR" dirty="0" err="1">
                <a:solidFill>
                  <a:srgbClr val="C8C8C8"/>
                </a:solidFill>
                <a:latin typeface="Consolas" panose="020B0609020204030204" pitchFamily="49" charset="0"/>
              </a:rPr>
              <a:t>sys</a:t>
            </a:r>
            <a:r>
              <a:rPr lang="en-US" altLang="ko-KR" dirty="0" err="1">
                <a:solidFill>
                  <a:srgbClr val="DADADA"/>
                </a:solidFill>
                <a:latin typeface="Consolas" panose="020B0609020204030204" pitchFamily="49" charset="0"/>
              </a:rPr>
              <a:t>.platform.</a:t>
            </a:r>
            <a:r>
              <a:rPr lang="en-US" altLang="ko-KR" dirty="0" err="1">
                <a:solidFill>
                  <a:srgbClr val="DCDCAA"/>
                </a:solidFill>
                <a:latin typeface="Consolas" panose="020B0609020204030204" pitchFamily="49" charset="0"/>
              </a:rPr>
              <a:t>startswith</a:t>
            </a:r>
            <a:r>
              <a:rPr lang="en-US" altLang="ko-KR" dirty="0">
                <a:solidFill>
                  <a:srgbClr val="B4B4B4"/>
                </a:solidFill>
                <a:latin typeface="Consolas" panose="020B0609020204030204" pitchFamily="49" charset="0"/>
              </a:rPr>
              <a:t>(</a:t>
            </a:r>
            <a:r>
              <a:rPr lang="en-US" altLang="ko-KR" dirty="0">
                <a:solidFill>
                  <a:srgbClr val="E8C9BB"/>
                </a:solidFill>
                <a:latin typeface="Consolas" panose="020B0609020204030204" pitchFamily="49" charset="0"/>
              </a:rPr>
              <a:t>'</a:t>
            </a:r>
            <a:r>
              <a:rPr lang="en-US" altLang="ko-KR" dirty="0" err="1">
                <a:solidFill>
                  <a:srgbClr val="CE9178"/>
                </a:solidFill>
                <a:latin typeface="Consolas" panose="020B0609020204030204" pitchFamily="49" charset="0"/>
              </a:rPr>
              <a:t>cygwin</a:t>
            </a:r>
            <a:r>
              <a:rPr lang="en-US" altLang="ko-KR" dirty="0">
                <a:solidFill>
                  <a:srgbClr val="E8C9BB"/>
                </a:solidFill>
                <a:latin typeface="Consolas" panose="020B0609020204030204" pitchFamily="49" charset="0"/>
              </a:rPr>
              <a:t>'</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a:t>
            </a:r>
          </a:p>
          <a:p>
            <a:r>
              <a:rPr lang="en-US" altLang="ko-KR" dirty="0">
                <a:solidFill>
                  <a:srgbClr val="DADADA"/>
                </a:solidFill>
                <a:latin typeface="Consolas" panose="020B0609020204030204" pitchFamily="49" charset="0"/>
              </a:rPr>
              <a:t>            </a:t>
            </a:r>
            <a:r>
              <a:rPr lang="en-US" altLang="ko-KR" dirty="0" err="1">
                <a:solidFill>
                  <a:srgbClr val="9A9A9A"/>
                </a:solidFill>
                <a:latin typeface="Consolas" panose="020B0609020204030204" pitchFamily="49" charset="0"/>
              </a:rPr>
              <a:t>self</a:t>
            </a:r>
            <a:r>
              <a:rPr lang="en-US" altLang="ko-KR" dirty="0" err="1">
                <a:solidFill>
                  <a:srgbClr val="DADADA"/>
                </a:solidFill>
                <a:latin typeface="Consolas" panose="020B0609020204030204" pitchFamily="49" charset="0"/>
              </a:rPr>
              <a:t>.isLinux</a:t>
            </a:r>
            <a:r>
              <a:rPr lang="en-US" altLang="ko-KR" dirty="0">
                <a:solidFill>
                  <a:srgbClr val="DADADA"/>
                </a:solidFill>
                <a:latin typeface="Consolas" panose="020B0609020204030204" pitchFamily="49" charset="0"/>
              </a:rPr>
              <a:t> </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r>
              <a:rPr lang="en-US" altLang="ko-KR" dirty="0">
                <a:solidFill>
                  <a:srgbClr val="569CD6"/>
                </a:solidFill>
                <a:latin typeface="Consolas" panose="020B0609020204030204" pitchFamily="49" charset="0"/>
              </a:rPr>
              <a:t>True</a:t>
            </a:r>
            <a:endParaRPr lang="en-US" altLang="ko-KR" dirty="0">
              <a:solidFill>
                <a:srgbClr val="DADADA"/>
              </a:solidFill>
              <a:latin typeface="Consolas" panose="020B0609020204030204" pitchFamily="49" charset="0"/>
            </a:endParaRPr>
          </a:p>
          <a:p>
            <a:r>
              <a:rPr lang="en-US" altLang="ko-KR" dirty="0">
                <a:solidFill>
                  <a:srgbClr val="DADADA"/>
                </a:solidFill>
                <a:latin typeface="Consolas" panose="020B0609020204030204" pitchFamily="49" charset="0"/>
              </a:rPr>
              <a:t>        </a:t>
            </a:r>
            <a:r>
              <a:rPr lang="en-US" altLang="ko-KR" dirty="0">
                <a:solidFill>
                  <a:srgbClr val="D8A0DF"/>
                </a:solidFill>
                <a:latin typeface="Consolas" panose="020B0609020204030204" pitchFamily="49" charset="0"/>
              </a:rPr>
              <a:t>else</a:t>
            </a:r>
            <a:r>
              <a:rPr lang="en-US" altLang="ko-KR" dirty="0">
                <a:solidFill>
                  <a:srgbClr val="DADADA"/>
                </a:solidFill>
                <a:latin typeface="Consolas" panose="020B0609020204030204" pitchFamily="49" charset="0"/>
              </a:rPr>
              <a:t>:</a:t>
            </a:r>
          </a:p>
          <a:p>
            <a:r>
              <a:rPr lang="en-US" altLang="ko-KR" dirty="0">
                <a:solidFill>
                  <a:srgbClr val="DADADA"/>
                </a:solidFill>
                <a:latin typeface="Consolas" panose="020B0609020204030204" pitchFamily="49" charset="0"/>
              </a:rPr>
              <a:t>            </a:t>
            </a:r>
            <a:r>
              <a:rPr lang="en-US" altLang="ko-KR" dirty="0" err="1">
                <a:solidFill>
                  <a:srgbClr val="9A9A9A"/>
                </a:solidFill>
                <a:latin typeface="Consolas" panose="020B0609020204030204" pitchFamily="49" charset="0"/>
              </a:rPr>
              <a:t>self</a:t>
            </a:r>
            <a:r>
              <a:rPr lang="en-US" altLang="ko-KR" dirty="0" err="1">
                <a:solidFill>
                  <a:srgbClr val="DADADA"/>
                </a:solidFill>
                <a:latin typeface="Consolas" panose="020B0609020204030204" pitchFamily="49" charset="0"/>
              </a:rPr>
              <a:t>.isLinux</a:t>
            </a:r>
            <a:r>
              <a:rPr lang="en-US" altLang="ko-KR" dirty="0">
                <a:solidFill>
                  <a:srgbClr val="DADADA"/>
                </a:solidFill>
                <a:latin typeface="Consolas" panose="020B0609020204030204" pitchFamily="49" charset="0"/>
              </a:rPr>
              <a:t> </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r>
              <a:rPr lang="en-US" altLang="ko-KR" dirty="0">
                <a:solidFill>
                  <a:srgbClr val="569CD6"/>
                </a:solidFill>
                <a:latin typeface="Consolas" panose="020B0609020204030204" pitchFamily="49" charset="0"/>
              </a:rPr>
              <a:t>False</a:t>
            </a:r>
            <a:endParaRPr lang="en-US" altLang="ko-KR" dirty="0">
              <a:solidFill>
                <a:srgbClr val="DADADA"/>
              </a:solidFill>
              <a:latin typeface="Consolas" panose="020B0609020204030204" pitchFamily="49" charset="0"/>
            </a:endParaRPr>
          </a:p>
          <a:p>
            <a:br>
              <a:rPr lang="en-US" altLang="ko-KR" dirty="0">
                <a:solidFill>
                  <a:srgbClr val="DADADA"/>
                </a:solidFill>
                <a:latin typeface="Consolas" panose="020B0609020204030204" pitchFamily="49" charset="0"/>
              </a:rPr>
            </a:br>
            <a:r>
              <a:rPr lang="en-US" altLang="ko-KR" dirty="0">
                <a:solidFill>
                  <a:srgbClr val="DADADA"/>
                </a:solidFill>
                <a:latin typeface="Consolas" panose="020B0609020204030204" pitchFamily="49" charset="0"/>
              </a:rPr>
              <a:t>        </a:t>
            </a:r>
            <a:r>
              <a:rPr lang="en-US" altLang="ko-KR" dirty="0" err="1">
                <a:solidFill>
                  <a:srgbClr val="9CDCFE"/>
                </a:solidFill>
                <a:latin typeface="Consolas" panose="020B0609020204030204" pitchFamily="49" charset="0"/>
              </a:rPr>
              <a:t>COM_Ports</a:t>
            </a:r>
            <a:r>
              <a:rPr lang="en-US" altLang="ko-KR" dirty="0">
                <a:solidFill>
                  <a:srgbClr val="B4B4B4"/>
                </a:solidFill>
                <a:latin typeface="Consolas" panose="020B0609020204030204" pitchFamily="49" charset="0"/>
              </a:rPr>
              <a:t>=</a:t>
            </a:r>
            <a:r>
              <a:rPr lang="en-US" altLang="ko-KR" dirty="0" err="1">
                <a:solidFill>
                  <a:srgbClr val="9A9A9A"/>
                </a:solidFill>
                <a:latin typeface="Consolas" panose="020B0609020204030204" pitchFamily="49" charset="0"/>
              </a:rPr>
              <a:t>self</a:t>
            </a:r>
            <a:r>
              <a:rPr lang="en-US" altLang="ko-KR" dirty="0" err="1">
                <a:solidFill>
                  <a:srgbClr val="DADADA"/>
                </a:solidFill>
                <a:latin typeface="Consolas" panose="020B0609020204030204" pitchFamily="49" charset="0"/>
              </a:rPr>
              <a:t>.</a:t>
            </a:r>
            <a:r>
              <a:rPr lang="en-US" altLang="ko-KR" dirty="0" err="1">
                <a:solidFill>
                  <a:srgbClr val="DCDCAA"/>
                </a:solidFill>
                <a:latin typeface="Consolas" panose="020B0609020204030204" pitchFamily="49" charset="0"/>
              </a:rPr>
              <a:t>serial_ports</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p>
          <a:p>
            <a:r>
              <a:rPr lang="en-US" altLang="ko-KR" dirty="0">
                <a:solidFill>
                  <a:srgbClr val="DADADA"/>
                </a:solidFill>
                <a:latin typeface="Consolas" panose="020B0609020204030204" pitchFamily="49" charset="0"/>
              </a:rPr>
              <a:t>        </a:t>
            </a:r>
            <a:r>
              <a:rPr lang="en-US" altLang="ko-KR" dirty="0">
                <a:solidFill>
                  <a:srgbClr val="D8A0DF"/>
                </a:solidFill>
                <a:latin typeface="Consolas" panose="020B0609020204030204" pitchFamily="49" charset="0"/>
              </a:rPr>
              <a:t>for</a:t>
            </a:r>
            <a:r>
              <a:rPr lang="en-US" altLang="ko-KR" dirty="0">
                <a:solidFill>
                  <a:srgbClr val="DADADA"/>
                </a:solidFill>
                <a:latin typeface="Consolas" panose="020B0609020204030204" pitchFamily="49" charset="0"/>
              </a:rPr>
              <a:t> </a:t>
            </a:r>
            <a:r>
              <a:rPr lang="en-US" altLang="ko-KR" dirty="0">
                <a:solidFill>
                  <a:srgbClr val="9CDCFE"/>
                </a:solidFill>
                <a:latin typeface="Consolas" panose="020B0609020204030204" pitchFamily="49" charset="0"/>
              </a:rPr>
              <a:t>port</a:t>
            </a:r>
            <a:r>
              <a:rPr lang="en-US" altLang="ko-KR" dirty="0">
                <a:solidFill>
                  <a:srgbClr val="DADADA"/>
                </a:solidFill>
                <a:latin typeface="Consolas" panose="020B0609020204030204" pitchFamily="49" charset="0"/>
              </a:rPr>
              <a:t> </a:t>
            </a:r>
            <a:r>
              <a:rPr lang="en-US" altLang="ko-KR" dirty="0">
                <a:solidFill>
                  <a:srgbClr val="569CD6"/>
                </a:solidFill>
                <a:latin typeface="Consolas" panose="020B0609020204030204" pitchFamily="49" charset="0"/>
              </a:rPr>
              <a:t>in</a:t>
            </a:r>
            <a:r>
              <a:rPr lang="en-US" altLang="ko-KR" dirty="0">
                <a:solidFill>
                  <a:srgbClr val="DADADA"/>
                </a:solidFill>
                <a:latin typeface="Consolas" panose="020B0609020204030204" pitchFamily="49" charset="0"/>
              </a:rPr>
              <a:t> </a:t>
            </a:r>
            <a:r>
              <a:rPr lang="en-US" altLang="ko-KR" dirty="0" err="1">
                <a:solidFill>
                  <a:srgbClr val="9CDCFE"/>
                </a:solidFill>
                <a:latin typeface="Consolas" panose="020B0609020204030204" pitchFamily="49" charset="0"/>
              </a:rPr>
              <a:t>COM_Ports</a:t>
            </a:r>
            <a:r>
              <a:rPr lang="en-US" altLang="ko-KR" dirty="0">
                <a:solidFill>
                  <a:srgbClr val="DADADA"/>
                </a:solidFill>
                <a:latin typeface="Consolas" panose="020B0609020204030204" pitchFamily="49" charset="0"/>
              </a:rPr>
              <a:t>:</a:t>
            </a:r>
          </a:p>
          <a:p>
            <a:r>
              <a:rPr lang="en-US" altLang="ko-KR" dirty="0">
                <a:solidFill>
                  <a:srgbClr val="DADADA"/>
                </a:solidFill>
                <a:latin typeface="Consolas" panose="020B0609020204030204" pitchFamily="49" charset="0"/>
              </a:rPr>
              <a:t>            </a:t>
            </a:r>
            <a:r>
              <a:rPr lang="en-US" altLang="ko-KR" dirty="0">
                <a:solidFill>
                  <a:srgbClr val="D8A0DF"/>
                </a:solidFill>
                <a:latin typeface="Consolas" panose="020B0609020204030204" pitchFamily="49" charset="0"/>
              </a:rPr>
              <a:t>if</a:t>
            </a:r>
            <a:r>
              <a:rPr lang="en-US" altLang="ko-KR" dirty="0">
                <a:solidFill>
                  <a:srgbClr val="DADADA"/>
                </a:solidFill>
                <a:latin typeface="Consolas" panose="020B0609020204030204" pitchFamily="49" charset="0"/>
              </a:rPr>
              <a:t> </a:t>
            </a:r>
            <a:r>
              <a:rPr lang="en-US" altLang="ko-KR" dirty="0" err="1">
                <a:solidFill>
                  <a:srgbClr val="9CDCFE"/>
                </a:solidFill>
                <a:latin typeface="Consolas" panose="020B0609020204030204" pitchFamily="49" charset="0"/>
              </a:rPr>
              <a:t>port</a:t>
            </a:r>
            <a:r>
              <a:rPr lang="en-US" altLang="ko-KR" dirty="0" err="1">
                <a:solidFill>
                  <a:srgbClr val="DADADA"/>
                </a:solidFill>
                <a:latin typeface="Consolas" panose="020B0609020204030204" pitchFamily="49" charset="0"/>
              </a:rPr>
              <a:t>.find</a:t>
            </a:r>
            <a:r>
              <a:rPr lang="en-US" altLang="ko-KR" dirty="0">
                <a:solidFill>
                  <a:srgbClr val="B4B4B4"/>
                </a:solidFill>
                <a:latin typeface="Consolas" panose="020B0609020204030204" pitchFamily="49" charset="0"/>
              </a:rPr>
              <a:t>(</a:t>
            </a:r>
            <a:r>
              <a:rPr lang="en-US" altLang="ko-KR" dirty="0">
                <a:solidFill>
                  <a:srgbClr val="E8C9BB"/>
                </a:solidFill>
                <a:latin typeface="Consolas" panose="020B0609020204030204" pitchFamily="49" charset="0"/>
              </a:rPr>
              <a:t>'</a:t>
            </a:r>
            <a:r>
              <a:rPr lang="en-US" altLang="ko-KR" dirty="0">
                <a:solidFill>
                  <a:srgbClr val="CE9178"/>
                </a:solidFill>
                <a:latin typeface="Consolas" panose="020B0609020204030204" pitchFamily="49" charset="0"/>
              </a:rPr>
              <a:t>COM</a:t>
            </a:r>
            <a:r>
              <a:rPr lang="en-US" altLang="ko-KR" dirty="0">
                <a:solidFill>
                  <a:srgbClr val="E8C9BB"/>
                </a:solidFill>
                <a:latin typeface="Consolas" panose="020B0609020204030204" pitchFamily="49" charset="0"/>
              </a:rPr>
              <a:t>'</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r>
              <a:rPr lang="en-US" altLang="ko-KR" dirty="0">
                <a:solidFill>
                  <a:srgbClr val="B4B4B4"/>
                </a:solidFill>
                <a:latin typeface="Consolas" panose="020B0609020204030204" pitchFamily="49" charset="0"/>
              </a:rPr>
              <a:t>&gt;</a:t>
            </a:r>
            <a:r>
              <a:rPr lang="en-US" altLang="ko-KR" dirty="0">
                <a:solidFill>
                  <a:srgbClr val="DADADA"/>
                </a:solidFill>
                <a:latin typeface="Consolas" panose="020B0609020204030204" pitchFamily="49" charset="0"/>
              </a:rPr>
              <a:t> </a:t>
            </a:r>
            <a:r>
              <a:rPr lang="en-US" altLang="ko-KR" dirty="0">
                <a:solidFill>
                  <a:srgbClr val="B4B4B4"/>
                </a:solidFill>
                <a:latin typeface="Consolas" panose="020B0609020204030204" pitchFamily="49" charset="0"/>
              </a:rPr>
              <a:t>-</a:t>
            </a:r>
            <a:r>
              <a:rPr lang="en-US" altLang="ko-KR" dirty="0">
                <a:solidFill>
                  <a:srgbClr val="B5CEA8"/>
                </a:solidFill>
                <a:latin typeface="Consolas" panose="020B0609020204030204" pitchFamily="49" charset="0"/>
              </a:rPr>
              <a:t>1</a:t>
            </a:r>
            <a:r>
              <a:rPr lang="en-US" altLang="ko-KR" dirty="0">
                <a:solidFill>
                  <a:srgbClr val="DADADA"/>
                </a:solidFill>
                <a:latin typeface="Consolas" panose="020B0609020204030204" pitchFamily="49" charset="0"/>
              </a:rPr>
              <a:t>:</a:t>
            </a:r>
          </a:p>
          <a:p>
            <a:r>
              <a:rPr lang="en-US" altLang="ko-KR" dirty="0">
                <a:solidFill>
                  <a:srgbClr val="DADADA"/>
                </a:solidFill>
                <a:latin typeface="Consolas" panose="020B0609020204030204" pitchFamily="49" charset="0"/>
              </a:rPr>
              <a:t>                </a:t>
            </a:r>
            <a:r>
              <a:rPr lang="en-US" altLang="ko-KR" dirty="0" err="1">
                <a:solidFill>
                  <a:srgbClr val="9A9A9A"/>
                </a:solidFill>
                <a:latin typeface="Consolas" panose="020B0609020204030204" pitchFamily="49" charset="0"/>
              </a:rPr>
              <a:t>self</a:t>
            </a:r>
            <a:r>
              <a:rPr lang="en-US" altLang="ko-KR" dirty="0" err="1">
                <a:solidFill>
                  <a:srgbClr val="DADADA"/>
                </a:solidFill>
                <a:latin typeface="Consolas" panose="020B0609020204030204" pitchFamily="49" charset="0"/>
              </a:rPr>
              <a:t>.connect_port.</a:t>
            </a:r>
            <a:r>
              <a:rPr lang="en-US" altLang="ko-KR" dirty="0" err="1">
                <a:solidFill>
                  <a:srgbClr val="DCDCAA"/>
                </a:solidFill>
                <a:latin typeface="Consolas" panose="020B0609020204030204" pitchFamily="49" charset="0"/>
              </a:rPr>
              <a:t>append</a:t>
            </a:r>
            <a:r>
              <a:rPr lang="en-US" altLang="ko-KR" dirty="0">
                <a:solidFill>
                  <a:srgbClr val="B4B4B4"/>
                </a:solidFill>
                <a:latin typeface="Consolas" panose="020B0609020204030204" pitchFamily="49" charset="0"/>
              </a:rPr>
              <a:t>(</a:t>
            </a:r>
            <a:r>
              <a:rPr lang="en-US" altLang="ko-KR" dirty="0">
                <a:solidFill>
                  <a:srgbClr val="9CDCFE"/>
                </a:solidFill>
                <a:latin typeface="Consolas" panose="020B0609020204030204" pitchFamily="49" charset="0"/>
              </a:rPr>
              <a:t>port</a:t>
            </a:r>
            <a:r>
              <a:rPr lang="en-US" altLang="ko-KR" dirty="0">
                <a:solidFill>
                  <a:srgbClr val="B4B4B4"/>
                </a:solidFill>
                <a:latin typeface="Consolas" panose="020B0609020204030204" pitchFamily="49" charset="0"/>
              </a:rPr>
              <a:t>)</a:t>
            </a:r>
            <a:endParaRPr lang="en-US" altLang="ko-KR" dirty="0">
              <a:solidFill>
                <a:srgbClr val="DADADA"/>
              </a:solidFill>
              <a:latin typeface="Consolas" panose="020B0609020204030204" pitchFamily="49" charset="0"/>
            </a:endParaRPr>
          </a:p>
          <a:p>
            <a:r>
              <a:rPr lang="en-US" altLang="ko-KR" dirty="0">
                <a:solidFill>
                  <a:srgbClr val="DADADA"/>
                </a:solidFill>
                <a:latin typeface="Consolas" panose="020B0609020204030204" pitchFamily="49" charset="0"/>
              </a:rPr>
              <a:t>        </a:t>
            </a:r>
            <a:r>
              <a:rPr lang="en-US" altLang="ko-KR" dirty="0">
                <a:solidFill>
                  <a:srgbClr val="DCDCAA"/>
                </a:solidFill>
                <a:latin typeface="Consolas" panose="020B0609020204030204" pitchFamily="49" charset="0"/>
              </a:rPr>
              <a:t>print</a:t>
            </a:r>
            <a:r>
              <a:rPr lang="en-US" altLang="ko-KR" dirty="0">
                <a:solidFill>
                  <a:srgbClr val="DADADA"/>
                </a:solidFill>
                <a:latin typeface="Consolas" panose="020B0609020204030204" pitchFamily="49" charset="0"/>
              </a:rPr>
              <a:t> (</a:t>
            </a:r>
            <a:r>
              <a:rPr lang="en-US" altLang="ko-KR" dirty="0" err="1">
                <a:solidFill>
                  <a:srgbClr val="9A9A9A"/>
                </a:solidFill>
                <a:latin typeface="Consolas" panose="020B0609020204030204" pitchFamily="49" charset="0"/>
              </a:rPr>
              <a:t>self</a:t>
            </a:r>
            <a:r>
              <a:rPr lang="en-US" altLang="ko-KR" dirty="0" err="1">
                <a:solidFill>
                  <a:srgbClr val="DADADA"/>
                </a:solidFill>
                <a:latin typeface="Consolas" panose="020B0609020204030204" pitchFamily="49" charset="0"/>
              </a:rPr>
              <a:t>.connect_port</a:t>
            </a:r>
            <a:r>
              <a:rPr lang="en-US" altLang="ko-KR" dirty="0">
                <a:solidFill>
                  <a:srgbClr val="DADADA"/>
                </a:solidFill>
                <a:latin typeface="Consolas" panose="020B0609020204030204" pitchFamily="49" charset="0"/>
              </a:rPr>
              <a:t>)   </a:t>
            </a:r>
          </a:p>
          <a:p>
            <a:r>
              <a:rPr lang="en-US" altLang="ko-KR" dirty="0">
                <a:solidFill>
                  <a:srgbClr val="DADADA"/>
                </a:solidFill>
                <a:latin typeface="Consolas" panose="020B0609020204030204" pitchFamily="49" charset="0"/>
              </a:rPr>
              <a:t>        </a:t>
            </a:r>
            <a:r>
              <a:rPr lang="en-US" altLang="ko-KR" dirty="0">
                <a:solidFill>
                  <a:srgbClr val="D8A0DF"/>
                </a:solidFill>
                <a:latin typeface="Consolas" panose="020B0609020204030204" pitchFamily="49" charset="0"/>
              </a:rPr>
              <a:t>for</a:t>
            </a:r>
            <a:r>
              <a:rPr lang="en-US" altLang="ko-KR" dirty="0">
                <a:solidFill>
                  <a:srgbClr val="DADADA"/>
                </a:solidFill>
                <a:latin typeface="Consolas" panose="020B0609020204030204" pitchFamily="49" charset="0"/>
              </a:rPr>
              <a:t> </a:t>
            </a:r>
            <a:r>
              <a:rPr lang="en-US" altLang="ko-KR" dirty="0">
                <a:solidFill>
                  <a:srgbClr val="9CDCFE"/>
                </a:solidFill>
                <a:latin typeface="Consolas" panose="020B0609020204030204" pitchFamily="49" charset="0"/>
              </a:rPr>
              <a:t>comport</a:t>
            </a:r>
            <a:r>
              <a:rPr lang="en-US" altLang="ko-KR" dirty="0">
                <a:solidFill>
                  <a:srgbClr val="DADADA"/>
                </a:solidFill>
                <a:latin typeface="Consolas" panose="020B0609020204030204" pitchFamily="49" charset="0"/>
              </a:rPr>
              <a:t> </a:t>
            </a:r>
            <a:r>
              <a:rPr lang="en-US" altLang="ko-KR" dirty="0">
                <a:solidFill>
                  <a:srgbClr val="569CD6"/>
                </a:solidFill>
                <a:latin typeface="Consolas" panose="020B0609020204030204" pitchFamily="49" charset="0"/>
              </a:rPr>
              <a:t>in</a:t>
            </a:r>
            <a:r>
              <a:rPr lang="en-US" altLang="ko-KR" dirty="0">
                <a:solidFill>
                  <a:srgbClr val="DADADA"/>
                </a:solidFill>
                <a:latin typeface="Consolas" panose="020B0609020204030204" pitchFamily="49" charset="0"/>
              </a:rPr>
              <a:t> </a:t>
            </a:r>
            <a:r>
              <a:rPr lang="en-US" altLang="ko-KR" dirty="0" err="1">
                <a:solidFill>
                  <a:srgbClr val="9A9A9A"/>
                </a:solidFill>
                <a:latin typeface="Consolas" panose="020B0609020204030204" pitchFamily="49" charset="0"/>
              </a:rPr>
              <a:t>self</a:t>
            </a:r>
            <a:r>
              <a:rPr lang="en-US" altLang="ko-KR" dirty="0" err="1">
                <a:solidFill>
                  <a:srgbClr val="DADADA"/>
                </a:solidFill>
                <a:latin typeface="Consolas" panose="020B0609020204030204" pitchFamily="49" charset="0"/>
              </a:rPr>
              <a:t>.connect_port</a:t>
            </a:r>
            <a:r>
              <a:rPr lang="en-US" altLang="ko-KR" dirty="0">
                <a:solidFill>
                  <a:srgbClr val="DADADA"/>
                </a:solidFill>
                <a:latin typeface="Consolas" panose="020B0609020204030204" pitchFamily="49" charset="0"/>
              </a:rPr>
              <a:t>:</a:t>
            </a:r>
          </a:p>
          <a:p>
            <a:r>
              <a:rPr lang="en-US" altLang="ko-KR" dirty="0">
                <a:solidFill>
                  <a:srgbClr val="DADADA"/>
                </a:solidFill>
                <a:latin typeface="Consolas" panose="020B0609020204030204" pitchFamily="49" charset="0"/>
              </a:rPr>
              <a:t>            </a:t>
            </a:r>
            <a:r>
              <a:rPr lang="en-US" altLang="ko-KR" dirty="0" err="1">
                <a:solidFill>
                  <a:srgbClr val="9CDCFE"/>
                </a:solidFill>
                <a:latin typeface="Consolas" panose="020B0609020204030204" pitchFamily="49" charset="0"/>
              </a:rPr>
              <a:t>ui</a:t>
            </a:r>
            <a:r>
              <a:rPr lang="en-US" altLang="ko-KR" dirty="0" err="1">
                <a:solidFill>
                  <a:srgbClr val="DADADA"/>
                </a:solidFill>
                <a:latin typeface="Consolas" panose="020B0609020204030204" pitchFamily="49" charset="0"/>
              </a:rPr>
              <a:t>.comboBox.</a:t>
            </a:r>
            <a:r>
              <a:rPr lang="en-US" altLang="ko-KR" dirty="0" err="1">
                <a:solidFill>
                  <a:srgbClr val="DCDCAA"/>
                </a:solidFill>
                <a:latin typeface="Consolas" panose="020B0609020204030204" pitchFamily="49" charset="0"/>
              </a:rPr>
              <a:t>addItem</a:t>
            </a:r>
            <a:r>
              <a:rPr lang="en-US" altLang="ko-KR" dirty="0">
                <a:solidFill>
                  <a:srgbClr val="B4B4B4"/>
                </a:solidFill>
                <a:latin typeface="Consolas" panose="020B0609020204030204" pitchFamily="49" charset="0"/>
              </a:rPr>
              <a:t>(</a:t>
            </a:r>
            <a:r>
              <a:rPr lang="en-US" altLang="ko-KR" dirty="0">
                <a:solidFill>
                  <a:srgbClr val="9CDCFE"/>
                </a:solidFill>
                <a:latin typeface="Consolas" panose="020B0609020204030204" pitchFamily="49" charset="0"/>
              </a:rPr>
              <a:t>comport</a:t>
            </a:r>
            <a:r>
              <a:rPr lang="en-US" altLang="ko-KR" dirty="0">
                <a:solidFill>
                  <a:srgbClr val="B4B4B4"/>
                </a:solidFill>
                <a:latin typeface="Consolas" panose="020B0609020204030204" pitchFamily="49" charset="0"/>
              </a:rPr>
              <a:t>)</a:t>
            </a:r>
            <a:endParaRPr lang="en-US" altLang="ko-KR" b="0" dirty="0">
              <a:solidFill>
                <a:srgbClr val="DADADA"/>
              </a:solidFill>
              <a:effectLst/>
              <a:latin typeface="Consolas" panose="020B0609020204030204" pitchFamily="49" charset="0"/>
            </a:endParaRPr>
          </a:p>
        </p:txBody>
      </p:sp>
    </p:spTree>
    <p:extLst>
      <p:ext uri="{BB962C8B-B14F-4D97-AF65-F5344CB8AC3E}">
        <p14:creationId xmlns:p14="http://schemas.microsoft.com/office/powerpoint/2010/main" val="2988437783"/>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5166"/>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66843"/>
            <a:ext cx="3997954" cy="461665"/>
          </a:xfrm>
          <a:prstGeom prst="rect">
            <a:avLst/>
          </a:prstGeom>
        </p:spPr>
        <p:txBody>
          <a:bodyPr wrap="none">
            <a:spAutoFit/>
          </a:bodyPr>
          <a:lstStyle/>
          <a:p>
            <a:pPr marL="363538" indent="-363538">
              <a:buFont typeface="Arial" panose="020B0604020202020204" pitchFamily="34" charset="0"/>
              <a:buChar char="•"/>
            </a:pPr>
            <a:r>
              <a:rPr lang="en-US" altLang="ko-KR" sz="2400" b="1">
                <a:solidFill>
                  <a:schemeClr val="bg1"/>
                </a:solidFill>
                <a:latin typeface="+mn-ea"/>
              </a:rPr>
              <a:t>PWM : CubeIDE coding</a:t>
            </a:r>
            <a:endParaRPr lang="ko-KR" altLang="en-US" sz="2400" b="1" dirty="0">
              <a:solidFill>
                <a:schemeClr val="bg1"/>
              </a:solidFill>
              <a:latin typeface="+mn-ea"/>
            </a:endParaRPr>
          </a:p>
        </p:txBody>
      </p:sp>
      <p:sp>
        <p:nvSpPr>
          <p:cNvPr id="2" name="직사각형 1"/>
          <p:cNvSpPr/>
          <p:nvPr/>
        </p:nvSpPr>
        <p:spPr>
          <a:xfrm>
            <a:off x="186943" y="711422"/>
            <a:ext cx="8496944" cy="4801314"/>
          </a:xfrm>
          <a:prstGeom prst="rect">
            <a:avLst/>
          </a:prstGeom>
          <a:solidFill>
            <a:schemeClr val="bg1">
              <a:lumMod val="95000"/>
            </a:schemeClr>
          </a:solidFill>
        </p:spPr>
        <p:txBody>
          <a:bodyPr wrap="square">
            <a:spAutoFit/>
          </a:bodyPr>
          <a:lstStyle/>
          <a:p>
            <a:r>
              <a:rPr lang="en-US" altLang="ko-KR" b="1">
                <a:solidFill>
                  <a:srgbClr val="7F0055"/>
                </a:solidFill>
                <a:latin typeface="Courier New" panose="02070309020205020404" pitchFamily="49" charset="0"/>
              </a:rPr>
              <a:t>int</a:t>
            </a:r>
            <a:r>
              <a:rPr lang="en-US" altLang="ko-KR" b="1">
                <a:solidFill>
                  <a:srgbClr val="000000"/>
                </a:solidFill>
                <a:latin typeface="Courier New" panose="02070309020205020404" pitchFamily="49" charset="0"/>
              </a:rPr>
              <a:t> main(</a:t>
            </a:r>
            <a:r>
              <a:rPr lang="en-US" altLang="ko-KR" b="1">
                <a:solidFill>
                  <a:srgbClr val="7F0055"/>
                </a:solidFill>
                <a:latin typeface="Courier New" panose="02070309020205020404" pitchFamily="49" charset="0"/>
              </a:rPr>
              <a:t>void</a:t>
            </a:r>
            <a:r>
              <a:rPr lang="en-US" altLang="ko-KR" b="1">
                <a:solidFill>
                  <a:srgbClr val="000000"/>
                </a:solidFill>
                <a:latin typeface="Courier New" panose="02070309020205020404" pitchFamily="49" charset="0"/>
              </a:rPr>
              <a:t>)</a:t>
            </a:r>
          </a:p>
          <a:p>
            <a:r>
              <a:rPr lang="en-US" altLang="ko-KR" b="1">
                <a:solidFill>
                  <a:srgbClr val="000000"/>
                </a:solidFill>
                <a:latin typeface="Courier New" panose="02070309020205020404" pitchFamily="49" charset="0"/>
              </a:rPr>
              <a:t>{</a:t>
            </a:r>
          </a:p>
          <a:p>
            <a:r>
              <a:rPr lang="en-US" altLang="ko-KR" b="1">
                <a:solidFill>
                  <a:srgbClr val="3F7F5F"/>
                </a:solidFill>
                <a:latin typeface="Courier New" panose="02070309020205020404" pitchFamily="49" charset="0"/>
              </a:rPr>
              <a:t>     /* USER CODE BEGIN 1 */</a:t>
            </a:r>
            <a:endParaRPr lang="en-US" altLang="ko-KR" b="1">
              <a:solidFill>
                <a:srgbClr val="000000"/>
              </a:solidFill>
              <a:latin typeface="Courier New" panose="02070309020205020404" pitchFamily="49" charset="0"/>
            </a:endParaRPr>
          </a:p>
          <a:p>
            <a:r>
              <a:rPr lang="en-US" altLang="ko-KR" b="1">
                <a:solidFill>
                  <a:srgbClr val="005032"/>
                </a:solidFill>
                <a:latin typeface="Courier New" panose="02070309020205020404" pitchFamily="49" charset="0"/>
              </a:rPr>
              <a:t>     uint16_t</a:t>
            </a:r>
            <a:r>
              <a:rPr lang="en-US" altLang="ko-KR" b="1">
                <a:solidFill>
                  <a:srgbClr val="000000"/>
                </a:solidFill>
                <a:latin typeface="Courier New" panose="02070309020205020404" pitchFamily="49" charset="0"/>
              </a:rPr>
              <a:t> pwm_data=0;</a:t>
            </a:r>
          </a:p>
          <a:p>
            <a:endParaRPr lang="en-US" altLang="ko-KR" b="1">
              <a:solidFill>
                <a:srgbClr val="000000"/>
              </a:solidFill>
              <a:latin typeface="Courier New" panose="02070309020205020404" pitchFamily="49" charset="0"/>
            </a:endParaRPr>
          </a:p>
          <a:p>
            <a:r>
              <a:rPr lang="en-US" altLang="ko-KR" b="1">
                <a:solidFill>
                  <a:srgbClr val="000000"/>
                </a:solidFill>
                <a:latin typeface="Courier New" panose="02070309020205020404" pitchFamily="49" charset="0"/>
              </a:rPr>
              <a:t>     HAL_TIM_PWM_Start(&amp;htim4, TIM_CHANNEL_1);</a:t>
            </a:r>
          </a:p>
          <a:p>
            <a:br>
              <a:rPr lang="en-US" altLang="ko-KR" b="1">
                <a:solidFill>
                  <a:srgbClr val="000000"/>
                </a:solidFill>
                <a:latin typeface="Courier New" panose="02070309020205020404" pitchFamily="49" charset="0"/>
              </a:rPr>
            </a:br>
            <a:r>
              <a:rPr lang="en-US" altLang="ko-KR" b="1">
                <a:solidFill>
                  <a:srgbClr val="000000"/>
                </a:solidFill>
                <a:latin typeface="Courier New" panose="02070309020205020404" pitchFamily="49" charset="0"/>
              </a:rPr>
              <a:t>     </a:t>
            </a:r>
            <a:r>
              <a:rPr lang="en-US" altLang="ko-KR" b="1">
                <a:solidFill>
                  <a:srgbClr val="7F0055"/>
                </a:solidFill>
                <a:latin typeface="Courier New" panose="02070309020205020404" pitchFamily="49" charset="0"/>
              </a:rPr>
              <a:t>while</a:t>
            </a:r>
            <a:r>
              <a:rPr lang="en-US" altLang="ko-KR" b="1">
                <a:solidFill>
                  <a:srgbClr val="000000"/>
                </a:solidFill>
                <a:latin typeface="Courier New" panose="02070309020205020404" pitchFamily="49" charset="0"/>
              </a:rPr>
              <a:t> (1)</a:t>
            </a:r>
          </a:p>
          <a:p>
            <a:r>
              <a:rPr lang="en-US" altLang="ko-KR" b="1">
                <a:solidFill>
                  <a:srgbClr val="000000"/>
                </a:solidFill>
                <a:latin typeface="Courier New" panose="02070309020205020404" pitchFamily="49" charset="0"/>
              </a:rPr>
              <a:t>     {</a:t>
            </a:r>
          </a:p>
          <a:p>
            <a:endParaRPr lang="en-US" altLang="ko-KR" b="1">
              <a:solidFill>
                <a:srgbClr val="000000"/>
              </a:solidFill>
              <a:latin typeface="Courier New" panose="02070309020205020404" pitchFamily="49" charset="0"/>
            </a:endParaRPr>
          </a:p>
          <a:p>
            <a:r>
              <a:rPr lang="en-US" altLang="ko-KR" b="1">
                <a:solidFill>
                  <a:srgbClr val="000000"/>
                </a:solidFill>
                <a:latin typeface="Courier New" panose="02070309020205020404" pitchFamily="49" charset="0"/>
              </a:rPr>
              <a:t>          htim4.</a:t>
            </a:r>
            <a:r>
              <a:rPr lang="en-US" altLang="ko-KR" b="1">
                <a:solidFill>
                  <a:srgbClr val="0000C0"/>
                </a:solidFill>
                <a:latin typeface="Courier New" panose="02070309020205020404" pitchFamily="49" charset="0"/>
              </a:rPr>
              <a:t>Instance</a:t>
            </a:r>
            <a:r>
              <a:rPr lang="en-US" altLang="ko-KR" b="1">
                <a:solidFill>
                  <a:srgbClr val="000000"/>
                </a:solidFill>
                <a:latin typeface="Courier New" panose="02070309020205020404" pitchFamily="49" charset="0"/>
              </a:rPr>
              <a:t> -&gt;</a:t>
            </a:r>
            <a:r>
              <a:rPr lang="en-US" altLang="ko-KR" b="1">
                <a:solidFill>
                  <a:srgbClr val="0000C0"/>
                </a:solidFill>
                <a:latin typeface="Courier New" panose="02070309020205020404" pitchFamily="49" charset="0"/>
              </a:rPr>
              <a:t>CCR1</a:t>
            </a:r>
            <a:r>
              <a:rPr lang="en-US" altLang="ko-KR" b="1">
                <a:solidFill>
                  <a:srgbClr val="000000"/>
                </a:solidFill>
                <a:latin typeface="Courier New" panose="02070309020205020404" pitchFamily="49" charset="0"/>
              </a:rPr>
              <a:t> = pwm_data;</a:t>
            </a:r>
          </a:p>
          <a:p>
            <a:r>
              <a:rPr lang="en-US" altLang="ko-KR" b="1">
                <a:solidFill>
                  <a:srgbClr val="000000"/>
                </a:solidFill>
                <a:latin typeface="Courier New" panose="02070309020205020404" pitchFamily="49" charset="0"/>
              </a:rPr>
              <a:t>          pwm_data++;</a:t>
            </a:r>
          </a:p>
          <a:p>
            <a:r>
              <a:rPr lang="en-US" altLang="ko-KR" b="1">
                <a:solidFill>
                  <a:srgbClr val="7F0055"/>
                </a:solidFill>
                <a:latin typeface="Courier New" panose="02070309020205020404" pitchFamily="49" charset="0"/>
              </a:rPr>
              <a:t>          if</a:t>
            </a:r>
            <a:r>
              <a:rPr lang="en-US" altLang="ko-KR" b="1">
                <a:solidFill>
                  <a:srgbClr val="000000"/>
                </a:solidFill>
                <a:latin typeface="Courier New" panose="02070309020205020404" pitchFamily="49" charset="0"/>
              </a:rPr>
              <a:t>(pwm_data&gt;999)pwm_data=0;</a:t>
            </a:r>
          </a:p>
          <a:p>
            <a:r>
              <a:rPr lang="en-US" altLang="ko-KR" b="1">
                <a:solidFill>
                  <a:srgbClr val="000000"/>
                </a:solidFill>
                <a:latin typeface="Courier New" panose="02070309020205020404" pitchFamily="49" charset="0"/>
              </a:rPr>
              <a:t>          HAL_Delay(10);</a:t>
            </a:r>
          </a:p>
          <a:p>
            <a:endParaRPr lang="en-US" altLang="ko-KR" b="1">
              <a:solidFill>
                <a:srgbClr val="000000"/>
              </a:solidFill>
              <a:latin typeface="Courier New" panose="02070309020205020404" pitchFamily="49" charset="0"/>
            </a:endParaRPr>
          </a:p>
          <a:p>
            <a:r>
              <a:rPr lang="en-US" altLang="ko-KR" b="1">
                <a:solidFill>
                  <a:srgbClr val="000000"/>
                </a:solidFill>
                <a:latin typeface="Courier New" panose="02070309020205020404" pitchFamily="49" charset="0"/>
              </a:rPr>
              <a:t>           ~~~</a:t>
            </a:r>
          </a:p>
          <a:p>
            <a:r>
              <a:rPr lang="en-US" altLang="ko-KR" b="1">
                <a:solidFill>
                  <a:srgbClr val="000000"/>
                </a:solidFill>
                <a:latin typeface="Courier New" panose="02070309020205020404" pitchFamily="49" charset="0"/>
              </a:rPr>
              <a:t>      }</a:t>
            </a:r>
          </a:p>
        </p:txBody>
      </p:sp>
    </p:spTree>
    <p:extLst>
      <p:ext uri="{BB962C8B-B14F-4D97-AF65-F5344CB8AC3E}">
        <p14:creationId xmlns:p14="http://schemas.microsoft.com/office/powerpoint/2010/main" val="1511367551"/>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2992871" cy="461665"/>
          </a:xfrm>
          <a:prstGeom prst="rect">
            <a:avLst/>
          </a:prstGeom>
        </p:spPr>
        <p:txBody>
          <a:bodyPr wrap="none">
            <a:spAutoFit/>
          </a:bodyPr>
          <a:lstStyle/>
          <a:p>
            <a:pPr marL="363538" indent="-363538">
              <a:buFont typeface="Arial" panose="020B0604020202020204" pitchFamily="34" charset="0"/>
              <a:buChar char="•"/>
            </a:pPr>
            <a:r>
              <a:rPr lang="en-US" altLang="ko-KR" sz="2400" b="1">
                <a:solidFill>
                  <a:schemeClr val="bg1"/>
                </a:solidFill>
                <a:latin typeface="+mn-ea"/>
              </a:rPr>
              <a:t>PWM : </a:t>
            </a:r>
            <a:r>
              <a:rPr lang="ko-KR" altLang="en-US" sz="2400" b="1">
                <a:solidFill>
                  <a:schemeClr val="bg1"/>
                </a:solidFill>
                <a:latin typeface="+mn-ea"/>
              </a:rPr>
              <a:t>파형 측정</a:t>
            </a:r>
            <a:endParaRPr lang="ko-KR" altLang="en-US" sz="2400" b="1" dirty="0">
              <a:solidFill>
                <a:schemeClr val="bg1"/>
              </a:solidFill>
              <a:latin typeface="+mn-ea"/>
            </a:endParaRPr>
          </a:p>
        </p:txBody>
      </p:sp>
      <p:sp>
        <p:nvSpPr>
          <p:cNvPr id="2" name="직사각형 1"/>
          <p:cNvSpPr/>
          <p:nvPr/>
        </p:nvSpPr>
        <p:spPr>
          <a:xfrm>
            <a:off x="395536" y="908720"/>
            <a:ext cx="8748464" cy="1015663"/>
          </a:xfrm>
          <a:prstGeom prst="rect">
            <a:avLst/>
          </a:prstGeom>
        </p:spPr>
        <p:txBody>
          <a:bodyPr wrap="square">
            <a:spAutoFit/>
          </a:bodyPr>
          <a:lstStyle/>
          <a:p>
            <a:pPr marL="285750" indent="-285750">
              <a:lnSpc>
                <a:spcPts val="3600"/>
              </a:lnSpc>
              <a:buFont typeface="Arial" panose="020B0604020202020204" pitchFamily="34" charset="0"/>
              <a:buChar char="•"/>
            </a:pPr>
            <a:r>
              <a:rPr lang="en-US" altLang="ko-KR" sz="2400" b="1"/>
              <a:t> </a:t>
            </a:r>
            <a:r>
              <a:rPr lang="ko-KR" altLang="en-US" sz="2400" b="1"/>
              <a:t>오실로스코프를 연결하여 </a:t>
            </a:r>
            <a:r>
              <a:rPr lang="en-US" altLang="ko-KR" sz="2400" b="1"/>
              <a:t>PWM </a:t>
            </a:r>
            <a:r>
              <a:rPr lang="ko-KR" altLang="en-US" sz="2400" b="1"/>
              <a:t>출력 파형을 측정해 보자</a:t>
            </a:r>
            <a:r>
              <a:rPr lang="en-US" altLang="ko-KR" sz="2400" b="1"/>
              <a:t>.</a:t>
            </a:r>
            <a:endParaRPr lang="en-US" altLang="ko-KR" sz="2400" b="1" dirty="0"/>
          </a:p>
          <a:p>
            <a:pPr>
              <a:lnSpc>
                <a:spcPts val="3600"/>
              </a:lnSpc>
            </a:pPr>
            <a:r>
              <a:rPr lang="en-US" altLang="ko-KR" sz="2400" b="1" dirty="0"/>
              <a:t>   </a:t>
            </a:r>
            <a:endParaRPr lang="ko-KR" altLang="en-US" sz="2400" b="1" dirty="0"/>
          </a:p>
        </p:txBody>
      </p:sp>
    </p:spTree>
    <p:extLst>
      <p:ext uri="{BB962C8B-B14F-4D97-AF65-F5344CB8AC3E}">
        <p14:creationId xmlns:p14="http://schemas.microsoft.com/office/powerpoint/2010/main" val="1484149117"/>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12192000" cy="30689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b="1"/>
              <a:t>High Power </a:t>
            </a:r>
            <a:r>
              <a:rPr lang="ko-KR" altLang="en-US" sz="4000" b="1"/>
              <a:t>부하 </a:t>
            </a:r>
            <a:r>
              <a:rPr lang="en-US" altLang="ko-KR" sz="4000" b="1"/>
              <a:t>PWM </a:t>
            </a:r>
            <a:r>
              <a:rPr lang="ko-KR" altLang="en-US" sz="4000" b="1"/>
              <a:t>제어</a:t>
            </a:r>
          </a:p>
        </p:txBody>
      </p:sp>
    </p:spTree>
    <p:extLst>
      <p:ext uri="{BB962C8B-B14F-4D97-AF65-F5344CB8AC3E}">
        <p14:creationId xmlns:p14="http://schemas.microsoft.com/office/powerpoint/2010/main" val="2302579699"/>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5897064" cy="461665"/>
          </a:xfrm>
          <a:prstGeom prst="rect">
            <a:avLst/>
          </a:prstGeom>
        </p:spPr>
        <p:txBody>
          <a:bodyPr wrap="none">
            <a:spAutoFit/>
          </a:bodyPr>
          <a:lstStyle/>
          <a:p>
            <a:pPr marL="363538" indent="-363538">
              <a:buFont typeface="Arial" panose="020B0604020202020204" pitchFamily="34" charset="0"/>
              <a:buChar char="•"/>
            </a:pPr>
            <a:r>
              <a:rPr lang="ko-KR" altLang="en-US" sz="2400" b="1">
                <a:solidFill>
                  <a:schemeClr val="bg1"/>
                </a:solidFill>
                <a:latin typeface="+mn-ea"/>
              </a:rPr>
              <a:t>실험 환경</a:t>
            </a:r>
            <a:r>
              <a:rPr lang="en-US" altLang="ko-KR" sz="2400" b="1">
                <a:solidFill>
                  <a:schemeClr val="bg1"/>
                </a:solidFill>
                <a:latin typeface="+mn-ea"/>
              </a:rPr>
              <a:t>. L298n PWM Motor Driver</a:t>
            </a:r>
            <a:endParaRPr lang="ko-KR" altLang="en-US" sz="2400" b="1" dirty="0">
              <a:solidFill>
                <a:schemeClr val="bg1"/>
              </a:solidFill>
              <a:latin typeface="+mn-ea"/>
            </a:endParaRPr>
          </a:p>
        </p:txBody>
      </p:sp>
      <p:pic>
        <p:nvPicPr>
          <p:cNvPr id="3" name="그림 2"/>
          <p:cNvPicPr>
            <a:picLocks noChangeAspect="1"/>
          </p:cNvPicPr>
          <p:nvPr/>
        </p:nvPicPr>
        <p:blipFill>
          <a:blip r:embed="rId2"/>
          <a:stretch>
            <a:fillRect/>
          </a:stretch>
        </p:blipFill>
        <p:spPr>
          <a:xfrm rot="16200000" flipV="1">
            <a:off x="7771457" y="2822506"/>
            <a:ext cx="4974735" cy="404769"/>
          </a:xfrm>
          <a:prstGeom prst="rect">
            <a:avLst/>
          </a:prstGeom>
        </p:spPr>
      </p:pic>
      <p:pic>
        <p:nvPicPr>
          <p:cNvPr id="5" name="그림 4"/>
          <p:cNvPicPr>
            <a:picLocks noChangeAspect="1"/>
          </p:cNvPicPr>
          <p:nvPr/>
        </p:nvPicPr>
        <p:blipFill>
          <a:blip r:embed="rId3"/>
          <a:stretch>
            <a:fillRect/>
          </a:stretch>
        </p:blipFill>
        <p:spPr>
          <a:xfrm rot="8626192">
            <a:off x="4633435" y="1612398"/>
            <a:ext cx="3744416" cy="3422239"/>
          </a:xfrm>
          <a:prstGeom prst="rect">
            <a:avLst/>
          </a:prstGeom>
        </p:spPr>
      </p:pic>
      <p:sp>
        <p:nvSpPr>
          <p:cNvPr id="7" name="직사각형 6"/>
          <p:cNvSpPr/>
          <p:nvPr/>
        </p:nvSpPr>
        <p:spPr>
          <a:xfrm>
            <a:off x="1271464" y="1844824"/>
            <a:ext cx="1800200" cy="108012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Power</a:t>
            </a:r>
          </a:p>
          <a:p>
            <a:pPr algn="ctr"/>
            <a:r>
              <a:rPr lang="en-US" altLang="ko-KR" b="1">
                <a:solidFill>
                  <a:schemeClr val="tx1"/>
                </a:solidFill>
              </a:rPr>
              <a:t>Supply</a:t>
            </a:r>
            <a:endParaRPr lang="ko-KR" altLang="en-US" b="1">
              <a:solidFill>
                <a:schemeClr val="tx1"/>
              </a:solidFill>
            </a:endParaRPr>
          </a:p>
        </p:txBody>
      </p:sp>
      <p:sp>
        <p:nvSpPr>
          <p:cNvPr id="10" name="직사각형 9"/>
          <p:cNvSpPr/>
          <p:nvPr/>
        </p:nvSpPr>
        <p:spPr>
          <a:xfrm>
            <a:off x="1271464" y="3422835"/>
            <a:ext cx="1800200" cy="130230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MCU</a:t>
            </a:r>
            <a:endParaRPr lang="ko-KR" altLang="en-US" b="1">
              <a:solidFill>
                <a:schemeClr val="tx1"/>
              </a:solidFill>
            </a:endParaRPr>
          </a:p>
        </p:txBody>
      </p:sp>
      <p:cxnSp>
        <p:nvCxnSpPr>
          <p:cNvPr id="11" name="꺾인 연결선 10"/>
          <p:cNvCxnSpPr/>
          <p:nvPr/>
        </p:nvCxnSpPr>
        <p:spPr>
          <a:xfrm>
            <a:off x="3071664" y="2132856"/>
            <a:ext cx="2088232" cy="576064"/>
          </a:xfrm>
          <a:prstGeom prst="bentConnector3">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꺾인 연결선 11"/>
          <p:cNvCxnSpPr/>
          <p:nvPr/>
        </p:nvCxnSpPr>
        <p:spPr>
          <a:xfrm>
            <a:off x="3071664" y="2708920"/>
            <a:ext cx="2088232" cy="360040"/>
          </a:xfrm>
          <a:prstGeom prst="bentConnector3">
            <a:avLst>
              <a:gd name="adj1" fmla="val 35234"/>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1399" y="1763524"/>
            <a:ext cx="772969" cy="369332"/>
          </a:xfrm>
          <a:prstGeom prst="rect">
            <a:avLst/>
          </a:prstGeom>
          <a:noFill/>
        </p:spPr>
        <p:txBody>
          <a:bodyPr wrap="none" rtlCol="0">
            <a:spAutoFit/>
          </a:bodyPr>
          <a:lstStyle/>
          <a:p>
            <a:r>
              <a:rPr lang="en-US" altLang="ko-KR" b="1"/>
              <a:t>+12V</a:t>
            </a:r>
            <a:endParaRPr lang="ko-KR" altLang="en-US" b="1"/>
          </a:p>
        </p:txBody>
      </p:sp>
      <p:sp>
        <p:nvSpPr>
          <p:cNvPr id="18" name="TextBox 17"/>
          <p:cNvSpPr txBox="1"/>
          <p:nvPr/>
        </p:nvSpPr>
        <p:spPr>
          <a:xfrm>
            <a:off x="3156507" y="2355045"/>
            <a:ext cx="707245" cy="369332"/>
          </a:xfrm>
          <a:prstGeom prst="rect">
            <a:avLst/>
          </a:prstGeom>
          <a:noFill/>
        </p:spPr>
        <p:txBody>
          <a:bodyPr wrap="none" rtlCol="0">
            <a:spAutoFit/>
          </a:bodyPr>
          <a:lstStyle/>
          <a:p>
            <a:r>
              <a:rPr lang="en-US" altLang="ko-KR" b="1"/>
              <a:t>GND</a:t>
            </a:r>
            <a:endParaRPr lang="ko-KR" altLang="en-US" b="1"/>
          </a:p>
        </p:txBody>
      </p:sp>
      <p:cxnSp>
        <p:nvCxnSpPr>
          <p:cNvPr id="20" name="꺾인 연결선 19"/>
          <p:cNvCxnSpPr/>
          <p:nvPr/>
        </p:nvCxnSpPr>
        <p:spPr>
          <a:xfrm rot="10800000" flipV="1">
            <a:off x="3071664" y="3645024"/>
            <a:ext cx="2088232" cy="288032"/>
          </a:xfrm>
          <a:prstGeom prst="bentConnector3">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꺾인 연결선 20"/>
          <p:cNvCxnSpPr/>
          <p:nvPr/>
        </p:nvCxnSpPr>
        <p:spPr>
          <a:xfrm rot="10800000" flipV="1">
            <a:off x="3083058" y="3789040"/>
            <a:ext cx="2076839" cy="480166"/>
          </a:xfrm>
          <a:prstGeom prst="bentConnector3">
            <a:avLst>
              <a:gd name="adj1" fmla="val 38737"/>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flipH="1">
            <a:off x="3090428" y="4005064"/>
            <a:ext cx="599728" cy="307777"/>
          </a:xfrm>
          <a:prstGeom prst="rect">
            <a:avLst/>
          </a:prstGeom>
          <a:noFill/>
        </p:spPr>
        <p:txBody>
          <a:bodyPr wrap="square" rtlCol="0">
            <a:spAutoFit/>
          </a:bodyPr>
          <a:lstStyle/>
          <a:p>
            <a:r>
              <a:rPr lang="en-US" altLang="ko-KR" sz="1400" b="1">
                <a:solidFill>
                  <a:srgbClr val="0000FF"/>
                </a:solidFill>
              </a:rPr>
              <a:t>GND</a:t>
            </a:r>
            <a:endParaRPr lang="ko-KR" altLang="en-US" sz="1400" b="1">
              <a:solidFill>
                <a:srgbClr val="0000FF"/>
              </a:solidFill>
            </a:endParaRPr>
          </a:p>
        </p:txBody>
      </p:sp>
      <p:sp>
        <p:nvSpPr>
          <p:cNvPr id="26" name="TextBox 25"/>
          <p:cNvSpPr txBox="1"/>
          <p:nvPr/>
        </p:nvSpPr>
        <p:spPr>
          <a:xfrm flipH="1">
            <a:off x="4572000" y="3793354"/>
            <a:ext cx="599728" cy="307777"/>
          </a:xfrm>
          <a:prstGeom prst="rect">
            <a:avLst/>
          </a:prstGeom>
          <a:noFill/>
        </p:spPr>
        <p:txBody>
          <a:bodyPr wrap="square" rtlCol="0">
            <a:spAutoFit/>
          </a:bodyPr>
          <a:lstStyle/>
          <a:p>
            <a:r>
              <a:rPr lang="en-US" altLang="ko-KR" sz="1400" b="1">
                <a:solidFill>
                  <a:srgbClr val="0000FF"/>
                </a:solidFill>
              </a:rPr>
              <a:t>IN2</a:t>
            </a:r>
            <a:endParaRPr lang="ko-KR" altLang="en-US" sz="1400" b="1">
              <a:solidFill>
                <a:srgbClr val="0000FF"/>
              </a:solidFill>
            </a:endParaRPr>
          </a:p>
        </p:txBody>
      </p:sp>
      <p:sp>
        <p:nvSpPr>
          <p:cNvPr id="27" name="TextBox 26"/>
          <p:cNvSpPr txBox="1"/>
          <p:nvPr/>
        </p:nvSpPr>
        <p:spPr>
          <a:xfrm flipH="1">
            <a:off x="4572000" y="3337247"/>
            <a:ext cx="599728" cy="307777"/>
          </a:xfrm>
          <a:prstGeom prst="rect">
            <a:avLst/>
          </a:prstGeom>
          <a:noFill/>
        </p:spPr>
        <p:txBody>
          <a:bodyPr wrap="square" rtlCol="0">
            <a:spAutoFit/>
          </a:bodyPr>
          <a:lstStyle/>
          <a:p>
            <a:r>
              <a:rPr lang="en-US" altLang="ko-KR" sz="1400" b="1">
                <a:solidFill>
                  <a:srgbClr val="0000FF"/>
                </a:solidFill>
              </a:rPr>
              <a:t>IN1</a:t>
            </a:r>
            <a:endParaRPr lang="ko-KR" altLang="en-US" sz="1400" b="1">
              <a:solidFill>
                <a:srgbClr val="0000FF"/>
              </a:solidFill>
            </a:endParaRPr>
          </a:p>
        </p:txBody>
      </p:sp>
      <p:sp>
        <p:nvSpPr>
          <p:cNvPr id="28" name="TextBox 27"/>
          <p:cNvSpPr txBox="1"/>
          <p:nvPr/>
        </p:nvSpPr>
        <p:spPr>
          <a:xfrm flipH="1">
            <a:off x="2997383" y="3645024"/>
            <a:ext cx="1154401" cy="307777"/>
          </a:xfrm>
          <a:prstGeom prst="rect">
            <a:avLst/>
          </a:prstGeom>
          <a:noFill/>
        </p:spPr>
        <p:txBody>
          <a:bodyPr wrap="square" rtlCol="0">
            <a:spAutoFit/>
          </a:bodyPr>
          <a:lstStyle/>
          <a:p>
            <a:r>
              <a:rPr lang="en-US" altLang="ko-KR" sz="1400" b="1">
                <a:solidFill>
                  <a:srgbClr val="0000FF"/>
                </a:solidFill>
              </a:rPr>
              <a:t>PB6.P</a:t>
            </a:r>
            <a:r>
              <a:rPr lang="en-US" altLang="ko-KR" sz="1400" b="1">
                <a:solidFill>
                  <a:srgbClr val="0000FF"/>
                </a:solidFill>
                <a:sym typeface="Wingdings" panose="05000000000000000000" pitchFamily="2" charset="2"/>
              </a:rPr>
              <a:t>WM</a:t>
            </a:r>
            <a:endParaRPr lang="ko-KR" altLang="en-US" sz="1400" b="1">
              <a:solidFill>
                <a:srgbClr val="0000FF"/>
              </a:solidFill>
            </a:endParaRPr>
          </a:p>
        </p:txBody>
      </p:sp>
      <p:cxnSp>
        <p:nvCxnSpPr>
          <p:cNvPr id="30" name="꺾인 연결선 29"/>
          <p:cNvCxnSpPr>
            <a:cxnSpLocks/>
          </p:cNvCxnSpPr>
          <p:nvPr/>
        </p:nvCxnSpPr>
        <p:spPr>
          <a:xfrm flipV="1">
            <a:off x="5807968" y="1844824"/>
            <a:ext cx="4248472" cy="288032"/>
          </a:xfrm>
          <a:prstGeom prst="bentConnector3">
            <a:avLst>
              <a:gd name="adj1" fmla="val -669"/>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12049" y="1340768"/>
            <a:ext cx="375424" cy="646331"/>
          </a:xfrm>
          <a:prstGeom prst="rect">
            <a:avLst/>
          </a:prstGeom>
          <a:noFill/>
        </p:spPr>
        <p:txBody>
          <a:bodyPr wrap="none" rtlCol="0">
            <a:spAutoFit/>
          </a:bodyPr>
          <a:lstStyle/>
          <a:p>
            <a:r>
              <a:rPr lang="en-US" altLang="ko-KR" sz="3600" b="1"/>
              <a:t>-</a:t>
            </a:r>
            <a:endParaRPr lang="ko-KR" altLang="en-US" sz="3600" b="1"/>
          </a:p>
        </p:txBody>
      </p:sp>
      <p:cxnSp>
        <p:nvCxnSpPr>
          <p:cNvPr id="34" name="꺾인 연결선 33"/>
          <p:cNvCxnSpPr>
            <a:cxnSpLocks/>
          </p:cNvCxnSpPr>
          <p:nvPr/>
        </p:nvCxnSpPr>
        <p:spPr>
          <a:xfrm flipV="1">
            <a:off x="6000409" y="1340768"/>
            <a:ext cx="4056031" cy="792088"/>
          </a:xfrm>
          <a:prstGeom prst="bentConnector3">
            <a:avLst>
              <a:gd name="adj1" fmla="val 450"/>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480376" y="817548"/>
            <a:ext cx="442750" cy="523220"/>
          </a:xfrm>
          <a:prstGeom prst="rect">
            <a:avLst/>
          </a:prstGeom>
          <a:noFill/>
        </p:spPr>
        <p:txBody>
          <a:bodyPr wrap="none" rtlCol="0">
            <a:spAutoFit/>
          </a:bodyPr>
          <a:lstStyle/>
          <a:p>
            <a:r>
              <a:rPr lang="en-US" altLang="ko-KR" sz="2800" b="1"/>
              <a:t>+</a:t>
            </a:r>
            <a:endParaRPr lang="ko-KR" altLang="en-US" sz="2800" b="1"/>
          </a:p>
        </p:txBody>
      </p:sp>
      <p:sp>
        <p:nvSpPr>
          <p:cNvPr id="37" name="TextBox 36"/>
          <p:cNvSpPr txBox="1"/>
          <p:nvPr/>
        </p:nvSpPr>
        <p:spPr>
          <a:xfrm>
            <a:off x="8904312" y="5512258"/>
            <a:ext cx="2702984" cy="830997"/>
          </a:xfrm>
          <a:prstGeom prst="rect">
            <a:avLst/>
          </a:prstGeom>
          <a:solidFill>
            <a:schemeClr val="accent6">
              <a:lumMod val="20000"/>
              <a:lumOff val="80000"/>
            </a:schemeClr>
          </a:solidFill>
        </p:spPr>
        <p:txBody>
          <a:bodyPr wrap="none" rtlCol="0">
            <a:spAutoFit/>
          </a:bodyPr>
          <a:lstStyle/>
          <a:p>
            <a:r>
              <a:rPr lang="ko-KR" altLang="en-US" sz="1600" b="1"/>
              <a:t>부하 용량을 정확히 확인 </a:t>
            </a:r>
            <a:r>
              <a:rPr lang="en-US" altLang="ko-KR" sz="1600" b="1"/>
              <a:t>!!!</a:t>
            </a:r>
          </a:p>
          <a:p>
            <a:r>
              <a:rPr lang="ko-KR" altLang="en-US" sz="1600" b="1"/>
              <a:t>정격 전압</a:t>
            </a:r>
            <a:r>
              <a:rPr lang="en-US" altLang="ko-KR" sz="1600" b="1"/>
              <a:t>, </a:t>
            </a:r>
            <a:r>
              <a:rPr lang="ko-KR" altLang="en-US" sz="1600" b="1"/>
              <a:t>전류</a:t>
            </a:r>
            <a:endParaRPr lang="en-US" altLang="ko-KR" sz="1600" b="1"/>
          </a:p>
          <a:p>
            <a:r>
              <a:rPr lang="en-US" altLang="ko-KR" sz="1600" b="1"/>
              <a:t>P = I x V [W]</a:t>
            </a:r>
            <a:endParaRPr lang="ko-KR" altLang="en-US" sz="1600" b="1"/>
          </a:p>
        </p:txBody>
      </p:sp>
      <p:sp>
        <p:nvSpPr>
          <p:cNvPr id="19" name="자유형: 도형 18">
            <a:extLst>
              <a:ext uri="{FF2B5EF4-FFF2-40B4-BE49-F238E27FC236}">
                <a16:creationId xmlns:a16="http://schemas.microsoft.com/office/drawing/2014/main" id="{0B499F87-D8AB-E173-D497-9050D3BD1BB2}"/>
              </a:ext>
            </a:extLst>
          </p:cNvPr>
          <p:cNvSpPr/>
          <p:nvPr/>
        </p:nvSpPr>
        <p:spPr>
          <a:xfrm>
            <a:off x="4237713" y="3038475"/>
            <a:ext cx="181887" cy="752475"/>
          </a:xfrm>
          <a:custGeom>
            <a:avLst/>
            <a:gdLst>
              <a:gd name="connsiteX0" fmla="*/ 181887 w 181887"/>
              <a:gd name="connsiteY0" fmla="*/ 0 h 752475"/>
              <a:gd name="connsiteX1" fmla="*/ 912 w 181887"/>
              <a:gd name="connsiteY1" fmla="*/ 295275 h 752475"/>
              <a:gd name="connsiteX2" fmla="*/ 124737 w 181887"/>
              <a:gd name="connsiteY2" fmla="*/ 752475 h 752475"/>
            </a:gdLst>
            <a:ahLst/>
            <a:cxnLst>
              <a:cxn ang="0">
                <a:pos x="connsiteX0" y="connsiteY0"/>
              </a:cxn>
              <a:cxn ang="0">
                <a:pos x="connsiteX1" y="connsiteY1"/>
              </a:cxn>
              <a:cxn ang="0">
                <a:pos x="connsiteX2" y="connsiteY2"/>
              </a:cxn>
            </a:cxnLst>
            <a:rect l="l" t="t" r="r" b="b"/>
            <a:pathLst>
              <a:path w="181887" h="752475">
                <a:moveTo>
                  <a:pt x="181887" y="0"/>
                </a:moveTo>
                <a:cubicBezTo>
                  <a:pt x="96162" y="84931"/>
                  <a:pt x="10437" y="169863"/>
                  <a:pt x="912" y="295275"/>
                </a:cubicBezTo>
                <a:cubicBezTo>
                  <a:pt x="-8613" y="420688"/>
                  <a:pt x="58062" y="586581"/>
                  <a:pt x="124737" y="752475"/>
                </a:cubicBezTo>
              </a:path>
            </a:pathLst>
          </a:custGeom>
          <a:noFill/>
          <a:ln>
            <a:headEnd type="ova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476380"/>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5897064" cy="461665"/>
          </a:xfrm>
          <a:prstGeom prst="rect">
            <a:avLst/>
          </a:prstGeom>
        </p:spPr>
        <p:txBody>
          <a:bodyPr wrap="none">
            <a:spAutoFit/>
          </a:bodyPr>
          <a:lstStyle/>
          <a:p>
            <a:pPr marL="363538" indent="-363538">
              <a:buFont typeface="Arial" panose="020B0604020202020204" pitchFamily="34" charset="0"/>
              <a:buChar char="•"/>
            </a:pPr>
            <a:r>
              <a:rPr lang="ko-KR" altLang="en-US" sz="2400" b="1">
                <a:solidFill>
                  <a:schemeClr val="bg1"/>
                </a:solidFill>
                <a:latin typeface="+mn-ea"/>
              </a:rPr>
              <a:t>실험 환경</a:t>
            </a:r>
            <a:r>
              <a:rPr lang="en-US" altLang="ko-KR" sz="2400" b="1">
                <a:solidFill>
                  <a:schemeClr val="bg1"/>
                </a:solidFill>
                <a:latin typeface="+mn-ea"/>
              </a:rPr>
              <a:t>. L298n PWM Motor Driver</a:t>
            </a:r>
            <a:endParaRPr lang="ko-KR" altLang="en-US" sz="2400" b="1" dirty="0">
              <a:solidFill>
                <a:schemeClr val="bg1"/>
              </a:solidFill>
              <a:latin typeface="+mn-ea"/>
            </a:endParaRPr>
          </a:p>
        </p:txBody>
      </p:sp>
      <p:sp>
        <p:nvSpPr>
          <p:cNvPr id="2" name="직사각형 1"/>
          <p:cNvSpPr/>
          <p:nvPr/>
        </p:nvSpPr>
        <p:spPr>
          <a:xfrm>
            <a:off x="80045" y="6453336"/>
            <a:ext cx="6096000" cy="276999"/>
          </a:xfrm>
          <a:prstGeom prst="rect">
            <a:avLst/>
          </a:prstGeom>
        </p:spPr>
        <p:txBody>
          <a:bodyPr>
            <a:spAutoFit/>
          </a:bodyPr>
          <a:lstStyle/>
          <a:p>
            <a:r>
              <a:rPr lang="en-US" altLang="ko-KR" sz="1200">
                <a:hlinkClick r:id="rId2"/>
              </a:rPr>
              <a:t>L298n Motor driver Arduino | Motors | Motor Driver | L298n | Arduino Project Hub</a:t>
            </a:r>
            <a:endParaRPr lang="ko-KR" altLang="en-US" sz="1200"/>
          </a:p>
        </p:txBody>
      </p:sp>
      <p:pic>
        <p:nvPicPr>
          <p:cNvPr id="6" name="그림 5"/>
          <p:cNvPicPr>
            <a:picLocks noChangeAspect="1"/>
          </p:cNvPicPr>
          <p:nvPr/>
        </p:nvPicPr>
        <p:blipFill>
          <a:blip r:embed="rId3"/>
          <a:stretch>
            <a:fillRect/>
          </a:stretch>
        </p:blipFill>
        <p:spPr>
          <a:xfrm>
            <a:off x="911424" y="1196752"/>
            <a:ext cx="4709568" cy="4054191"/>
          </a:xfrm>
          <a:prstGeom prst="rect">
            <a:avLst/>
          </a:prstGeom>
        </p:spPr>
      </p:pic>
      <p:sp>
        <p:nvSpPr>
          <p:cNvPr id="8" name="TextBox 7"/>
          <p:cNvSpPr txBox="1"/>
          <p:nvPr/>
        </p:nvSpPr>
        <p:spPr>
          <a:xfrm>
            <a:off x="5303912" y="3645024"/>
            <a:ext cx="3627916" cy="369332"/>
          </a:xfrm>
          <a:prstGeom prst="rect">
            <a:avLst/>
          </a:prstGeom>
          <a:noFill/>
        </p:spPr>
        <p:txBody>
          <a:bodyPr wrap="none" rtlCol="0">
            <a:spAutoFit/>
          </a:bodyPr>
          <a:lstStyle/>
          <a:p>
            <a:r>
              <a:rPr lang="en-US" altLang="ko-KR"/>
              <a:t>ENA: Enable </a:t>
            </a:r>
            <a:r>
              <a:rPr lang="ko-KR" altLang="en-US"/>
              <a:t>단자 그냥 두어도 됨</a:t>
            </a:r>
          </a:p>
        </p:txBody>
      </p:sp>
      <p:sp>
        <p:nvSpPr>
          <p:cNvPr id="29" name="TextBox 28"/>
          <p:cNvSpPr txBox="1"/>
          <p:nvPr/>
        </p:nvSpPr>
        <p:spPr>
          <a:xfrm>
            <a:off x="4799856" y="4381863"/>
            <a:ext cx="5582682" cy="369332"/>
          </a:xfrm>
          <a:prstGeom prst="rect">
            <a:avLst/>
          </a:prstGeom>
          <a:noFill/>
        </p:spPr>
        <p:txBody>
          <a:bodyPr wrap="none" rtlCol="0">
            <a:spAutoFit/>
          </a:bodyPr>
          <a:lstStyle/>
          <a:p>
            <a:r>
              <a:rPr lang="en-US" altLang="ko-KR"/>
              <a:t>12V</a:t>
            </a:r>
            <a:r>
              <a:rPr lang="ko-KR" altLang="en-US"/>
              <a:t>만 인가하여도 보드 내부 </a:t>
            </a:r>
            <a:r>
              <a:rPr lang="en-US" altLang="ko-KR"/>
              <a:t>Regulator</a:t>
            </a:r>
            <a:r>
              <a:rPr lang="ko-KR" altLang="en-US"/>
              <a:t>에서 </a:t>
            </a:r>
            <a:r>
              <a:rPr lang="en-US" altLang="ko-KR"/>
              <a:t>5V </a:t>
            </a:r>
            <a:r>
              <a:rPr lang="ko-KR" altLang="en-US"/>
              <a:t>만듦</a:t>
            </a:r>
          </a:p>
        </p:txBody>
      </p:sp>
    </p:spTree>
    <p:extLst>
      <p:ext uri="{BB962C8B-B14F-4D97-AF65-F5344CB8AC3E}">
        <p14:creationId xmlns:p14="http://schemas.microsoft.com/office/powerpoint/2010/main" val="3181493679"/>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7547194" cy="461665"/>
          </a:xfrm>
          <a:prstGeom prst="rect">
            <a:avLst/>
          </a:prstGeom>
        </p:spPr>
        <p:txBody>
          <a:bodyPr wrap="none">
            <a:spAutoFit/>
          </a:bodyPr>
          <a:lstStyle/>
          <a:p>
            <a:pPr marL="363538" indent="-363538">
              <a:buFont typeface="Arial" panose="020B0604020202020204" pitchFamily="34" charset="0"/>
              <a:buChar char="•"/>
            </a:pPr>
            <a:r>
              <a:rPr lang="ko-KR" altLang="en-US" sz="2400" b="1">
                <a:solidFill>
                  <a:schemeClr val="bg1"/>
                </a:solidFill>
                <a:latin typeface="+mn-ea"/>
              </a:rPr>
              <a:t>실험 환경</a:t>
            </a:r>
            <a:r>
              <a:rPr lang="en-US" altLang="ko-KR" sz="2400" b="1">
                <a:solidFill>
                  <a:schemeClr val="bg1"/>
                </a:solidFill>
                <a:latin typeface="+mn-ea"/>
              </a:rPr>
              <a:t>. L298n PWM Motor Driver. Schematic</a:t>
            </a:r>
            <a:endParaRPr lang="ko-KR" altLang="en-US" sz="2400" b="1" dirty="0">
              <a:solidFill>
                <a:schemeClr val="bg1"/>
              </a:solidFill>
              <a:latin typeface="+mn-ea"/>
            </a:endParaRPr>
          </a:p>
        </p:txBody>
      </p:sp>
      <p:pic>
        <p:nvPicPr>
          <p:cNvPr id="3" name="그림 2"/>
          <p:cNvPicPr>
            <a:picLocks noChangeAspect="1"/>
          </p:cNvPicPr>
          <p:nvPr/>
        </p:nvPicPr>
        <p:blipFill>
          <a:blip r:embed="rId2"/>
          <a:stretch>
            <a:fillRect/>
          </a:stretch>
        </p:blipFill>
        <p:spPr>
          <a:xfrm>
            <a:off x="1847528" y="720437"/>
            <a:ext cx="7148179" cy="5913632"/>
          </a:xfrm>
          <a:prstGeom prst="rect">
            <a:avLst/>
          </a:prstGeom>
        </p:spPr>
      </p:pic>
      <p:sp>
        <p:nvSpPr>
          <p:cNvPr id="5" name="직사각형 4"/>
          <p:cNvSpPr/>
          <p:nvPr/>
        </p:nvSpPr>
        <p:spPr>
          <a:xfrm>
            <a:off x="6648559" y="6449403"/>
            <a:ext cx="5543441" cy="369332"/>
          </a:xfrm>
          <a:prstGeom prst="rect">
            <a:avLst/>
          </a:prstGeom>
        </p:spPr>
        <p:txBody>
          <a:bodyPr wrap="none">
            <a:spAutoFit/>
          </a:bodyPr>
          <a:lstStyle/>
          <a:p>
            <a:r>
              <a:rPr lang="en-US" altLang="ko-KR">
                <a:hlinkClick r:id="rId3"/>
              </a:rPr>
              <a:t>Motor Driver Module-L298N - Wiki (sunfounder.cc)</a:t>
            </a:r>
            <a:endParaRPr lang="ko-KR" altLang="en-US"/>
          </a:p>
        </p:txBody>
      </p:sp>
    </p:spTree>
    <p:extLst>
      <p:ext uri="{BB962C8B-B14F-4D97-AF65-F5344CB8AC3E}">
        <p14:creationId xmlns:p14="http://schemas.microsoft.com/office/powerpoint/2010/main" val="3368404674"/>
      </p:ext>
    </p:extLst>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4176593"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Exam. Dimming Control </a:t>
            </a:r>
            <a:endParaRPr lang="ko-KR" altLang="en-US" sz="2400" b="1" dirty="0">
              <a:solidFill>
                <a:schemeClr val="bg1"/>
              </a:solidFill>
              <a:latin typeface="+mn-ea"/>
            </a:endParaRPr>
          </a:p>
        </p:txBody>
      </p:sp>
      <p:sp>
        <p:nvSpPr>
          <p:cNvPr id="2" name="직사각형 1">
            <a:extLst>
              <a:ext uri="{FF2B5EF4-FFF2-40B4-BE49-F238E27FC236}">
                <a16:creationId xmlns:a16="http://schemas.microsoft.com/office/drawing/2014/main" id="{5DA0FA60-6148-FFA0-CE78-E7A1422BFD05}"/>
              </a:ext>
            </a:extLst>
          </p:cNvPr>
          <p:cNvSpPr/>
          <p:nvPr/>
        </p:nvSpPr>
        <p:spPr>
          <a:xfrm>
            <a:off x="185567" y="1092101"/>
            <a:ext cx="11820865" cy="2308324"/>
          </a:xfrm>
          <a:prstGeom prst="rect">
            <a:avLst/>
          </a:prstGeom>
        </p:spPr>
        <p:txBody>
          <a:bodyPr wrap="none">
            <a:spAutoFit/>
          </a:bodyPr>
          <a:lstStyle/>
          <a:p>
            <a:r>
              <a:rPr lang="en-US" altLang="ko-KR" sz="3600" dirty="0">
                <a:latin typeface="Consolas" panose="020B0609020204030204" pitchFamily="49" charset="0"/>
              </a:rPr>
              <a:t>PC</a:t>
            </a:r>
            <a:r>
              <a:rPr lang="ko-KR" altLang="en-US" sz="3600" dirty="0">
                <a:latin typeface="Consolas" panose="020B0609020204030204" pitchFamily="49" charset="0"/>
              </a:rPr>
              <a:t>  </a:t>
            </a:r>
            <a:r>
              <a:rPr lang="en-US" altLang="ko-KR" sz="3600" dirty="0">
                <a:latin typeface="Consolas" panose="020B0609020204030204" pitchFamily="49" charset="0"/>
                <a:sym typeface="Wingdings" panose="05000000000000000000" pitchFamily="2" charset="2"/>
              </a:rPr>
              <a:t>  \</a:t>
            </a:r>
            <a:r>
              <a:rPr lang="pt-BR" altLang="ko-KR" sz="3600" dirty="0">
                <a:latin typeface="Consolas" panose="020B0609020204030204" pitchFamily="49" charset="0"/>
              </a:rPr>
              <a:t>x02Lxxx\x03</a:t>
            </a:r>
          </a:p>
          <a:p>
            <a:endParaRPr lang="pt-BR" altLang="ko-KR" sz="3600" b="0" dirty="0">
              <a:effectLst/>
              <a:latin typeface="Consolas" panose="020B0609020204030204" pitchFamily="49" charset="0"/>
            </a:endParaRPr>
          </a:p>
          <a:p>
            <a:r>
              <a:rPr lang="en-US" altLang="ko-KR" sz="3600" dirty="0">
                <a:latin typeface="Consolas" panose="020B0609020204030204" pitchFamily="49" charset="0"/>
              </a:rPr>
              <a:t>             xxx </a:t>
            </a:r>
            <a:r>
              <a:rPr lang="en-US" altLang="ko-KR" sz="3600" dirty="0">
                <a:latin typeface="Consolas" panose="020B0609020204030204" pitchFamily="49" charset="0"/>
                <a:sym typeface="Wingdings" panose="05000000000000000000" pitchFamily="2" charset="2"/>
              </a:rPr>
              <a:t>  000 ~ 100 (dimming value)</a:t>
            </a:r>
            <a:endParaRPr lang="pt-BR" altLang="ko-KR" sz="3600" dirty="0">
              <a:latin typeface="Consolas" panose="020B0609020204030204" pitchFamily="49" charset="0"/>
            </a:endParaRPr>
          </a:p>
          <a:p>
            <a:endParaRPr lang="pt-BR" altLang="ko-KR" sz="3600" b="0" dirty="0">
              <a:effectLst/>
              <a:latin typeface="Consolas" panose="020B0609020204030204" pitchFamily="49" charset="0"/>
            </a:endParaRPr>
          </a:p>
        </p:txBody>
      </p:sp>
    </p:spTree>
    <p:extLst>
      <p:ext uri="{BB962C8B-B14F-4D97-AF65-F5344CB8AC3E}">
        <p14:creationId xmlns:p14="http://schemas.microsoft.com/office/powerpoint/2010/main" val="2766760042"/>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1556792"/>
            <a:ext cx="12192000" cy="25202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0" b="1"/>
              <a:t>RTC</a:t>
            </a:r>
          </a:p>
          <a:p>
            <a:pPr algn="ctr"/>
            <a:r>
              <a:rPr lang="en-US" altLang="ko-KR" sz="2800" b="1"/>
              <a:t>Real Time Clock</a:t>
            </a:r>
            <a:endParaRPr lang="ko-KR" altLang="en-US" sz="2800" b="1" dirty="0"/>
          </a:p>
        </p:txBody>
      </p:sp>
    </p:spTree>
    <p:extLst>
      <p:ext uri="{BB962C8B-B14F-4D97-AF65-F5344CB8AC3E}">
        <p14:creationId xmlns:p14="http://schemas.microsoft.com/office/powerpoint/2010/main" val="3103882913"/>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92344" cy="6171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227857" y="44625"/>
            <a:ext cx="3679597" cy="461665"/>
          </a:xfrm>
          <a:prstGeom prst="rect">
            <a:avLst/>
          </a:prstGeom>
        </p:spPr>
        <p:txBody>
          <a:bodyPr wrap="none">
            <a:spAutoFit/>
          </a:bodyPr>
          <a:lstStyle/>
          <a:p>
            <a:pPr marL="363538" indent="-363538">
              <a:buFont typeface="Wingdings" panose="05000000000000000000" pitchFamily="2" charset="2"/>
              <a:buChar char="§"/>
            </a:pPr>
            <a:r>
              <a:rPr lang="en-US" altLang="ko-KR" sz="2400" b="1">
                <a:solidFill>
                  <a:schemeClr val="bg1"/>
                </a:solidFill>
                <a:latin typeface="+mn-ea"/>
              </a:rPr>
              <a:t>RTC(Real Time Clock)</a:t>
            </a:r>
            <a:endParaRPr lang="ko-KR" altLang="en-US" sz="2400" b="1" dirty="0">
              <a:solidFill>
                <a:schemeClr val="bg1"/>
              </a:solidFill>
              <a:latin typeface="+mn-ea"/>
            </a:endParaRPr>
          </a:p>
        </p:txBody>
      </p:sp>
      <p:sp>
        <p:nvSpPr>
          <p:cNvPr id="8" name="직사각형 7"/>
          <p:cNvSpPr/>
          <p:nvPr/>
        </p:nvSpPr>
        <p:spPr>
          <a:xfrm>
            <a:off x="227857" y="764704"/>
            <a:ext cx="10064598" cy="5078313"/>
          </a:xfrm>
          <a:prstGeom prst="rect">
            <a:avLst/>
          </a:prstGeom>
        </p:spPr>
        <p:txBody>
          <a:bodyPr wrap="square">
            <a:spAutoFit/>
          </a:bodyPr>
          <a:lstStyle/>
          <a:p>
            <a:pPr>
              <a:buFont typeface="Arial" pitchFamily="34" charset="0"/>
              <a:buChar char="•"/>
            </a:pPr>
            <a:r>
              <a:rPr lang="en-US" altLang="ko-KR" b="1"/>
              <a:t> RTC </a:t>
            </a:r>
            <a:r>
              <a:rPr lang="ko-KR" altLang="en-US" b="1"/>
              <a:t>정의 </a:t>
            </a:r>
            <a:br>
              <a:rPr lang="en-US" altLang="ko-KR"/>
            </a:br>
            <a:r>
              <a:rPr lang="en-US" altLang="ko-KR"/>
              <a:t>   – </a:t>
            </a:r>
            <a:r>
              <a:rPr lang="ko-KR" altLang="en-US"/>
              <a:t>실시간 시계를 의마하며 초 단위부터 연도까지의 시간을 계산하는 기능</a:t>
            </a:r>
            <a:endParaRPr lang="en-US" altLang="ko-KR"/>
          </a:p>
          <a:p>
            <a:pPr>
              <a:buFont typeface="Arial" pitchFamily="34" charset="0"/>
              <a:buChar char="•"/>
            </a:pPr>
            <a:endParaRPr lang="en-US" altLang="ko-KR"/>
          </a:p>
          <a:p>
            <a:pPr>
              <a:buFont typeface="Arial" pitchFamily="34" charset="0"/>
              <a:buChar char="•"/>
            </a:pPr>
            <a:r>
              <a:rPr lang="en-US" altLang="ko-KR" b="1"/>
              <a:t> </a:t>
            </a:r>
            <a:r>
              <a:rPr lang="ko-KR" altLang="en-US" b="1"/>
              <a:t>주요 기능</a:t>
            </a:r>
            <a:br>
              <a:rPr lang="en-US" altLang="ko-KR"/>
            </a:br>
            <a:r>
              <a:rPr lang="en-US" altLang="ko-KR"/>
              <a:t>   - </a:t>
            </a:r>
            <a:r>
              <a:rPr lang="ko-KR" altLang="en-US"/>
              <a:t>연</a:t>
            </a:r>
            <a:r>
              <a:rPr lang="en-US" altLang="ko-KR"/>
              <a:t>, </a:t>
            </a:r>
            <a:r>
              <a:rPr lang="ko-KR" altLang="en-US"/>
              <a:t>월</a:t>
            </a:r>
            <a:r>
              <a:rPr lang="en-US" altLang="ko-KR"/>
              <a:t>, </a:t>
            </a:r>
            <a:r>
              <a:rPr lang="ko-KR" altLang="en-US"/>
              <a:t>일</a:t>
            </a:r>
            <a:r>
              <a:rPr lang="en-US" altLang="ko-KR"/>
              <a:t>, </a:t>
            </a:r>
            <a:r>
              <a:rPr lang="ko-KR" altLang="en-US"/>
              <a:t>시</a:t>
            </a:r>
            <a:r>
              <a:rPr lang="en-US" altLang="ko-KR"/>
              <a:t>, </a:t>
            </a:r>
            <a:r>
              <a:rPr lang="ko-KR" altLang="en-US"/>
              <a:t>분</a:t>
            </a:r>
            <a:r>
              <a:rPr lang="en-US" altLang="ko-KR"/>
              <a:t>, </a:t>
            </a:r>
            <a:r>
              <a:rPr lang="ko-KR" altLang="en-US"/>
              <a:t>초 의 시간 및 날짜 유지</a:t>
            </a:r>
            <a:br>
              <a:rPr lang="en-US" altLang="ko-KR"/>
            </a:br>
            <a:r>
              <a:rPr lang="en-US" altLang="ko-KR"/>
              <a:t>   - </a:t>
            </a:r>
            <a:r>
              <a:rPr lang="ko-KR" altLang="en-US"/>
              <a:t>알람 기능 </a:t>
            </a:r>
            <a:r>
              <a:rPr lang="en-US" altLang="ko-KR"/>
              <a:t>: </a:t>
            </a:r>
            <a:r>
              <a:rPr lang="ko-KR" altLang="en-US"/>
              <a:t>설정된 시간에 알람을 주는 기능</a:t>
            </a:r>
            <a:br>
              <a:rPr lang="en-US" altLang="ko-KR"/>
            </a:br>
            <a:r>
              <a:rPr lang="en-US" altLang="ko-KR"/>
              <a:t>   - </a:t>
            </a:r>
            <a:r>
              <a:rPr lang="ko-KR" altLang="en-US"/>
              <a:t>타이머 기능 </a:t>
            </a:r>
            <a:r>
              <a:rPr lang="en-US" altLang="ko-KR"/>
              <a:t>: </a:t>
            </a:r>
            <a:r>
              <a:rPr lang="ko-KR" altLang="en-US"/>
              <a:t>정해진 시간 간격으로 신호 발생</a:t>
            </a:r>
            <a:endParaRPr lang="en-US" altLang="ko-KR"/>
          </a:p>
          <a:p>
            <a:pPr>
              <a:buFont typeface="Arial" pitchFamily="34" charset="0"/>
              <a:buChar char="•"/>
            </a:pPr>
            <a:endParaRPr lang="en-US" altLang="ko-KR"/>
          </a:p>
          <a:p>
            <a:pPr>
              <a:buFont typeface="Arial" pitchFamily="34" charset="0"/>
              <a:buChar char="•"/>
            </a:pPr>
            <a:r>
              <a:rPr lang="en-US" altLang="ko-KR" b="1"/>
              <a:t> RTC</a:t>
            </a:r>
            <a:r>
              <a:rPr lang="ko-KR" altLang="en-US" b="1"/>
              <a:t> 구성 요소</a:t>
            </a:r>
            <a:br>
              <a:rPr lang="en-US" altLang="ko-KR"/>
            </a:br>
            <a:r>
              <a:rPr lang="en-US" altLang="ko-KR"/>
              <a:t>   - Oscillator : </a:t>
            </a:r>
            <a:r>
              <a:rPr lang="ko-KR" altLang="en-US"/>
              <a:t>시간 계산을 위한 주파수 생성</a:t>
            </a:r>
            <a:br>
              <a:rPr lang="en-US" altLang="ko-KR"/>
            </a:br>
            <a:r>
              <a:rPr lang="en-US" altLang="ko-KR"/>
              <a:t>   - Battery backup : </a:t>
            </a:r>
            <a:r>
              <a:rPr lang="ko-KR" altLang="en-US"/>
              <a:t>전원이 꺼져도 시간을 유지하기 위해 필요</a:t>
            </a:r>
            <a:br>
              <a:rPr lang="en-US" altLang="ko-KR"/>
            </a:br>
            <a:r>
              <a:rPr lang="en-US" altLang="ko-KR"/>
              <a:t>   - Registers : </a:t>
            </a:r>
            <a:r>
              <a:rPr lang="ko-KR" altLang="en-US"/>
              <a:t>시간과 날짜를 저장하고 </a:t>
            </a:r>
            <a:r>
              <a:rPr lang="en-US" altLang="ko-KR"/>
              <a:t>CPU</a:t>
            </a:r>
            <a:r>
              <a:rPr lang="ko-KR" altLang="en-US"/>
              <a:t>가 읽거나 쓰기 위한 메모리 공간</a:t>
            </a:r>
            <a:endParaRPr lang="en-US" altLang="ko-KR"/>
          </a:p>
          <a:p>
            <a:pPr>
              <a:buFont typeface="Arial" pitchFamily="34" charset="0"/>
              <a:buChar char="•"/>
            </a:pPr>
            <a:endParaRPr lang="en-US" altLang="ko-KR" b="1"/>
          </a:p>
          <a:p>
            <a:pPr>
              <a:buFont typeface="Arial" pitchFamily="34" charset="0"/>
              <a:buChar char="•"/>
            </a:pPr>
            <a:r>
              <a:rPr lang="en-US" altLang="ko-KR" b="1"/>
              <a:t> RTC </a:t>
            </a:r>
            <a:r>
              <a:rPr lang="ko-KR" altLang="en-US" b="1"/>
              <a:t>활용 사례</a:t>
            </a:r>
            <a:br>
              <a:rPr lang="en-US" altLang="ko-KR"/>
            </a:br>
            <a:r>
              <a:rPr lang="en-US" altLang="ko-KR"/>
              <a:t>   - </a:t>
            </a:r>
            <a:r>
              <a:rPr lang="ko-KR" altLang="en-US"/>
              <a:t>전자 기기 </a:t>
            </a:r>
            <a:r>
              <a:rPr lang="en-US" altLang="ko-KR"/>
              <a:t>: </a:t>
            </a:r>
            <a:r>
              <a:rPr lang="ko-KR" altLang="en-US"/>
              <a:t>컴퓨터</a:t>
            </a:r>
            <a:r>
              <a:rPr lang="en-US" altLang="ko-KR"/>
              <a:t>, </a:t>
            </a:r>
            <a:r>
              <a:rPr lang="ko-KR" altLang="en-US"/>
              <a:t>스마트폰</a:t>
            </a:r>
            <a:r>
              <a:rPr lang="en-US" altLang="ko-KR"/>
              <a:t>, </a:t>
            </a:r>
            <a:r>
              <a:rPr lang="ko-KR" altLang="en-US"/>
              <a:t>가전 제품 등 시간 표시가 필요한 기기</a:t>
            </a:r>
            <a:br>
              <a:rPr lang="en-US" altLang="ko-KR"/>
            </a:br>
            <a:r>
              <a:rPr lang="en-US" altLang="ko-KR"/>
              <a:t>   - Data logging : </a:t>
            </a:r>
            <a:r>
              <a:rPr lang="ko-KR" altLang="en-US"/>
              <a:t>온도</a:t>
            </a:r>
            <a:r>
              <a:rPr lang="en-US" altLang="ko-KR"/>
              <a:t>, </a:t>
            </a:r>
            <a:r>
              <a:rPr lang="ko-KR" altLang="en-US"/>
              <a:t>습도 등 환경 데이터를 주기적으로 기록하는 장치</a:t>
            </a:r>
            <a:br>
              <a:rPr lang="en-US" altLang="ko-KR"/>
            </a:br>
            <a:r>
              <a:rPr lang="en-US" altLang="ko-KR"/>
              <a:t>   - </a:t>
            </a:r>
            <a:r>
              <a:rPr lang="ko-KR" altLang="en-US"/>
              <a:t>알람 및 일정 관리 </a:t>
            </a:r>
            <a:r>
              <a:rPr lang="en-US" altLang="ko-KR"/>
              <a:t>: </a:t>
            </a:r>
            <a:r>
              <a:rPr lang="ko-KR" altLang="en-US"/>
              <a:t>특정 시간에 동작해야 하는 장치</a:t>
            </a:r>
            <a:br>
              <a:rPr lang="en-US" altLang="ko-KR"/>
            </a:br>
            <a:endParaRPr lang="ko-KR" altLang="en-US" dirty="0"/>
          </a:p>
        </p:txBody>
      </p:sp>
    </p:spTree>
    <p:extLst>
      <p:ext uri="{BB962C8B-B14F-4D97-AF65-F5344CB8AC3E}">
        <p14:creationId xmlns:p14="http://schemas.microsoft.com/office/powerpoint/2010/main" val="3069858324"/>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92344" cy="6171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227857" y="44625"/>
            <a:ext cx="4505977"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RTC : STM32F103 RTC </a:t>
            </a:r>
            <a:r>
              <a:rPr lang="ko-KR" altLang="en-US" sz="2400" b="1" dirty="0">
                <a:solidFill>
                  <a:schemeClr val="bg1"/>
                </a:solidFill>
                <a:latin typeface="+mn-ea"/>
              </a:rPr>
              <a:t>구조</a:t>
            </a:r>
          </a:p>
        </p:txBody>
      </p:sp>
      <p:pic>
        <p:nvPicPr>
          <p:cNvPr id="7" name="그림 6" descr="3.jpg"/>
          <p:cNvPicPr>
            <a:picLocks noChangeAspect="1"/>
          </p:cNvPicPr>
          <p:nvPr/>
        </p:nvPicPr>
        <p:blipFill>
          <a:blip r:embed="rId2" cstate="print"/>
          <a:stretch>
            <a:fillRect/>
          </a:stretch>
        </p:blipFill>
        <p:spPr>
          <a:xfrm>
            <a:off x="767408" y="836712"/>
            <a:ext cx="7094318" cy="2985439"/>
          </a:xfrm>
          <a:prstGeom prst="rect">
            <a:avLst/>
          </a:prstGeom>
        </p:spPr>
      </p:pic>
      <p:sp>
        <p:nvSpPr>
          <p:cNvPr id="8" name="직사각형 7"/>
          <p:cNvSpPr/>
          <p:nvPr/>
        </p:nvSpPr>
        <p:spPr>
          <a:xfrm>
            <a:off x="839416" y="3933056"/>
            <a:ext cx="6912768" cy="2031325"/>
          </a:xfrm>
          <a:prstGeom prst="rect">
            <a:avLst/>
          </a:prstGeom>
        </p:spPr>
        <p:txBody>
          <a:bodyPr wrap="square">
            <a:spAutoFit/>
          </a:bodyPr>
          <a:lstStyle/>
          <a:p>
            <a:pPr>
              <a:buFont typeface="Arial" pitchFamily="34" charset="0"/>
              <a:buChar char="•"/>
            </a:pPr>
            <a:r>
              <a:rPr lang="en-US" altLang="ko-KR" dirty="0"/>
              <a:t> Calendar with: </a:t>
            </a:r>
          </a:p>
          <a:p>
            <a:r>
              <a:rPr lang="en-US" altLang="ko-KR" dirty="0"/>
              <a:t>   – sub-seconds (not programmable) </a:t>
            </a:r>
            <a:br>
              <a:rPr lang="en-US" altLang="ko-KR" dirty="0"/>
            </a:br>
            <a:r>
              <a:rPr lang="en-US" altLang="ko-KR" dirty="0"/>
              <a:t>   – seconds,   minutes,  hours in 12-hour or 24-hour format </a:t>
            </a:r>
            <a:br>
              <a:rPr lang="en-US" altLang="ko-KR" dirty="0"/>
            </a:br>
            <a:r>
              <a:rPr lang="en-US" altLang="ko-KR" dirty="0"/>
              <a:t>   – day of the week (day) </a:t>
            </a:r>
            <a:br>
              <a:rPr lang="en-US" altLang="ko-KR" dirty="0"/>
            </a:br>
            <a:r>
              <a:rPr lang="en-US" altLang="ko-KR" dirty="0"/>
              <a:t>   – day of the month (date) </a:t>
            </a:r>
            <a:br>
              <a:rPr lang="en-US" altLang="ko-KR" dirty="0"/>
            </a:br>
            <a:r>
              <a:rPr lang="en-US" altLang="ko-KR" dirty="0"/>
              <a:t>   – month </a:t>
            </a:r>
            <a:br>
              <a:rPr lang="en-US" altLang="ko-KR" dirty="0"/>
            </a:br>
            <a:r>
              <a:rPr lang="en-US" altLang="ko-KR" dirty="0"/>
              <a:t>   – year</a:t>
            </a:r>
            <a:endParaRPr lang="ko-KR" altLang="en-US" dirty="0"/>
          </a:p>
        </p:txBody>
      </p:sp>
    </p:spTree>
    <p:extLst>
      <p:ext uri="{BB962C8B-B14F-4D97-AF65-F5344CB8AC3E}">
        <p14:creationId xmlns:p14="http://schemas.microsoft.com/office/powerpoint/2010/main" val="402774612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dirty="0">
                <a:solidFill>
                  <a:srgbClr val="000099"/>
                </a:solidFill>
                <a:latin typeface="+mn-ea"/>
              </a:rPr>
              <a:t>  python code :  THgraph_run.py (3/9)</a:t>
            </a:r>
            <a:endParaRPr lang="ko-KR" altLang="en-US" sz="2000" b="1" dirty="0">
              <a:solidFill>
                <a:srgbClr val="000099"/>
              </a:solidFill>
            </a:endParaRPr>
          </a:p>
        </p:txBody>
      </p:sp>
      <p:sp>
        <p:nvSpPr>
          <p:cNvPr id="2" name="직사각형 1"/>
          <p:cNvSpPr/>
          <p:nvPr/>
        </p:nvSpPr>
        <p:spPr>
          <a:xfrm>
            <a:off x="3944" y="531639"/>
            <a:ext cx="12188056" cy="5909310"/>
          </a:xfrm>
          <a:prstGeom prst="rect">
            <a:avLst/>
          </a:prstGeom>
          <a:solidFill>
            <a:schemeClr val="tx1">
              <a:lumMod val="85000"/>
              <a:lumOff val="15000"/>
            </a:schemeClr>
          </a:solidFill>
        </p:spPr>
        <p:txBody>
          <a:bodyPr wrap="square">
            <a:spAutoFit/>
          </a:bodyPr>
          <a:lstStyle/>
          <a:p>
            <a:r>
              <a:rPr lang="en-US" altLang="ko-KR" sz="1400">
                <a:solidFill>
                  <a:srgbClr val="DADADA"/>
                </a:solidFill>
                <a:latin typeface="Consolas" panose="020B0609020204030204" pitchFamily="49" charset="0"/>
              </a:rPr>
              <a:t>    </a:t>
            </a:r>
            <a:r>
              <a:rPr lang="en-US" altLang="ko-KR" sz="1400">
                <a:solidFill>
                  <a:srgbClr val="569CD6"/>
                </a:solidFill>
                <a:latin typeface="Consolas" panose="020B0609020204030204" pitchFamily="49" charset="0"/>
              </a:rPr>
              <a:t>def</a:t>
            </a:r>
            <a:r>
              <a:rPr lang="en-US" altLang="ko-KR" sz="1400">
                <a:solidFill>
                  <a:srgbClr val="DADADA"/>
                </a:solidFill>
                <a:latin typeface="Consolas" panose="020B0609020204030204" pitchFamily="49" charset="0"/>
              </a:rPr>
              <a:t> </a:t>
            </a:r>
            <a:r>
              <a:rPr lang="en-US" altLang="ko-KR" sz="1400">
                <a:solidFill>
                  <a:srgbClr val="DCDCAA"/>
                </a:solidFill>
                <a:latin typeface="Consolas" panose="020B0609020204030204" pitchFamily="49" charset="0"/>
              </a:rPr>
              <a:t>run</a:t>
            </a:r>
            <a:r>
              <a:rPr lang="en-US" altLang="ko-KR" sz="1400">
                <a:solidFill>
                  <a:srgbClr val="B4B4B4"/>
                </a:solidFill>
                <a:latin typeface="Consolas" panose="020B0609020204030204" pitchFamily="49" charset="0"/>
              </a:rPr>
              <a:t>(</a:t>
            </a:r>
            <a:r>
              <a:rPr lang="en-US" altLang="ko-KR" sz="1400">
                <a:solidFill>
                  <a:srgbClr val="9A9A9A"/>
                </a:solidFill>
                <a:latin typeface="Consolas" panose="020B0609020204030204" pitchFamily="49" charset="0"/>
              </a:rPr>
              <a:t>self</a:t>
            </a:r>
            <a:r>
              <a:rPr lang="en-US" altLang="ko-KR" sz="1400">
                <a:solidFill>
                  <a:srgbClr val="B4B4B4"/>
                </a:solidFill>
                <a:latin typeface="Consolas" panose="020B0609020204030204" pitchFamily="49" charset="0"/>
              </a:rPr>
              <a:t>,</a:t>
            </a:r>
            <a:r>
              <a:rPr lang="en-US" altLang="ko-KR" sz="1400">
                <a:solidFill>
                  <a:srgbClr val="DADADA"/>
                </a:solidFill>
                <a:latin typeface="Consolas" panose="020B0609020204030204" pitchFamily="49" charset="0"/>
              </a:rPr>
              <a:t> </a:t>
            </a:r>
            <a:r>
              <a:rPr lang="en-US" altLang="ko-KR" sz="1400">
                <a:solidFill>
                  <a:srgbClr val="9A9A9A"/>
                </a:solidFill>
                <a:latin typeface="Consolas" panose="020B0609020204030204" pitchFamily="49" charset="0"/>
              </a:rPr>
              <a:t>loop</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r>
              <a:rPr lang="en-US" altLang="ko-KR" sz="1400">
                <a:solidFill>
                  <a:srgbClr val="DADADA"/>
                </a:solidFill>
                <a:latin typeface="Consolas" panose="020B0609020204030204" pitchFamily="49" charset="0"/>
              </a:rPr>
              <a:t>        </a:t>
            </a:r>
            <a:r>
              <a:rPr lang="en-US" altLang="ko-KR" sz="1400">
                <a:solidFill>
                  <a:srgbClr val="D8A0DF"/>
                </a:solidFill>
                <a:latin typeface="Consolas" panose="020B0609020204030204" pitchFamily="49" charset="0"/>
              </a:rPr>
              <a:t>try</a:t>
            </a:r>
            <a:r>
              <a:rPr lang="en-US" altLang="ko-KR" sz="1400">
                <a:solidFill>
                  <a:srgbClr val="DADADA"/>
                </a:solidFill>
                <a:latin typeface="Consolas" panose="020B0609020204030204" pitchFamily="49" charset="0"/>
              </a:rPr>
              <a:t>:</a:t>
            </a:r>
          </a:p>
          <a:p>
            <a:r>
              <a:rPr lang="en-US" altLang="ko-KR" sz="1400">
                <a:solidFill>
                  <a:srgbClr val="DADADA"/>
                </a:solidFill>
                <a:latin typeface="Consolas" panose="020B0609020204030204" pitchFamily="49" charset="0"/>
              </a:rPr>
              <a:t>            </a:t>
            </a:r>
            <a:r>
              <a:rPr lang="en-US" altLang="ko-KR" sz="1400">
                <a:solidFill>
                  <a:srgbClr val="9A9A9A"/>
                </a:solidFill>
                <a:latin typeface="Consolas" panose="020B0609020204030204" pitchFamily="49" charset="0"/>
              </a:rPr>
              <a:t>loop</a:t>
            </a:r>
            <a:r>
              <a:rPr lang="en-US" altLang="ko-KR" sz="1400">
                <a:solidFill>
                  <a:srgbClr val="DADADA"/>
                </a:solidFill>
                <a:latin typeface="Consolas" panose="020B0609020204030204" pitchFamily="49" charset="0"/>
              </a:rPr>
              <a:t>.run_forever</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r>
              <a:rPr lang="en-US" altLang="ko-KR" sz="1400">
                <a:solidFill>
                  <a:srgbClr val="DADADA"/>
                </a:solidFill>
                <a:latin typeface="Consolas" panose="020B0609020204030204" pitchFamily="49" charset="0"/>
              </a:rPr>
              <a:t>        </a:t>
            </a:r>
            <a:r>
              <a:rPr lang="en-US" altLang="ko-KR" sz="1400">
                <a:solidFill>
                  <a:srgbClr val="D8A0DF"/>
                </a:solidFill>
                <a:latin typeface="Consolas" panose="020B0609020204030204" pitchFamily="49" charset="0"/>
              </a:rPr>
              <a:t>except</a:t>
            </a:r>
            <a:r>
              <a:rPr lang="en-US" altLang="ko-KR" sz="1400">
                <a:solidFill>
                  <a:srgbClr val="DADADA"/>
                </a:solidFill>
                <a:latin typeface="Consolas" panose="020B0609020204030204" pitchFamily="49" charset="0"/>
              </a:rPr>
              <a:t> </a:t>
            </a:r>
            <a:r>
              <a:rPr lang="en-US" altLang="ko-KR" sz="1400">
                <a:solidFill>
                  <a:srgbClr val="4EC9B0"/>
                </a:solidFill>
                <a:latin typeface="Consolas" panose="020B0609020204030204" pitchFamily="49" charset="0"/>
              </a:rPr>
              <a:t>KeyboardInterrupt</a:t>
            </a:r>
            <a:r>
              <a:rPr lang="en-US" altLang="ko-KR" sz="1400">
                <a:solidFill>
                  <a:srgbClr val="DADADA"/>
                </a:solidFill>
                <a:latin typeface="Consolas" panose="020B0609020204030204" pitchFamily="49" charset="0"/>
              </a:rPr>
              <a:t>:</a:t>
            </a:r>
          </a:p>
          <a:p>
            <a:r>
              <a:rPr lang="en-US" altLang="ko-KR" sz="1400">
                <a:solidFill>
                  <a:srgbClr val="DADADA"/>
                </a:solidFill>
                <a:latin typeface="Consolas" panose="020B0609020204030204" pitchFamily="49" charset="0"/>
              </a:rPr>
              <a:t>            </a:t>
            </a:r>
            <a:r>
              <a:rPr lang="en-US" altLang="ko-KR" sz="1400">
                <a:solidFill>
                  <a:srgbClr val="D8A0DF"/>
                </a:solidFill>
                <a:latin typeface="Consolas" panose="020B0609020204030204" pitchFamily="49" charset="0"/>
              </a:rPr>
              <a:t>pass</a:t>
            </a:r>
            <a:endParaRPr lang="en-US" altLang="ko-KR" sz="1400">
              <a:solidFill>
                <a:srgbClr val="DADADA"/>
              </a:solidFill>
              <a:latin typeface="Consolas" panose="020B0609020204030204" pitchFamily="49" charset="0"/>
            </a:endParaRPr>
          </a:p>
          <a:p>
            <a:br>
              <a:rPr lang="en-US" altLang="ko-KR" sz="1400">
                <a:solidFill>
                  <a:srgbClr val="DADADA"/>
                </a:solidFill>
                <a:latin typeface="Consolas" panose="020B0609020204030204" pitchFamily="49" charset="0"/>
              </a:rPr>
            </a:br>
            <a:r>
              <a:rPr lang="en-US" altLang="ko-KR" sz="1400">
                <a:solidFill>
                  <a:srgbClr val="DADADA"/>
                </a:solidFill>
                <a:latin typeface="Consolas" panose="020B0609020204030204" pitchFamily="49" charset="0"/>
              </a:rPr>
              <a:t>    </a:t>
            </a:r>
            <a:r>
              <a:rPr lang="en-US" altLang="ko-KR" sz="1400">
                <a:solidFill>
                  <a:srgbClr val="569CD6"/>
                </a:solidFill>
                <a:latin typeface="Consolas" panose="020B0609020204030204" pitchFamily="49" charset="0"/>
              </a:rPr>
              <a:t>def</a:t>
            </a:r>
            <a:r>
              <a:rPr lang="en-US" altLang="ko-KR" sz="1400">
                <a:solidFill>
                  <a:srgbClr val="DADADA"/>
                </a:solidFill>
                <a:latin typeface="Consolas" panose="020B0609020204030204" pitchFamily="49" charset="0"/>
              </a:rPr>
              <a:t> </a:t>
            </a:r>
            <a:r>
              <a:rPr lang="en-US" altLang="ko-KR" sz="1400">
                <a:solidFill>
                  <a:srgbClr val="DCDCAA"/>
                </a:solidFill>
                <a:latin typeface="Consolas" panose="020B0609020204030204" pitchFamily="49" charset="0"/>
              </a:rPr>
              <a:t>connect_serial</a:t>
            </a:r>
            <a:r>
              <a:rPr lang="en-US" altLang="ko-KR" sz="1400">
                <a:solidFill>
                  <a:srgbClr val="B4B4B4"/>
                </a:solidFill>
                <a:latin typeface="Consolas" panose="020B0609020204030204" pitchFamily="49" charset="0"/>
              </a:rPr>
              <a:t>(</a:t>
            </a:r>
            <a:r>
              <a:rPr lang="en-US" altLang="ko-KR" sz="1400">
                <a:solidFill>
                  <a:srgbClr val="9A9A9A"/>
                </a:solidFill>
                <a:latin typeface="Consolas" panose="020B0609020204030204" pitchFamily="49" charset="0"/>
              </a:rPr>
              <a:t>self</a:t>
            </a:r>
            <a:r>
              <a:rPr lang="en-US" altLang="ko-KR" sz="1400">
                <a:solidFill>
                  <a:srgbClr val="B4B4B4"/>
                </a:solidFill>
                <a:latin typeface="Consolas" panose="020B0609020204030204" pitchFamily="49" charset="0"/>
              </a:rPr>
              <a:t>,</a:t>
            </a:r>
            <a:r>
              <a:rPr lang="en-US" altLang="ko-KR" sz="1400">
                <a:solidFill>
                  <a:srgbClr val="DADADA"/>
                </a:solidFill>
                <a:latin typeface="Consolas" panose="020B0609020204030204" pitchFamily="49" charset="0"/>
              </a:rPr>
              <a:t> </a:t>
            </a:r>
            <a:r>
              <a:rPr lang="en-US" altLang="ko-KR" sz="1400">
                <a:solidFill>
                  <a:srgbClr val="9A9A9A"/>
                </a:solidFill>
                <a:latin typeface="Consolas" panose="020B0609020204030204" pitchFamily="49" charset="0"/>
              </a:rPr>
              <a:t>text</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r>
              <a:rPr lang="en-US" altLang="ko-KR" sz="1400">
                <a:solidFill>
                  <a:srgbClr val="DADADA"/>
                </a:solidFill>
                <a:latin typeface="Consolas" panose="020B0609020204030204" pitchFamily="49" charset="0"/>
              </a:rPr>
              <a:t>        </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.loop </a:t>
            </a:r>
            <a:r>
              <a:rPr lang="en-US" altLang="ko-KR" sz="1400">
                <a:solidFill>
                  <a:srgbClr val="B4B4B4"/>
                </a:solidFill>
                <a:latin typeface="Consolas" panose="020B0609020204030204" pitchFamily="49" charset="0"/>
              </a:rPr>
              <a:t>=</a:t>
            </a:r>
            <a:r>
              <a:rPr lang="en-US" altLang="ko-KR" sz="1400">
                <a:solidFill>
                  <a:srgbClr val="DADADA"/>
                </a:solidFill>
                <a:latin typeface="Consolas" panose="020B0609020204030204" pitchFamily="49" charset="0"/>
              </a:rPr>
              <a:t> </a:t>
            </a:r>
            <a:r>
              <a:rPr lang="en-US" altLang="ko-KR" sz="1400">
                <a:solidFill>
                  <a:srgbClr val="C8C8C8"/>
                </a:solidFill>
                <a:latin typeface="Consolas" panose="020B0609020204030204" pitchFamily="49" charset="0"/>
              </a:rPr>
              <a:t>asyncio</a:t>
            </a:r>
            <a:r>
              <a:rPr lang="en-US" altLang="ko-KR" sz="1400">
                <a:solidFill>
                  <a:srgbClr val="DADADA"/>
                </a:solidFill>
                <a:latin typeface="Consolas" panose="020B0609020204030204" pitchFamily="49" charset="0"/>
              </a:rPr>
              <a:t>.</a:t>
            </a:r>
            <a:r>
              <a:rPr lang="en-US" altLang="ko-KR" sz="1400">
                <a:solidFill>
                  <a:srgbClr val="DCDCAA"/>
                </a:solidFill>
                <a:latin typeface="Consolas" panose="020B0609020204030204" pitchFamily="49" charset="0"/>
              </a:rPr>
              <a:t>new_event_loop</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r>
              <a:rPr lang="en-US" altLang="ko-KR" sz="1400">
                <a:solidFill>
                  <a:srgbClr val="DADADA"/>
                </a:solidFill>
                <a:latin typeface="Consolas" panose="020B0609020204030204" pitchFamily="49" charset="0"/>
              </a:rPr>
              <a:t>        </a:t>
            </a:r>
            <a:r>
              <a:rPr lang="en-US" altLang="ko-KR" sz="1400">
                <a:solidFill>
                  <a:srgbClr val="C8C8C8"/>
                </a:solidFill>
                <a:latin typeface="Consolas" panose="020B0609020204030204" pitchFamily="49" charset="0"/>
              </a:rPr>
              <a:t>asyncio</a:t>
            </a:r>
            <a:r>
              <a:rPr lang="en-US" altLang="ko-KR" sz="1400">
                <a:solidFill>
                  <a:srgbClr val="DADADA"/>
                </a:solidFill>
                <a:latin typeface="Consolas" panose="020B0609020204030204" pitchFamily="49" charset="0"/>
              </a:rPr>
              <a:t>.</a:t>
            </a:r>
            <a:r>
              <a:rPr lang="en-US" altLang="ko-KR" sz="1400">
                <a:solidFill>
                  <a:srgbClr val="DCDCAA"/>
                </a:solidFill>
                <a:latin typeface="Consolas" panose="020B0609020204030204" pitchFamily="49" charset="0"/>
              </a:rPr>
              <a:t>set_event_loop</a:t>
            </a:r>
            <a:r>
              <a:rPr lang="en-US" altLang="ko-KR" sz="1400">
                <a:solidFill>
                  <a:srgbClr val="B4B4B4"/>
                </a:solidFill>
                <a:latin typeface="Consolas" panose="020B0609020204030204" pitchFamily="49" charset="0"/>
              </a:rPr>
              <a:t>(</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.loop</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br>
              <a:rPr lang="en-US" altLang="ko-KR" sz="1400">
                <a:solidFill>
                  <a:srgbClr val="DADADA"/>
                </a:solidFill>
                <a:latin typeface="Consolas" panose="020B0609020204030204" pitchFamily="49" charset="0"/>
              </a:rPr>
            </a:br>
            <a:r>
              <a:rPr lang="en-US" altLang="ko-KR" sz="1400">
                <a:solidFill>
                  <a:srgbClr val="DADADA"/>
                </a:solidFill>
                <a:latin typeface="Consolas" panose="020B0609020204030204" pitchFamily="49" charset="0"/>
              </a:rPr>
              <a:t>        </a:t>
            </a:r>
            <a:r>
              <a:rPr lang="en-US" altLang="ko-KR" sz="1400">
                <a:solidFill>
                  <a:srgbClr val="9CDCFE"/>
                </a:solidFill>
                <a:latin typeface="Consolas" panose="020B0609020204030204" pitchFamily="49" charset="0"/>
              </a:rPr>
              <a:t>com_no</a:t>
            </a:r>
            <a:r>
              <a:rPr lang="en-US" altLang="ko-KR" sz="1400">
                <a:solidFill>
                  <a:srgbClr val="DADADA"/>
                </a:solidFill>
                <a:latin typeface="Consolas" panose="020B0609020204030204" pitchFamily="49" charset="0"/>
              </a:rPr>
              <a:t> </a:t>
            </a:r>
            <a:r>
              <a:rPr lang="en-US" altLang="ko-KR" sz="1400">
                <a:solidFill>
                  <a:srgbClr val="B4B4B4"/>
                </a:solidFill>
                <a:latin typeface="Consolas" panose="020B0609020204030204" pitchFamily="49" charset="0"/>
              </a:rPr>
              <a:t>=</a:t>
            </a:r>
            <a:r>
              <a:rPr lang="en-US" altLang="ko-KR" sz="1400">
                <a:solidFill>
                  <a:srgbClr val="DADADA"/>
                </a:solidFill>
                <a:latin typeface="Consolas" panose="020B0609020204030204" pitchFamily="49" charset="0"/>
              </a:rPr>
              <a:t> </a:t>
            </a:r>
            <a:r>
              <a:rPr lang="en-US" altLang="ko-KR" sz="1400">
                <a:solidFill>
                  <a:srgbClr val="4EC9B0"/>
                </a:solidFill>
                <a:latin typeface="Consolas" panose="020B0609020204030204" pitchFamily="49" charset="0"/>
              </a:rPr>
              <a:t>str</a:t>
            </a:r>
            <a:r>
              <a:rPr lang="en-US" altLang="ko-KR" sz="1400">
                <a:solidFill>
                  <a:srgbClr val="B4B4B4"/>
                </a:solidFill>
                <a:latin typeface="Consolas" panose="020B0609020204030204" pitchFamily="49" charset="0"/>
              </a:rPr>
              <a:t>(</a:t>
            </a:r>
            <a:r>
              <a:rPr lang="en-US" altLang="ko-KR" sz="1400">
                <a:solidFill>
                  <a:srgbClr val="9CDCFE"/>
                </a:solidFill>
                <a:latin typeface="Consolas" panose="020B0609020204030204" pitchFamily="49" charset="0"/>
              </a:rPr>
              <a:t>ui</a:t>
            </a:r>
            <a:r>
              <a:rPr lang="en-US" altLang="ko-KR" sz="1400">
                <a:solidFill>
                  <a:srgbClr val="DADADA"/>
                </a:solidFill>
                <a:latin typeface="Consolas" panose="020B0609020204030204" pitchFamily="49" charset="0"/>
              </a:rPr>
              <a:t>.comboBox.</a:t>
            </a:r>
            <a:r>
              <a:rPr lang="en-US" altLang="ko-KR" sz="1400">
                <a:solidFill>
                  <a:srgbClr val="DCDCAA"/>
                </a:solidFill>
                <a:latin typeface="Consolas" panose="020B0609020204030204" pitchFamily="49" charset="0"/>
              </a:rPr>
              <a:t>currentText</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r>
              <a:rPr lang="en-US" altLang="ko-KR" sz="1400">
                <a:solidFill>
                  <a:srgbClr val="DADADA"/>
                </a:solidFill>
                <a:latin typeface="Consolas" panose="020B0609020204030204" pitchFamily="49" charset="0"/>
              </a:rPr>
              <a:t>        </a:t>
            </a:r>
            <a:r>
              <a:rPr lang="en-US" altLang="ko-KR" sz="1400">
                <a:solidFill>
                  <a:srgbClr val="DCDCAA"/>
                </a:solidFill>
                <a:latin typeface="Consolas" panose="020B0609020204030204" pitchFamily="49" charset="0"/>
              </a:rPr>
              <a:t>print</a:t>
            </a:r>
            <a:r>
              <a:rPr lang="en-US" altLang="ko-KR" sz="1400">
                <a:solidFill>
                  <a:srgbClr val="DADADA"/>
                </a:solidFill>
                <a:latin typeface="Consolas" panose="020B0609020204030204" pitchFamily="49" charset="0"/>
              </a:rPr>
              <a:t> (</a:t>
            </a:r>
            <a:r>
              <a:rPr lang="en-US" altLang="ko-KR" sz="1400">
                <a:solidFill>
                  <a:srgbClr val="9CDCFE"/>
                </a:solidFill>
                <a:latin typeface="Consolas" panose="020B0609020204030204" pitchFamily="49" charset="0"/>
              </a:rPr>
              <a:t>com_no</a:t>
            </a:r>
            <a:r>
              <a:rPr lang="en-US" altLang="ko-KR" sz="1400">
                <a:solidFill>
                  <a:srgbClr val="DADADA"/>
                </a:solidFill>
                <a:latin typeface="Consolas" panose="020B0609020204030204" pitchFamily="49" charset="0"/>
              </a:rPr>
              <a:t>)</a:t>
            </a:r>
          </a:p>
          <a:p>
            <a:br>
              <a:rPr lang="en-US" altLang="ko-KR" sz="1400">
                <a:solidFill>
                  <a:srgbClr val="DADADA"/>
                </a:solidFill>
                <a:latin typeface="Consolas" panose="020B0609020204030204" pitchFamily="49" charset="0"/>
              </a:rPr>
            </a:br>
            <a:r>
              <a:rPr lang="en-US" altLang="ko-KR" sz="1400">
                <a:solidFill>
                  <a:srgbClr val="DADADA"/>
                </a:solidFill>
                <a:latin typeface="Consolas" panose="020B0609020204030204" pitchFamily="49" charset="0"/>
              </a:rPr>
              <a:t>        </a:t>
            </a:r>
            <a:r>
              <a:rPr lang="en-US" altLang="ko-KR" sz="1400">
                <a:solidFill>
                  <a:srgbClr val="D8A0DF"/>
                </a:solidFill>
                <a:latin typeface="Consolas" panose="020B0609020204030204" pitchFamily="49" charset="0"/>
              </a:rPr>
              <a:t>if</a:t>
            </a:r>
            <a:r>
              <a:rPr lang="en-US" altLang="ko-KR" sz="1400">
                <a:solidFill>
                  <a:srgbClr val="DADADA"/>
                </a:solidFill>
                <a:latin typeface="Consolas" panose="020B0609020204030204" pitchFamily="49" charset="0"/>
              </a:rPr>
              <a:t> </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.isLinux:</a:t>
            </a:r>
          </a:p>
          <a:p>
            <a:r>
              <a:rPr lang="en-US" altLang="ko-KR" sz="1400">
                <a:solidFill>
                  <a:srgbClr val="DADADA"/>
                </a:solidFill>
                <a:latin typeface="Consolas" panose="020B0609020204030204" pitchFamily="49" charset="0"/>
              </a:rPr>
              <a:t>            </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.coro </a:t>
            </a:r>
            <a:r>
              <a:rPr lang="en-US" altLang="ko-KR" sz="1400">
                <a:solidFill>
                  <a:srgbClr val="B4B4B4"/>
                </a:solidFill>
                <a:latin typeface="Consolas" panose="020B0609020204030204" pitchFamily="49" charset="0"/>
              </a:rPr>
              <a:t>=</a:t>
            </a:r>
            <a:r>
              <a:rPr lang="en-US" altLang="ko-KR" sz="1400">
                <a:solidFill>
                  <a:srgbClr val="DADADA"/>
                </a:solidFill>
                <a:latin typeface="Consolas" panose="020B0609020204030204" pitchFamily="49" charset="0"/>
              </a:rPr>
              <a:t> </a:t>
            </a:r>
            <a:r>
              <a:rPr lang="en-US" altLang="ko-KR" sz="1400">
                <a:solidFill>
                  <a:srgbClr val="C8C8C8"/>
                </a:solidFill>
                <a:latin typeface="Consolas" panose="020B0609020204030204" pitchFamily="49" charset="0"/>
              </a:rPr>
              <a:t>serial_asyncio</a:t>
            </a:r>
            <a:r>
              <a:rPr lang="en-US" altLang="ko-KR" sz="1400">
                <a:solidFill>
                  <a:srgbClr val="DADADA"/>
                </a:solidFill>
                <a:latin typeface="Consolas" panose="020B0609020204030204" pitchFamily="49" charset="0"/>
              </a:rPr>
              <a:t>.create_serial_connection</a:t>
            </a:r>
            <a:r>
              <a:rPr lang="en-US" altLang="ko-KR" sz="1400">
                <a:solidFill>
                  <a:srgbClr val="B4B4B4"/>
                </a:solidFill>
                <a:latin typeface="Consolas" panose="020B0609020204030204" pitchFamily="49" charset="0"/>
              </a:rPr>
              <a:t>(</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.loop, </a:t>
            </a:r>
            <a:r>
              <a:rPr lang="en-US" altLang="ko-KR" sz="1400">
                <a:solidFill>
                  <a:srgbClr val="569CD6"/>
                </a:solidFill>
                <a:latin typeface="Consolas" panose="020B0609020204030204" pitchFamily="49" charset="0"/>
              </a:rPr>
              <a:t>lambda</a:t>
            </a:r>
            <a:r>
              <a:rPr lang="en-US" altLang="ko-KR" sz="1400">
                <a:solidFill>
                  <a:srgbClr val="DADADA"/>
                </a:solidFill>
                <a:latin typeface="Consolas" panose="020B0609020204030204" pitchFamily="49" charset="0"/>
              </a:rPr>
              <a:t>: </a:t>
            </a:r>
            <a:r>
              <a:rPr lang="en-US" altLang="ko-KR" sz="1400">
                <a:solidFill>
                  <a:srgbClr val="4EC9B0"/>
                </a:solidFill>
                <a:latin typeface="Consolas" panose="020B0609020204030204" pitchFamily="49" charset="0"/>
              </a:rPr>
              <a:t>UartProtocol</a:t>
            </a:r>
            <a:r>
              <a:rPr lang="en-US" altLang="ko-KR" sz="1400">
                <a:solidFill>
                  <a:srgbClr val="B4B4B4"/>
                </a:solidFill>
                <a:latin typeface="Consolas" panose="020B0609020204030204" pitchFamily="49" charset="0"/>
              </a:rPr>
              <a:t>(</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.app</a:t>
            </a:r>
            <a:r>
              <a:rPr lang="en-US" altLang="ko-KR" sz="1400">
                <a:solidFill>
                  <a:srgbClr val="B4B4B4"/>
                </a:solidFill>
                <a:latin typeface="Consolas" panose="020B0609020204030204" pitchFamily="49" charset="0"/>
              </a:rPr>
              <a:t>)</a:t>
            </a:r>
            <a:r>
              <a:rPr lang="en-US" altLang="ko-KR" sz="1400">
                <a:solidFill>
                  <a:srgbClr val="DADADA"/>
                </a:solidFill>
                <a:latin typeface="Consolas" panose="020B0609020204030204" pitchFamily="49" charset="0"/>
              </a:rPr>
              <a:t>, </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.mcuPort, </a:t>
            </a:r>
            <a:r>
              <a:rPr lang="en-US" altLang="ko-KR" sz="1400">
                <a:solidFill>
                  <a:srgbClr val="9A9A9A"/>
                </a:solidFill>
                <a:latin typeface="Consolas" panose="020B0609020204030204" pitchFamily="49" charset="0"/>
              </a:rPr>
              <a:t>baudrate</a:t>
            </a:r>
            <a:r>
              <a:rPr lang="en-US" altLang="ko-KR" sz="1400">
                <a:solidFill>
                  <a:srgbClr val="B4B4B4"/>
                </a:solidFill>
                <a:latin typeface="Consolas" panose="020B0609020204030204" pitchFamily="49" charset="0"/>
              </a:rPr>
              <a:t>=</a:t>
            </a:r>
            <a:r>
              <a:rPr lang="en-US" altLang="ko-KR" sz="1400">
                <a:solidFill>
                  <a:srgbClr val="B5CEA8"/>
                </a:solidFill>
                <a:latin typeface="Consolas" panose="020B0609020204030204" pitchFamily="49" charset="0"/>
              </a:rPr>
              <a:t>115200</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r>
              <a:rPr lang="en-US" altLang="ko-KR" sz="1400">
                <a:solidFill>
                  <a:srgbClr val="DADADA"/>
                </a:solidFill>
                <a:latin typeface="Consolas" panose="020B0609020204030204" pitchFamily="49" charset="0"/>
              </a:rPr>
              <a:t>            </a:t>
            </a:r>
            <a:r>
              <a:rPr lang="en-US" altLang="ko-KR" sz="1400">
                <a:solidFill>
                  <a:srgbClr val="DCDCAA"/>
                </a:solidFill>
                <a:latin typeface="Consolas" panose="020B0609020204030204" pitchFamily="49" charset="0"/>
              </a:rPr>
              <a:t>print</a:t>
            </a:r>
            <a:r>
              <a:rPr lang="en-US" altLang="ko-KR" sz="1400">
                <a:solidFill>
                  <a:srgbClr val="DADADA"/>
                </a:solidFill>
                <a:latin typeface="Consolas" panose="020B0609020204030204" pitchFamily="49" charset="0"/>
              </a:rPr>
              <a:t>(</a:t>
            </a:r>
            <a:r>
              <a:rPr lang="en-US" altLang="ko-KR" sz="1400">
                <a:solidFill>
                  <a:srgbClr val="E8C9BB"/>
                </a:solidFill>
                <a:latin typeface="Consolas" panose="020B0609020204030204" pitchFamily="49" charset="0"/>
              </a:rPr>
              <a:t>'</a:t>
            </a:r>
            <a:r>
              <a:rPr lang="en-US" altLang="ko-KR" sz="1400">
                <a:solidFill>
                  <a:srgbClr val="CE9178"/>
                </a:solidFill>
                <a:latin typeface="Consolas" panose="020B0609020204030204" pitchFamily="49" charset="0"/>
              </a:rPr>
              <a:t>Connected mcu port = </a:t>
            </a:r>
            <a:r>
              <a:rPr lang="en-US" altLang="ko-KR" sz="1400">
                <a:solidFill>
                  <a:srgbClr val="E8C9BB"/>
                </a:solidFill>
                <a:latin typeface="Consolas" panose="020B0609020204030204" pitchFamily="49" charset="0"/>
              </a:rPr>
              <a:t>'</a:t>
            </a:r>
            <a:r>
              <a:rPr lang="en-US" altLang="ko-KR" sz="1400">
                <a:solidFill>
                  <a:srgbClr val="B4B4B4"/>
                </a:solidFill>
                <a:latin typeface="Consolas" panose="020B0609020204030204" pitchFamily="49" charset="0"/>
              </a:rPr>
              <a:t>+</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.mcuPort)</a:t>
            </a:r>
          </a:p>
          <a:p>
            <a:r>
              <a:rPr lang="en-US" altLang="ko-KR" sz="1400">
                <a:solidFill>
                  <a:srgbClr val="DADADA"/>
                </a:solidFill>
                <a:latin typeface="Consolas" panose="020B0609020204030204" pitchFamily="49" charset="0"/>
              </a:rPr>
              <a:t>        </a:t>
            </a:r>
            <a:r>
              <a:rPr lang="en-US" altLang="ko-KR" sz="1400">
                <a:solidFill>
                  <a:srgbClr val="D8A0DF"/>
                </a:solidFill>
                <a:latin typeface="Consolas" panose="020B0609020204030204" pitchFamily="49" charset="0"/>
              </a:rPr>
              <a:t>else</a:t>
            </a:r>
            <a:r>
              <a:rPr lang="en-US" altLang="ko-KR" sz="1400">
                <a:solidFill>
                  <a:srgbClr val="DADADA"/>
                </a:solidFill>
                <a:latin typeface="Consolas" panose="020B0609020204030204" pitchFamily="49" charset="0"/>
              </a:rPr>
              <a:t>:</a:t>
            </a:r>
          </a:p>
          <a:p>
            <a:r>
              <a:rPr lang="en-US" altLang="ko-KR" sz="1400">
                <a:solidFill>
                  <a:srgbClr val="DADADA"/>
                </a:solidFill>
                <a:latin typeface="Consolas" panose="020B0609020204030204" pitchFamily="49" charset="0"/>
              </a:rPr>
              <a:t>            </a:t>
            </a:r>
            <a:r>
              <a:rPr lang="en-US" altLang="ko-KR" sz="1400">
                <a:solidFill>
                  <a:srgbClr val="DCDCAA"/>
                </a:solidFill>
                <a:latin typeface="Consolas" panose="020B0609020204030204" pitchFamily="49" charset="0"/>
              </a:rPr>
              <a:t>print</a:t>
            </a:r>
            <a:r>
              <a:rPr lang="en-US" altLang="ko-KR" sz="1400">
                <a:solidFill>
                  <a:srgbClr val="DADADA"/>
                </a:solidFill>
                <a:latin typeface="Consolas" panose="020B0609020204030204" pitchFamily="49" charset="0"/>
              </a:rPr>
              <a:t>(</a:t>
            </a:r>
            <a:r>
              <a:rPr lang="en-US" altLang="ko-KR" sz="1400">
                <a:solidFill>
                  <a:srgbClr val="E8C9BB"/>
                </a:solidFill>
                <a:latin typeface="Consolas" panose="020B0609020204030204" pitchFamily="49" charset="0"/>
              </a:rPr>
              <a:t>'</a:t>
            </a:r>
            <a:r>
              <a:rPr lang="en-US" altLang="ko-KR" sz="1400">
                <a:solidFill>
                  <a:srgbClr val="CE9178"/>
                </a:solidFill>
                <a:latin typeface="Consolas" panose="020B0609020204030204" pitchFamily="49" charset="0"/>
              </a:rPr>
              <a:t>com connect</a:t>
            </a:r>
            <a:r>
              <a:rPr lang="en-US" altLang="ko-KR" sz="1400">
                <a:solidFill>
                  <a:srgbClr val="E8C9BB"/>
                </a:solidFill>
                <a:latin typeface="Consolas" panose="020B0609020204030204" pitchFamily="49" charset="0"/>
              </a:rPr>
              <a:t>'</a:t>
            </a:r>
            <a:r>
              <a:rPr lang="en-US" altLang="ko-KR" sz="1400">
                <a:solidFill>
                  <a:srgbClr val="DADADA"/>
                </a:solidFill>
                <a:latin typeface="Consolas" panose="020B0609020204030204" pitchFamily="49" charset="0"/>
              </a:rPr>
              <a:t>)</a:t>
            </a:r>
          </a:p>
          <a:p>
            <a:r>
              <a:rPr lang="en-US" altLang="ko-KR" sz="1400">
                <a:solidFill>
                  <a:srgbClr val="DADADA"/>
                </a:solidFill>
                <a:latin typeface="Consolas" panose="020B0609020204030204" pitchFamily="49" charset="0"/>
              </a:rPr>
              <a:t>            </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.coro </a:t>
            </a:r>
            <a:r>
              <a:rPr lang="en-US" altLang="ko-KR" sz="1400">
                <a:solidFill>
                  <a:srgbClr val="B4B4B4"/>
                </a:solidFill>
                <a:latin typeface="Consolas" panose="020B0609020204030204" pitchFamily="49" charset="0"/>
              </a:rPr>
              <a:t>=</a:t>
            </a:r>
            <a:r>
              <a:rPr lang="en-US" altLang="ko-KR" sz="1400">
                <a:solidFill>
                  <a:srgbClr val="DADADA"/>
                </a:solidFill>
                <a:latin typeface="Consolas" panose="020B0609020204030204" pitchFamily="49" charset="0"/>
              </a:rPr>
              <a:t> </a:t>
            </a:r>
            <a:r>
              <a:rPr lang="en-US" altLang="ko-KR" sz="1400">
                <a:solidFill>
                  <a:srgbClr val="C8C8C8"/>
                </a:solidFill>
                <a:latin typeface="Consolas" panose="020B0609020204030204" pitchFamily="49" charset="0"/>
              </a:rPr>
              <a:t>serial_asyncio</a:t>
            </a:r>
            <a:r>
              <a:rPr lang="en-US" altLang="ko-KR" sz="1400">
                <a:solidFill>
                  <a:srgbClr val="DADADA"/>
                </a:solidFill>
                <a:latin typeface="Consolas" panose="020B0609020204030204" pitchFamily="49" charset="0"/>
              </a:rPr>
              <a:t>.create_serial_connection</a:t>
            </a:r>
            <a:r>
              <a:rPr lang="en-US" altLang="ko-KR" sz="1400">
                <a:solidFill>
                  <a:srgbClr val="B4B4B4"/>
                </a:solidFill>
                <a:latin typeface="Consolas" panose="020B0609020204030204" pitchFamily="49" charset="0"/>
              </a:rPr>
              <a:t>(</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.loop, </a:t>
            </a:r>
            <a:r>
              <a:rPr lang="en-US" altLang="ko-KR" sz="1400">
                <a:solidFill>
                  <a:srgbClr val="569CD6"/>
                </a:solidFill>
                <a:latin typeface="Consolas" panose="020B0609020204030204" pitchFamily="49" charset="0"/>
              </a:rPr>
              <a:t>lambda</a:t>
            </a:r>
            <a:r>
              <a:rPr lang="en-US" altLang="ko-KR" sz="1400">
                <a:solidFill>
                  <a:srgbClr val="DADADA"/>
                </a:solidFill>
                <a:latin typeface="Consolas" panose="020B0609020204030204" pitchFamily="49" charset="0"/>
              </a:rPr>
              <a:t>: </a:t>
            </a:r>
            <a:r>
              <a:rPr lang="en-US" altLang="ko-KR" sz="1400">
                <a:solidFill>
                  <a:srgbClr val="4EC9B0"/>
                </a:solidFill>
                <a:latin typeface="Consolas" panose="020B0609020204030204" pitchFamily="49" charset="0"/>
              </a:rPr>
              <a:t>UartProtocol</a:t>
            </a:r>
            <a:r>
              <a:rPr lang="en-US" altLang="ko-KR" sz="1400">
                <a:solidFill>
                  <a:srgbClr val="B4B4B4"/>
                </a:solidFill>
                <a:latin typeface="Consolas" panose="020B0609020204030204" pitchFamily="49" charset="0"/>
              </a:rPr>
              <a:t>(</a:t>
            </a:r>
            <a:r>
              <a:rPr lang="en-US" altLang="ko-KR" sz="1400">
                <a:solidFill>
                  <a:srgbClr val="9A9A9A"/>
                </a:solidFill>
                <a:latin typeface="Consolas" panose="020B0609020204030204" pitchFamily="49" charset="0"/>
              </a:rPr>
              <a:t>self</a:t>
            </a:r>
            <a:r>
              <a:rPr lang="en-US" altLang="ko-KR" sz="1400">
                <a:solidFill>
                  <a:srgbClr val="B4B4B4"/>
                </a:solidFill>
                <a:latin typeface="Consolas" panose="020B0609020204030204" pitchFamily="49" charset="0"/>
              </a:rPr>
              <a:t>)</a:t>
            </a:r>
            <a:r>
              <a:rPr lang="en-US" altLang="ko-KR" sz="1400">
                <a:solidFill>
                  <a:srgbClr val="DADADA"/>
                </a:solidFill>
                <a:latin typeface="Consolas" panose="020B0609020204030204" pitchFamily="49" charset="0"/>
              </a:rPr>
              <a:t>, </a:t>
            </a:r>
            <a:r>
              <a:rPr lang="en-US" altLang="ko-KR" sz="1400">
                <a:solidFill>
                  <a:srgbClr val="9CDCFE"/>
                </a:solidFill>
                <a:latin typeface="Consolas" panose="020B0609020204030204" pitchFamily="49" charset="0"/>
              </a:rPr>
              <a:t>com_no</a:t>
            </a:r>
            <a:r>
              <a:rPr lang="en-US" altLang="ko-KR" sz="1400">
                <a:solidFill>
                  <a:srgbClr val="DADADA"/>
                </a:solidFill>
                <a:latin typeface="Consolas" panose="020B0609020204030204" pitchFamily="49" charset="0"/>
              </a:rPr>
              <a:t>, </a:t>
            </a:r>
            <a:r>
              <a:rPr lang="en-US" altLang="ko-KR" sz="1400">
                <a:solidFill>
                  <a:srgbClr val="9A9A9A"/>
                </a:solidFill>
                <a:latin typeface="Consolas" panose="020B0609020204030204" pitchFamily="49" charset="0"/>
              </a:rPr>
              <a:t>baudrate</a:t>
            </a:r>
            <a:r>
              <a:rPr lang="en-US" altLang="ko-KR" sz="1400">
                <a:solidFill>
                  <a:srgbClr val="B4B4B4"/>
                </a:solidFill>
                <a:latin typeface="Consolas" panose="020B0609020204030204" pitchFamily="49" charset="0"/>
              </a:rPr>
              <a:t>=</a:t>
            </a:r>
            <a:r>
              <a:rPr lang="en-US" altLang="ko-KR" sz="1400">
                <a:solidFill>
                  <a:srgbClr val="B5CEA8"/>
                </a:solidFill>
                <a:latin typeface="Consolas" panose="020B0609020204030204" pitchFamily="49" charset="0"/>
              </a:rPr>
              <a:t>115200</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r>
              <a:rPr lang="en-US" altLang="ko-KR" sz="1400">
                <a:solidFill>
                  <a:srgbClr val="DADADA"/>
                </a:solidFill>
                <a:latin typeface="Consolas" panose="020B0609020204030204" pitchFamily="49" charset="0"/>
              </a:rPr>
              <a:t>        </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.loop.</a:t>
            </a:r>
            <a:r>
              <a:rPr lang="en-US" altLang="ko-KR" sz="1400">
                <a:solidFill>
                  <a:srgbClr val="DCDCAA"/>
                </a:solidFill>
                <a:latin typeface="Consolas" panose="020B0609020204030204" pitchFamily="49" charset="0"/>
              </a:rPr>
              <a:t>run_until_complete</a:t>
            </a:r>
            <a:r>
              <a:rPr lang="en-US" altLang="ko-KR" sz="1400">
                <a:solidFill>
                  <a:srgbClr val="B4B4B4"/>
                </a:solidFill>
                <a:latin typeface="Consolas" panose="020B0609020204030204" pitchFamily="49" charset="0"/>
              </a:rPr>
              <a:t>(</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.coro</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br>
              <a:rPr lang="en-US" altLang="ko-KR" sz="1400">
                <a:solidFill>
                  <a:srgbClr val="DADADA"/>
                </a:solidFill>
                <a:latin typeface="Consolas" panose="020B0609020204030204" pitchFamily="49" charset="0"/>
              </a:rPr>
            </a:br>
            <a:r>
              <a:rPr lang="en-US" altLang="ko-KR" sz="1400">
                <a:solidFill>
                  <a:srgbClr val="DADADA"/>
                </a:solidFill>
                <a:latin typeface="Consolas" panose="020B0609020204030204" pitchFamily="49" charset="0"/>
              </a:rPr>
              <a:t>        </a:t>
            </a:r>
            <a:r>
              <a:rPr lang="en-US" altLang="ko-KR" sz="1400">
                <a:solidFill>
                  <a:srgbClr val="9CDCFE"/>
                </a:solidFill>
                <a:latin typeface="Consolas" panose="020B0609020204030204" pitchFamily="49" charset="0"/>
              </a:rPr>
              <a:t>t</a:t>
            </a:r>
            <a:r>
              <a:rPr lang="en-US" altLang="ko-KR" sz="1400">
                <a:solidFill>
                  <a:srgbClr val="DADADA"/>
                </a:solidFill>
                <a:latin typeface="Consolas" panose="020B0609020204030204" pitchFamily="49" charset="0"/>
              </a:rPr>
              <a:t> </a:t>
            </a:r>
            <a:r>
              <a:rPr lang="en-US" altLang="ko-KR" sz="1400">
                <a:solidFill>
                  <a:srgbClr val="B4B4B4"/>
                </a:solidFill>
                <a:latin typeface="Consolas" panose="020B0609020204030204" pitchFamily="49" charset="0"/>
              </a:rPr>
              <a:t>=</a:t>
            </a:r>
            <a:r>
              <a:rPr lang="en-US" altLang="ko-KR" sz="1400">
                <a:solidFill>
                  <a:srgbClr val="DADADA"/>
                </a:solidFill>
                <a:latin typeface="Consolas" panose="020B0609020204030204" pitchFamily="49" charset="0"/>
              </a:rPr>
              <a:t> </a:t>
            </a:r>
            <a:r>
              <a:rPr lang="en-US" altLang="ko-KR" sz="1400">
                <a:solidFill>
                  <a:srgbClr val="4EC9B0"/>
                </a:solidFill>
                <a:latin typeface="Consolas" panose="020B0609020204030204" pitchFamily="49" charset="0"/>
              </a:rPr>
              <a:t>Thread</a:t>
            </a:r>
            <a:r>
              <a:rPr lang="en-US" altLang="ko-KR" sz="1400">
                <a:solidFill>
                  <a:srgbClr val="B4B4B4"/>
                </a:solidFill>
                <a:latin typeface="Consolas" panose="020B0609020204030204" pitchFamily="49" charset="0"/>
              </a:rPr>
              <a:t>(</a:t>
            </a:r>
            <a:r>
              <a:rPr lang="en-US" altLang="ko-KR" sz="1400">
                <a:solidFill>
                  <a:srgbClr val="9A9A9A"/>
                </a:solidFill>
                <a:latin typeface="Consolas" panose="020B0609020204030204" pitchFamily="49" charset="0"/>
              </a:rPr>
              <a:t>target</a:t>
            </a:r>
            <a:r>
              <a:rPr lang="en-US" altLang="ko-KR" sz="1400">
                <a:solidFill>
                  <a:srgbClr val="B4B4B4"/>
                </a:solidFill>
                <a:latin typeface="Consolas" panose="020B0609020204030204" pitchFamily="49" charset="0"/>
              </a:rPr>
              <a:t>=</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a:t>
            </a:r>
            <a:r>
              <a:rPr lang="en-US" altLang="ko-KR" sz="1400">
                <a:solidFill>
                  <a:srgbClr val="DCDCAA"/>
                </a:solidFill>
                <a:latin typeface="Consolas" panose="020B0609020204030204" pitchFamily="49" charset="0"/>
              </a:rPr>
              <a:t>run</a:t>
            </a:r>
            <a:r>
              <a:rPr lang="en-US" altLang="ko-KR" sz="1400">
                <a:solidFill>
                  <a:srgbClr val="B4B4B4"/>
                </a:solidFill>
                <a:latin typeface="Consolas" panose="020B0609020204030204" pitchFamily="49" charset="0"/>
              </a:rPr>
              <a:t>,</a:t>
            </a:r>
            <a:r>
              <a:rPr lang="en-US" altLang="ko-KR" sz="1400">
                <a:solidFill>
                  <a:srgbClr val="DADADA"/>
                </a:solidFill>
                <a:latin typeface="Consolas" panose="020B0609020204030204" pitchFamily="49" charset="0"/>
              </a:rPr>
              <a:t> </a:t>
            </a:r>
            <a:r>
              <a:rPr lang="en-US" altLang="ko-KR" sz="1400">
                <a:solidFill>
                  <a:srgbClr val="9A9A9A"/>
                </a:solidFill>
                <a:latin typeface="Consolas" panose="020B0609020204030204" pitchFamily="49" charset="0"/>
              </a:rPr>
              <a:t>args</a:t>
            </a:r>
            <a:r>
              <a:rPr lang="en-US" altLang="ko-KR" sz="1400">
                <a:solidFill>
                  <a:srgbClr val="B4B4B4"/>
                </a:solidFill>
                <a:latin typeface="Consolas" panose="020B0609020204030204" pitchFamily="49" charset="0"/>
              </a:rPr>
              <a:t>=</a:t>
            </a:r>
            <a:r>
              <a:rPr lang="en-US" altLang="ko-KR" sz="1400">
                <a:solidFill>
                  <a:srgbClr val="DADADA"/>
                </a:solidFill>
                <a:latin typeface="Consolas" panose="020B0609020204030204" pitchFamily="49" charset="0"/>
              </a:rPr>
              <a:t>(</a:t>
            </a:r>
            <a:r>
              <a:rPr lang="en-US" altLang="ko-KR" sz="1400">
                <a:solidFill>
                  <a:srgbClr val="9A9A9A"/>
                </a:solidFill>
                <a:latin typeface="Consolas" panose="020B0609020204030204" pitchFamily="49" charset="0"/>
              </a:rPr>
              <a:t>self</a:t>
            </a:r>
            <a:r>
              <a:rPr lang="en-US" altLang="ko-KR" sz="1400">
                <a:solidFill>
                  <a:srgbClr val="DADADA"/>
                </a:solidFill>
                <a:latin typeface="Consolas" panose="020B0609020204030204" pitchFamily="49" charset="0"/>
              </a:rPr>
              <a:t>.loop,)</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r>
              <a:rPr lang="en-US" altLang="ko-KR" sz="1400">
                <a:solidFill>
                  <a:srgbClr val="DADADA"/>
                </a:solidFill>
                <a:latin typeface="Consolas" panose="020B0609020204030204" pitchFamily="49" charset="0"/>
              </a:rPr>
              <a:t>        </a:t>
            </a:r>
            <a:r>
              <a:rPr lang="en-US" altLang="ko-KR" sz="1400">
                <a:solidFill>
                  <a:srgbClr val="9CDCFE"/>
                </a:solidFill>
                <a:latin typeface="Consolas" panose="020B0609020204030204" pitchFamily="49" charset="0"/>
              </a:rPr>
              <a:t>t</a:t>
            </a:r>
            <a:r>
              <a:rPr lang="en-US" altLang="ko-KR" sz="1400">
                <a:solidFill>
                  <a:srgbClr val="DADADA"/>
                </a:solidFill>
                <a:latin typeface="Consolas" panose="020B0609020204030204" pitchFamily="49" charset="0"/>
              </a:rPr>
              <a:t>.</a:t>
            </a:r>
            <a:r>
              <a:rPr lang="en-US" altLang="ko-KR" sz="1400">
                <a:solidFill>
                  <a:srgbClr val="DCDCAA"/>
                </a:solidFill>
                <a:latin typeface="Consolas" panose="020B0609020204030204" pitchFamily="49" charset="0"/>
              </a:rPr>
              <a:t>setDaemon</a:t>
            </a:r>
            <a:r>
              <a:rPr lang="en-US" altLang="ko-KR" sz="1400">
                <a:solidFill>
                  <a:srgbClr val="B4B4B4"/>
                </a:solidFill>
                <a:latin typeface="Consolas" panose="020B0609020204030204" pitchFamily="49" charset="0"/>
              </a:rPr>
              <a:t>(</a:t>
            </a:r>
            <a:r>
              <a:rPr lang="en-US" altLang="ko-KR" sz="1400">
                <a:solidFill>
                  <a:srgbClr val="569CD6"/>
                </a:solidFill>
                <a:latin typeface="Consolas" panose="020B0609020204030204" pitchFamily="49" charset="0"/>
              </a:rPr>
              <a:t>True</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r>
              <a:rPr lang="en-US" altLang="ko-KR" sz="1400">
                <a:solidFill>
                  <a:srgbClr val="DADADA"/>
                </a:solidFill>
                <a:latin typeface="Consolas" panose="020B0609020204030204" pitchFamily="49" charset="0"/>
              </a:rPr>
              <a:t>        </a:t>
            </a:r>
            <a:r>
              <a:rPr lang="en-US" altLang="ko-KR" sz="1400">
                <a:solidFill>
                  <a:srgbClr val="9CDCFE"/>
                </a:solidFill>
                <a:latin typeface="Consolas" panose="020B0609020204030204" pitchFamily="49" charset="0"/>
              </a:rPr>
              <a:t>t</a:t>
            </a:r>
            <a:r>
              <a:rPr lang="en-US" altLang="ko-KR" sz="1400">
                <a:solidFill>
                  <a:srgbClr val="DADADA"/>
                </a:solidFill>
                <a:latin typeface="Consolas" panose="020B0609020204030204" pitchFamily="49" charset="0"/>
              </a:rPr>
              <a:t>.</a:t>
            </a:r>
            <a:r>
              <a:rPr lang="en-US" altLang="ko-KR" sz="1400">
                <a:solidFill>
                  <a:srgbClr val="DCDCAA"/>
                </a:solidFill>
                <a:latin typeface="Consolas" panose="020B0609020204030204" pitchFamily="49" charset="0"/>
              </a:rPr>
              <a:t>start</a:t>
            </a:r>
            <a:r>
              <a:rPr lang="en-US" altLang="ko-KR" sz="1400">
                <a:solidFill>
                  <a:srgbClr val="B4B4B4"/>
                </a:solidFill>
                <a:latin typeface="Consolas" panose="020B0609020204030204" pitchFamily="49" charset="0"/>
              </a:rPr>
              <a:t>()</a:t>
            </a:r>
            <a:endParaRPr lang="en-US" altLang="ko-KR" sz="1400">
              <a:solidFill>
                <a:srgbClr val="DADADA"/>
              </a:solidFill>
              <a:latin typeface="Consolas" panose="020B0609020204030204" pitchFamily="49" charset="0"/>
            </a:endParaRPr>
          </a:p>
          <a:p>
            <a:r>
              <a:rPr lang="en-US" altLang="ko-KR" sz="1400">
                <a:solidFill>
                  <a:srgbClr val="DADADA"/>
                </a:solidFill>
                <a:latin typeface="Consolas" panose="020B0609020204030204" pitchFamily="49" charset="0"/>
              </a:rPr>
              <a:t>        </a:t>
            </a:r>
            <a:r>
              <a:rPr lang="en-US" altLang="ko-KR" sz="1400">
                <a:solidFill>
                  <a:srgbClr val="D8A0DF"/>
                </a:solidFill>
                <a:latin typeface="Consolas" panose="020B0609020204030204" pitchFamily="49" charset="0"/>
              </a:rPr>
              <a:t>pass</a:t>
            </a:r>
            <a:endParaRPr lang="en-US" altLang="ko-KR" sz="1400" b="0">
              <a:solidFill>
                <a:srgbClr val="DADADA"/>
              </a:solidFill>
              <a:effectLst/>
              <a:latin typeface="Consolas" panose="020B0609020204030204" pitchFamily="49" charset="0"/>
            </a:endParaRPr>
          </a:p>
        </p:txBody>
      </p:sp>
    </p:spTree>
    <p:extLst>
      <p:ext uri="{BB962C8B-B14F-4D97-AF65-F5344CB8AC3E}">
        <p14:creationId xmlns:p14="http://schemas.microsoft.com/office/powerpoint/2010/main" val="1039469278"/>
      </p:ext>
    </p:extLst>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15920"/>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87929"/>
            <a:ext cx="4685513"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RTC : STM32F103 RTC Clock</a:t>
            </a:r>
            <a:endParaRPr lang="ko-KR" altLang="en-US" sz="2400" b="1" dirty="0">
              <a:solidFill>
                <a:schemeClr val="bg1"/>
              </a:solidFill>
              <a:latin typeface="+mn-ea"/>
            </a:endParaRPr>
          </a:p>
        </p:txBody>
      </p:sp>
      <p:pic>
        <p:nvPicPr>
          <p:cNvPr id="6" name="그림 5" descr="4.jpg"/>
          <p:cNvPicPr>
            <a:picLocks noChangeAspect="1"/>
          </p:cNvPicPr>
          <p:nvPr/>
        </p:nvPicPr>
        <p:blipFill>
          <a:blip r:embed="rId2" cstate="print"/>
          <a:stretch>
            <a:fillRect/>
          </a:stretch>
        </p:blipFill>
        <p:spPr>
          <a:xfrm>
            <a:off x="479376" y="980728"/>
            <a:ext cx="6505575" cy="3228975"/>
          </a:xfrm>
          <a:prstGeom prst="rect">
            <a:avLst/>
          </a:prstGeom>
        </p:spPr>
      </p:pic>
      <p:pic>
        <p:nvPicPr>
          <p:cNvPr id="10" name="그림 9" descr="5.jpg"/>
          <p:cNvPicPr>
            <a:picLocks noChangeAspect="1"/>
          </p:cNvPicPr>
          <p:nvPr/>
        </p:nvPicPr>
        <p:blipFill>
          <a:blip r:embed="rId3" cstate="print"/>
          <a:stretch>
            <a:fillRect/>
          </a:stretch>
        </p:blipFill>
        <p:spPr>
          <a:xfrm>
            <a:off x="551383" y="4495428"/>
            <a:ext cx="6457950" cy="1514475"/>
          </a:xfrm>
          <a:prstGeom prst="rect">
            <a:avLst/>
          </a:prstGeom>
        </p:spPr>
      </p:pic>
      <p:sp>
        <p:nvSpPr>
          <p:cNvPr id="2" name="TextBox 1">
            <a:extLst>
              <a:ext uri="{FF2B5EF4-FFF2-40B4-BE49-F238E27FC236}">
                <a16:creationId xmlns:a16="http://schemas.microsoft.com/office/drawing/2014/main" id="{A626D9FA-61A4-4203-AB4C-D4C56B8EF17F}"/>
              </a:ext>
            </a:extLst>
          </p:cNvPr>
          <p:cNvSpPr txBox="1"/>
          <p:nvPr/>
        </p:nvSpPr>
        <p:spPr>
          <a:xfrm>
            <a:off x="7009333" y="1268760"/>
            <a:ext cx="4158511" cy="707886"/>
          </a:xfrm>
          <a:prstGeom prst="rect">
            <a:avLst/>
          </a:prstGeom>
          <a:noFill/>
        </p:spPr>
        <p:txBody>
          <a:bodyPr wrap="none" rtlCol="0">
            <a:spAutoFit/>
          </a:bodyPr>
          <a:lstStyle/>
          <a:p>
            <a:pPr marL="342900" indent="-342900">
              <a:buFont typeface="Arial" panose="020B0604020202020204" pitchFamily="34" charset="0"/>
              <a:buChar char="•"/>
            </a:pPr>
            <a:r>
              <a:rPr lang="en-US" altLang="ko-KR" sz="2000"/>
              <a:t>3</a:t>
            </a:r>
            <a:r>
              <a:rPr lang="ko-KR" altLang="en-US" sz="2000"/>
              <a:t>가지 </a:t>
            </a:r>
            <a:r>
              <a:rPr lang="en-US" altLang="ko-KR" sz="2000"/>
              <a:t>RTC Clock</a:t>
            </a:r>
            <a:r>
              <a:rPr lang="ko-KR" altLang="en-US" sz="2000"/>
              <a:t> </a:t>
            </a:r>
            <a:r>
              <a:rPr lang="en-US" altLang="ko-KR" sz="2000"/>
              <a:t>Source</a:t>
            </a:r>
          </a:p>
          <a:p>
            <a:pPr marL="342900" indent="-342900">
              <a:buFont typeface="Arial" panose="020B0604020202020204" pitchFamily="34" charset="0"/>
              <a:buChar char="•"/>
            </a:pPr>
            <a:r>
              <a:rPr lang="en-US" altLang="ko-KR" sz="2000"/>
              <a:t>32.768KHz </a:t>
            </a:r>
            <a:r>
              <a:rPr lang="ko-KR" altLang="en-US" sz="2000"/>
              <a:t>가 오차가 가장 작음</a:t>
            </a:r>
            <a:endParaRPr lang="ko-KR" altLang="en-US"/>
          </a:p>
        </p:txBody>
      </p:sp>
      <p:sp>
        <p:nvSpPr>
          <p:cNvPr id="3" name="사각형: 둥근 모서리 2">
            <a:extLst>
              <a:ext uri="{FF2B5EF4-FFF2-40B4-BE49-F238E27FC236}">
                <a16:creationId xmlns:a16="http://schemas.microsoft.com/office/drawing/2014/main" id="{F06AF01F-D24A-499A-8BE7-B64A953DF64E}"/>
              </a:ext>
            </a:extLst>
          </p:cNvPr>
          <p:cNvSpPr/>
          <p:nvPr/>
        </p:nvSpPr>
        <p:spPr>
          <a:xfrm>
            <a:off x="1343472" y="2204864"/>
            <a:ext cx="1728192" cy="864096"/>
          </a:xfrm>
          <a:prstGeom prst="roundRect">
            <a:avLst/>
          </a:prstGeom>
          <a:noFill/>
          <a:ln w="508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9858324"/>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4685513"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RTC : STM32F103 RTC Clock</a:t>
            </a:r>
            <a:endParaRPr lang="ko-KR" altLang="en-US" sz="2400" b="1" dirty="0">
              <a:solidFill>
                <a:schemeClr val="bg1"/>
              </a:solidFill>
              <a:latin typeface="+mn-ea"/>
            </a:endParaRPr>
          </a:p>
        </p:txBody>
      </p:sp>
      <p:pic>
        <p:nvPicPr>
          <p:cNvPr id="7" name="그림 6" descr="6.jpg"/>
          <p:cNvPicPr>
            <a:picLocks noChangeAspect="1"/>
          </p:cNvPicPr>
          <p:nvPr/>
        </p:nvPicPr>
        <p:blipFill>
          <a:blip r:embed="rId2" cstate="print"/>
          <a:stretch>
            <a:fillRect/>
          </a:stretch>
        </p:blipFill>
        <p:spPr>
          <a:xfrm>
            <a:off x="1259633" y="1152128"/>
            <a:ext cx="6524625" cy="2457450"/>
          </a:xfrm>
          <a:prstGeom prst="rect">
            <a:avLst/>
          </a:prstGeom>
        </p:spPr>
      </p:pic>
      <p:pic>
        <p:nvPicPr>
          <p:cNvPr id="8" name="그림 7" descr="7.jpg"/>
          <p:cNvPicPr>
            <a:picLocks noChangeAspect="1"/>
          </p:cNvPicPr>
          <p:nvPr/>
        </p:nvPicPr>
        <p:blipFill>
          <a:blip r:embed="rId3" cstate="print"/>
          <a:stretch>
            <a:fillRect/>
          </a:stretch>
        </p:blipFill>
        <p:spPr>
          <a:xfrm>
            <a:off x="2123728" y="3888432"/>
            <a:ext cx="4973576" cy="648072"/>
          </a:xfrm>
          <a:prstGeom prst="rect">
            <a:avLst/>
          </a:prstGeom>
        </p:spPr>
      </p:pic>
    </p:spTree>
    <p:extLst>
      <p:ext uri="{BB962C8B-B14F-4D97-AF65-F5344CB8AC3E}">
        <p14:creationId xmlns:p14="http://schemas.microsoft.com/office/powerpoint/2010/main" val="3069858324"/>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6871496"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RTC </a:t>
            </a:r>
            <a:r>
              <a:rPr lang="en-US" altLang="ko-KR" sz="2400" b="1">
                <a:solidFill>
                  <a:schemeClr val="bg1"/>
                </a:solidFill>
                <a:latin typeface="+mn-ea"/>
              </a:rPr>
              <a:t>: </a:t>
            </a:r>
            <a:r>
              <a:rPr lang="ko-KR" altLang="en-US" sz="2400" b="1">
                <a:solidFill>
                  <a:schemeClr val="bg1"/>
                </a:solidFill>
                <a:latin typeface="+mn-ea"/>
              </a:rPr>
              <a:t> </a:t>
            </a:r>
            <a:r>
              <a:rPr lang="en-US" altLang="ko-KR" sz="2400" b="1">
                <a:solidFill>
                  <a:schemeClr val="bg1"/>
                </a:solidFill>
                <a:latin typeface="+mn-ea"/>
              </a:rPr>
              <a:t>CubeMx </a:t>
            </a:r>
            <a:r>
              <a:rPr lang="ko-KR" altLang="en-US" sz="2400" b="1">
                <a:solidFill>
                  <a:schemeClr val="bg1"/>
                </a:solidFill>
                <a:latin typeface="+mn-ea"/>
              </a:rPr>
              <a:t> </a:t>
            </a:r>
            <a:r>
              <a:rPr lang="en-US" altLang="ko-KR" sz="2400" b="1">
                <a:solidFill>
                  <a:schemeClr val="bg1"/>
                </a:solidFill>
                <a:latin typeface="+mn-ea"/>
              </a:rPr>
              <a:t>(1) RCC Clock </a:t>
            </a:r>
            <a:r>
              <a:rPr lang="ko-KR" altLang="en-US" sz="2400" b="1">
                <a:solidFill>
                  <a:schemeClr val="bg1"/>
                </a:solidFill>
                <a:latin typeface="+mn-ea"/>
              </a:rPr>
              <a:t>설정 </a:t>
            </a:r>
            <a:r>
              <a:rPr lang="en-US" altLang="ko-KR" sz="2400" b="1">
                <a:solidFill>
                  <a:schemeClr val="bg1"/>
                </a:solidFill>
                <a:latin typeface="+mn-ea"/>
              </a:rPr>
              <a:t>for RTC</a:t>
            </a:r>
            <a:endParaRPr lang="ko-KR" altLang="en-US" sz="2400" b="1" dirty="0">
              <a:solidFill>
                <a:schemeClr val="bg1"/>
              </a:solidFill>
              <a:latin typeface="+mn-ea"/>
            </a:endParaRPr>
          </a:p>
        </p:txBody>
      </p:sp>
      <p:pic>
        <p:nvPicPr>
          <p:cNvPr id="2" name="그림 1"/>
          <p:cNvPicPr>
            <a:picLocks noChangeAspect="1"/>
          </p:cNvPicPr>
          <p:nvPr/>
        </p:nvPicPr>
        <p:blipFill>
          <a:blip r:embed="rId2"/>
          <a:stretch>
            <a:fillRect/>
          </a:stretch>
        </p:blipFill>
        <p:spPr>
          <a:xfrm>
            <a:off x="971601" y="864097"/>
            <a:ext cx="6946397" cy="5297595"/>
          </a:xfrm>
          <a:prstGeom prst="rect">
            <a:avLst/>
          </a:prstGeom>
        </p:spPr>
      </p:pic>
      <p:sp>
        <p:nvSpPr>
          <p:cNvPr id="3" name="모서리가 둥근 직사각형 2"/>
          <p:cNvSpPr/>
          <p:nvPr/>
        </p:nvSpPr>
        <p:spPr>
          <a:xfrm>
            <a:off x="971600" y="3096344"/>
            <a:ext cx="1944216" cy="2880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3167912" y="2160240"/>
            <a:ext cx="2628224" cy="2880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p:nvPr/>
        </p:nvCxnSpPr>
        <p:spPr>
          <a:xfrm flipV="1">
            <a:off x="2915816" y="2448272"/>
            <a:ext cx="252096" cy="648072"/>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stCxn id="7" idx="3"/>
          </p:cNvCxnSpPr>
          <p:nvPr/>
        </p:nvCxnSpPr>
        <p:spPr>
          <a:xfrm>
            <a:off x="5796136" y="2304256"/>
            <a:ext cx="288032" cy="296416"/>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12"/>
          <p:cNvSpPr/>
          <p:nvPr/>
        </p:nvSpPr>
        <p:spPr>
          <a:xfrm>
            <a:off x="6012160" y="2600672"/>
            <a:ext cx="1584176" cy="4236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9858324"/>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7108806"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RTC </a:t>
            </a:r>
            <a:r>
              <a:rPr lang="en-US" altLang="ko-KR" sz="2400" b="1">
                <a:solidFill>
                  <a:schemeClr val="bg1"/>
                </a:solidFill>
                <a:latin typeface="+mn-ea"/>
              </a:rPr>
              <a:t>: </a:t>
            </a:r>
            <a:r>
              <a:rPr lang="ko-KR" altLang="en-US" sz="2400" b="1">
                <a:solidFill>
                  <a:schemeClr val="bg1"/>
                </a:solidFill>
                <a:latin typeface="+mn-ea"/>
              </a:rPr>
              <a:t> </a:t>
            </a:r>
            <a:r>
              <a:rPr lang="en-US" altLang="ko-KR" sz="2400" b="1">
                <a:solidFill>
                  <a:schemeClr val="bg1"/>
                </a:solidFill>
                <a:latin typeface="+mn-ea"/>
              </a:rPr>
              <a:t>CubeMx </a:t>
            </a:r>
            <a:r>
              <a:rPr lang="ko-KR" altLang="en-US" sz="2400" b="1">
                <a:solidFill>
                  <a:schemeClr val="bg1"/>
                </a:solidFill>
                <a:latin typeface="+mn-ea"/>
              </a:rPr>
              <a:t> </a:t>
            </a:r>
            <a:r>
              <a:rPr lang="en-US" altLang="ko-KR" sz="2400" b="1">
                <a:solidFill>
                  <a:schemeClr val="bg1"/>
                </a:solidFill>
                <a:latin typeface="+mn-ea"/>
              </a:rPr>
              <a:t>(2) Clock Configuration </a:t>
            </a:r>
            <a:r>
              <a:rPr lang="ko-KR" altLang="en-US" sz="2400" b="1">
                <a:solidFill>
                  <a:schemeClr val="bg1"/>
                </a:solidFill>
                <a:latin typeface="+mn-ea"/>
              </a:rPr>
              <a:t>설정</a:t>
            </a:r>
            <a:endParaRPr lang="ko-KR" altLang="en-US" sz="2400" b="1" dirty="0">
              <a:solidFill>
                <a:schemeClr val="bg1"/>
              </a:solidFill>
              <a:latin typeface="+mn-ea"/>
            </a:endParaRPr>
          </a:p>
        </p:txBody>
      </p:sp>
      <p:pic>
        <p:nvPicPr>
          <p:cNvPr id="5" name="그림 4">
            <a:extLst>
              <a:ext uri="{FF2B5EF4-FFF2-40B4-BE49-F238E27FC236}">
                <a16:creationId xmlns:a16="http://schemas.microsoft.com/office/drawing/2014/main" id="{2990C8BE-C946-492E-97E6-D76C42185104}"/>
              </a:ext>
            </a:extLst>
          </p:cNvPr>
          <p:cNvPicPr>
            <a:picLocks noChangeAspect="1"/>
          </p:cNvPicPr>
          <p:nvPr/>
        </p:nvPicPr>
        <p:blipFill>
          <a:blip r:embed="rId2"/>
          <a:stretch>
            <a:fillRect/>
          </a:stretch>
        </p:blipFill>
        <p:spPr>
          <a:xfrm>
            <a:off x="551383" y="1052736"/>
            <a:ext cx="10045439" cy="4104456"/>
          </a:xfrm>
          <a:prstGeom prst="rect">
            <a:avLst/>
          </a:prstGeom>
        </p:spPr>
      </p:pic>
      <p:sp>
        <p:nvSpPr>
          <p:cNvPr id="11" name="사각형: 둥근 모서리 10">
            <a:extLst>
              <a:ext uri="{FF2B5EF4-FFF2-40B4-BE49-F238E27FC236}">
                <a16:creationId xmlns:a16="http://schemas.microsoft.com/office/drawing/2014/main" id="{FE68C856-0454-4B82-9C2E-3A2203BD3FB0}"/>
              </a:ext>
            </a:extLst>
          </p:cNvPr>
          <p:cNvSpPr/>
          <p:nvPr/>
        </p:nvSpPr>
        <p:spPr>
          <a:xfrm>
            <a:off x="2567608" y="3284984"/>
            <a:ext cx="2232248" cy="864096"/>
          </a:xfrm>
          <a:prstGeom prst="roundRect">
            <a:avLst/>
          </a:prstGeom>
          <a:noFill/>
          <a:ln w="508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모서리 5">
            <a:extLst>
              <a:ext uri="{FF2B5EF4-FFF2-40B4-BE49-F238E27FC236}">
                <a16:creationId xmlns:a16="http://schemas.microsoft.com/office/drawing/2014/main" id="{77C91591-CBA7-463D-A941-4975F23AD14E}"/>
              </a:ext>
            </a:extLst>
          </p:cNvPr>
          <p:cNvSpPr/>
          <p:nvPr/>
        </p:nvSpPr>
        <p:spPr>
          <a:xfrm>
            <a:off x="6672064" y="3429000"/>
            <a:ext cx="3384376" cy="648072"/>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3C7F62A-D9B1-4A4C-969C-82F31C1F2F9B}"/>
              </a:ext>
            </a:extLst>
          </p:cNvPr>
          <p:cNvSpPr txBox="1"/>
          <p:nvPr/>
        </p:nvSpPr>
        <p:spPr>
          <a:xfrm>
            <a:off x="911424" y="5949280"/>
            <a:ext cx="5787225" cy="369332"/>
          </a:xfrm>
          <a:prstGeom prst="rect">
            <a:avLst/>
          </a:prstGeom>
          <a:noFill/>
        </p:spPr>
        <p:txBody>
          <a:bodyPr wrap="none" rtlCol="0">
            <a:spAutoFit/>
          </a:bodyPr>
          <a:lstStyle/>
          <a:p>
            <a:pPr marL="285750" indent="-285750">
              <a:buFont typeface="Arial" panose="020B0604020202020204" pitchFamily="34" charset="0"/>
              <a:buChar char="•"/>
            </a:pPr>
            <a:r>
              <a:rPr lang="en-US" altLang="ko-KR"/>
              <a:t>32.768KHz</a:t>
            </a:r>
            <a:r>
              <a:rPr lang="ko-KR" altLang="en-US"/>
              <a:t>를 </a:t>
            </a:r>
            <a:r>
              <a:rPr lang="en-US" altLang="ko-KR"/>
              <a:t>RTC Clock</a:t>
            </a:r>
            <a:r>
              <a:rPr lang="ko-KR" altLang="en-US"/>
              <a:t>으로 사용할 수 있도록 설정</a:t>
            </a:r>
          </a:p>
        </p:txBody>
      </p:sp>
    </p:spTree>
    <p:extLst>
      <p:ext uri="{BB962C8B-B14F-4D97-AF65-F5344CB8AC3E}">
        <p14:creationId xmlns:p14="http://schemas.microsoft.com/office/powerpoint/2010/main" val="2901037028"/>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5697009"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RTC </a:t>
            </a:r>
            <a:r>
              <a:rPr lang="en-US" altLang="ko-KR" sz="2400" b="1">
                <a:solidFill>
                  <a:schemeClr val="bg1"/>
                </a:solidFill>
                <a:latin typeface="+mn-ea"/>
              </a:rPr>
              <a:t>: </a:t>
            </a:r>
            <a:r>
              <a:rPr lang="ko-KR" altLang="en-US" sz="2400" b="1">
                <a:solidFill>
                  <a:schemeClr val="bg1"/>
                </a:solidFill>
                <a:latin typeface="+mn-ea"/>
              </a:rPr>
              <a:t> </a:t>
            </a:r>
            <a:r>
              <a:rPr lang="en-US" altLang="ko-KR" sz="2400" b="1">
                <a:solidFill>
                  <a:schemeClr val="bg1"/>
                </a:solidFill>
                <a:latin typeface="+mn-ea"/>
              </a:rPr>
              <a:t>CubeMx </a:t>
            </a:r>
            <a:r>
              <a:rPr lang="ko-KR" altLang="en-US" sz="2400" b="1">
                <a:solidFill>
                  <a:schemeClr val="bg1"/>
                </a:solidFill>
                <a:latin typeface="+mn-ea"/>
              </a:rPr>
              <a:t> </a:t>
            </a:r>
            <a:r>
              <a:rPr lang="en-US" altLang="ko-KR" sz="2400" b="1">
                <a:solidFill>
                  <a:schemeClr val="bg1"/>
                </a:solidFill>
                <a:latin typeface="+mn-ea"/>
              </a:rPr>
              <a:t>(3) RTC Mode </a:t>
            </a:r>
            <a:r>
              <a:rPr lang="ko-KR" altLang="en-US" sz="2400" b="1">
                <a:solidFill>
                  <a:schemeClr val="bg1"/>
                </a:solidFill>
                <a:latin typeface="+mn-ea"/>
              </a:rPr>
              <a:t>설정</a:t>
            </a:r>
            <a:endParaRPr lang="ko-KR" altLang="en-US" sz="2400" b="1" dirty="0">
              <a:solidFill>
                <a:schemeClr val="bg1"/>
              </a:solidFill>
              <a:latin typeface="+mn-ea"/>
            </a:endParaRPr>
          </a:p>
        </p:txBody>
      </p:sp>
      <p:pic>
        <p:nvPicPr>
          <p:cNvPr id="2" name="그림 1">
            <a:extLst>
              <a:ext uri="{FF2B5EF4-FFF2-40B4-BE49-F238E27FC236}">
                <a16:creationId xmlns:a16="http://schemas.microsoft.com/office/drawing/2014/main" id="{E8224217-1D12-4057-8F96-6C8AF10A1CA1}"/>
              </a:ext>
            </a:extLst>
          </p:cNvPr>
          <p:cNvPicPr>
            <a:picLocks noChangeAspect="1"/>
          </p:cNvPicPr>
          <p:nvPr/>
        </p:nvPicPr>
        <p:blipFill>
          <a:blip r:embed="rId2"/>
          <a:stretch>
            <a:fillRect/>
          </a:stretch>
        </p:blipFill>
        <p:spPr>
          <a:xfrm>
            <a:off x="407368" y="856891"/>
            <a:ext cx="9412013" cy="5144218"/>
          </a:xfrm>
          <a:prstGeom prst="rect">
            <a:avLst/>
          </a:prstGeom>
          <a:ln w="12700">
            <a:solidFill>
              <a:schemeClr val="tx1">
                <a:lumMod val="50000"/>
                <a:lumOff val="50000"/>
              </a:schemeClr>
            </a:solidFill>
          </a:ln>
        </p:spPr>
      </p:pic>
      <p:sp>
        <p:nvSpPr>
          <p:cNvPr id="12" name="사각형: 둥근 모서리 11">
            <a:extLst>
              <a:ext uri="{FF2B5EF4-FFF2-40B4-BE49-F238E27FC236}">
                <a16:creationId xmlns:a16="http://schemas.microsoft.com/office/drawing/2014/main" id="{E957FFFE-FC12-401A-824D-E4824BBBF253}"/>
              </a:ext>
            </a:extLst>
          </p:cNvPr>
          <p:cNvSpPr/>
          <p:nvPr/>
        </p:nvSpPr>
        <p:spPr>
          <a:xfrm>
            <a:off x="2912065" y="2276872"/>
            <a:ext cx="2031807" cy="576064"/>
          </a:xfrm>
          <a:prstGeom prst="roundRect">
            <a:avLst/>
          </a:prstGeom>
          <a:noFill/>
          <a:ln w="508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AC507282-3ECC-4CF4-A32D-D6D8C66165FD}"/>
              </a:ext>
            </a:extLst>
          </p:cNvPr>
          <p:cNvSpPr txBox="1"/>
          <p:nvPr/>
        </p:nvSpPr>
        <p:spPr>
          <a:xfrm>
            <a:off x="5113374" y="2380238"/>
            <a:ext cx="3776996" cy="369332"/>
          </a:xfrm>
          <a:prstGeom prst="rect">
            <a:avLst/>
          </a:prstGeom>
          <a:solidFill>
            <a:schemeClr val="accent6">
              <a:lumMod val="20000"/>
              <a:lumOff val="80000"/>
            </a:schemeClr>
          </a:solidFill>
          <a:ln>
            <a:solidFill>
              <a:srgbClr val="0000FF"/>
            </a:solidFill>
          </a:ln>
        </p:spPr>
        <p:txBody>
          <a:bodyPr wrap="none" rtlCol="0">
            <a:spAutoFit/>
          </a:bodyPr>
          <a:lstStyle/>
          <a:p>
            <a:r>
              <a:rPr lang="ko-KR" altLang="en-US"/>
              <a:t>시간 기능과 연</a:t>
            </a:r>
            <a:r>
              <a:rPr lang="en-US" altLang="ko-KR"/>
              <a:t>/</a:t>
            </a:r>
            <a:r>
              <a:rPr lang="ko-KR" altLang="en-US"/>
              <a:t>월</a:t>
            </a:r>
            <a:r>
              <a:rPr lang="en-US" altLang="ko-KR"/>
              <a:t>/</a:t>
            </a:r>
            <a:r>
              <a:rPr lang="ko-KR" altLang="en-US"/>
              <a:t>일  기능 활성화</a:t>
            </a:r>
          </a:p>
        </p:txBody>
      </p:sp>
    </p:spTree>
    <p:extLst>
      <p:ext uri="{BB962C8B-B14F-4D97-AF65-F5344CB8AC3E}">
        <p14:creationId xmlns:p14="http://schemas.microsoft.com/office/powerpoint/2010/main" val="378529200"/>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6149056" cy="461665"/>
          </a:xfrm>
          <a:prstGeom prst="rect">
            <a:avLst/>
          </a:prstGeom>
        </p:spPr>
        <p:txBody>
          <a:bodyPr wrap="none">
            <a:spAutoFit/>
          </a:bodyPr>
          <a:lstStyle/>
          <a:p>
            <a:pPr marL="363538" indent="-363538">
              <a:buFont typeface="Wingdings" panose="05000000000000000000" pitchFamily="2" charset="2"/>
              <a:buChar char="§"/>
            </a:pPr>
            <a:r>
              <a:rPr lang="en-US" altLang="ko-KR" sz="2400" b="1" dirty="0">
                <a:solidFill>
                  <a:schemeClr val="bg1"/>
                </a:solidFill>
                <a:latin typeface="+mn-ea"/>
              </a:rPr>
              <a:t>RTC </a:t>
            </a:r>
            <a:r>
              <a:rPr lang="en-US" altLang="ko-KR" sz="2400" b="1">
                <a:solidFill>
                  <a:schemeClr val="bg1"/>
                </a:solidFill>
                <a:latin typeface="+mn-ea"/>
              </a:rPr>
              <a:t>: </a:t>
            </a:r>
            <a:r>
              <a:rPr lang="ko-KR" altLang="en-US" sz="2400" b="1">
                <a:solidFill>
                  <a:schemeClr val="bg1"/>
                </a:solidFill>
                <a:latin typeface="+mn-ea"/>
              </a:rPr>
              <a:t> </a:t>
            </a:r>
            <a:r>
              <a:rPr lang="en-US" altLang="ko-KR" sz="2400" b="1">
                <a:solidFill>
                  <a:schemeClr val="bg1"/>
                </a:solidFill>
                <a:latin typeface="+mn-ea"/>
              </a:rPr>
              <a:t>CubeMx </a:t>
            </a:r>
            <a:r>
              <a:rPr lang="ko-KR" altLang="en-US" sz="2400" b="1">
                <a:solidFill>
                  <a:schemeClr val="bg1"/>
                </a:solidFill>
                <a:latin typeface="+mn-ea"/>
              </a:rPr>
              <a:t> </a:t>
            </a:r>
            <a:r>
              <a:rPr lang="en-US" altLang="ko-KR" sz="2400" b="1">
                <a:solidFill>
                  <a:schemeClr val="bg1"/>
                </a:solidFill>
                <a:latin typeface="+mn-ea"/>
              </a:rPr>
              <a:t>(4) RTC Configuration</a:t>
            </a:r>
            <a:endParaRPr lang="ko-KR" altLang="en-US" sz="2400" b="1" dirty="0">
              <a:solidFill>
                <a:schemeClr val="bg1"/>
              </a:solidFill>
              <a:latin typeface="+mn-ea"/>
            </a:endParaRPr>
          </a:p>
        </p:txBody>
      </p:sp>
      <p:pic>
        <p:nvPicPr>
          <p:cNvPr id="5" name="그림 4">
            <a:extLst>
              <a:ext uri="{FF2B5EF4-FFF2-40B4-BE49-F238E27FC236}">
                <a16:creationId xmlns:a16="http://schemas.microsoft.com/office/drawing/2014/main" id="{0E21E752-556F-4F8E-AE90-31734D8674CE}"/>
              </a:ext>
            </a:extLst>
          </p:cNvPr>
          <p:cNvPicPr>
            <a:picLocks noChangeAspect="1"/>
          </p:cNvPicPr>
          <p:nvPr/>
        </p:nvPicPr>
        <p:blipFill>
          <a:blip r:embed="rId2"/>
          <a:stretch>
            <a:fillRect/>
          </a:stretch>
        </p:blipFill>
        <p:spPr>
          <a:xfrm>
            <a:off x="179512" y="737805"/>
            <a:ext cx="9092661" cy="4680520"/>
          </a:xfrm>
          <a:prstGeom prst="rect">
            <a:avLst/>
          </a:prstGeom>
          <a:ln>
            <a:solidFill>
              <a:schemeClr val="tx1">
                <a:lumMod val="50000"/>
                <a:lumOff val="50000"/>
              </a:schemeClr>
            </a:solidFill>
          </a:ln>
        </p:spPr>
      </p:pic>
      <p:sp>
        <p:nvSpPr>
          <p:cNvPr id="8" name="TextBox 7">
            <a:extLst>
              <a:ext uri="{FF2B5EF4-FFF2-40B4-BE49-F238E27FC236}">
                <a16:creationId xmlns:a16="http://schemas.microsoft.com/office/drawing/2014/main" id="{9178D8A1-E7D7-40C7-8D62-CCB6DF2E17A0}"/>
              </a:ext>
            </a:extLst>
          </p:cNvPr>
          <p:cNvSpPr txBox="1"/>
          <p:nvPr/>
        </p:nvSpPr>
        <p:spPr>
          <a:xfrm>
            <a:off x="6096000" y="2893399"/>
            <a:ext cx="2230098" cy="369332"/>
          </a:xfrm>
          <a:prstGeom prst="rect">
            <a:avLst/>
          </a:prstGeom>
          <a:solidFill>
            <a:schemeClr val="accent6">
              <a:lumMod val="20000"/>
              <a:lumOff val="80000"/>
            </a:schemeClr>
          </a:solidFill>
          <a:ln>
            <a:solidFill>
              <a:srgbClr val="0000FF"/>
            </a:solidFill>
          </a:ln>
        </p:spPr>
        <p:txBody>
          <a:bodyPr wrap="none" rtlCol="0">
            <a:spAutoFit/>
          </a:bodyPr>
          <a:lstStyle/>
          <a:p>
            <a:r>
              <a:rPr lang="ko-KR" altLang="en-US"/>
              <a:t>초기 시</a:t>
            </a:r>
            <a:r>
              <a:rPr lang="en-US" altLang="ko-KR"/>
              <a:t>, </a:t>
            </a:r>
            <a:r>
              <a:rPr lang="ko-KR" altLang="en-US"/>
              <a:t>분</a:t>
            </a:r>
            <a:r>
              <a:rPr lang="en-US" altLang="ko-KR"/>
              <a:t>, </a:t>
            </a:r>
            <a:r>
              <a:rPr lang="ko-KR" altLang="en-US"/>
              <a:t>초 설정</a:t>
            </a:r>
          </a:p>
        </p:txBody>
      </p:sp>
      <p:sp>
        <p:nvSpPr>
          <p:cNvPr id="10" name="TextBox 9">
            <a:extLst>
              <a:ext uri="{FF2B5EF4-FFF2-40B4-BE49-F238E27FC236}">
                <a16:creationId xmlns:a16="http://schemas.microsoft.com/office/drawing/2014/main" id="{2BB51498-D40D-46C3-A8FB-E7E62B6C56EF}"/>
              </a:ext>
            </a:extLst>
          </p:cNvPr>
          <p:cNvSpPr txBox="1"/>
          <p:nvPr/>
        </p:nvSpPr>
        <p:spPr>
          <a:xfrm>
            <a:off x="6096000" y="4725144"/>
            <a:ext cx="2661306" cy="369332"/>
          </a:xfrm>
          <a:prstGeom prst="rect">
            <a:avLst/>
          </a:prstGeom>
          <a:solidFill>
            <a:schemeClr val="accent6">
              <a:lumMod val="20000"/>
              <a:lumOff val="80000"/>
            </a:schemeClr>
          </a:solidFill>
          <a:ln>
            <a:solidFill>
              <a:srgbClr val="0000FF"/>
            </a:solidFill>
          </a:ln>
        </p:spPr>
        <p:txBody>
          <a:bodyPr wrap="none" rtlCol="0">
            <a:spAutoFit/>
          </a:bodyPr>
          <a:lstStyle/>
          <a:p>
            <a:r>
              <a:rPr lang="ko-KR" altLang="en-US"/>
              <a:t>초기 연</a:t>
            </a:r>
            <a:r>
              <a:rPr lang="en-US" altLang="ko-KR"/>
              <a:t>,</a:t>
            </a:r>
            <a:r>
              <a:rPr lang="ko-KR" altLang="en-US"/>
              <a:t>월</a:t>
            </a:r>
            <a:r>
              <a:rPr lang="en-US" altLang="ko-KR"/>
              <a:t>,</a:t>
            </a:r>
            <a:r>
              <a:rPr lang="ko-KR" altLang="en-US"/>
              <a:t>일</a:t>
            </a:r>
            <a:r>
              <a:rPr lang="en-US" altLang="ko-KR"/>
              <a:t>, </a:t>
            </a:r>
            <a:r>
              <a:rPr lang="ko-KR" altLang="en-US"/>
              <a:t>요일 설정</a:t>
            </a:r>
          </a:p>
        </p:txBody>
      </p:sp>
    </p:spTree>
    <p:extLst>
      <p:ext uri="{BB962C8B-B14F-4D97-AF65-F5344CB8AC3E}">
        <p14:creationId xmlns:p14="http://schemas.microsoft.com/office/powerpoint/2010/main" val="1735957840"/>
      </p:ext>
    </p:extLst>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4737644" cy="461665"/>
          </a:xfrm>
          <a:prstGeom prst="rect">
            <a:avLst/>
          </a:prstGeom>
        </p:spPr>
        <p:txBody>
          <a:bodyPr wrap="none">
            <a:spAutoFit/>
          </a:bodyPr>
          <a:lstStyle/>
          <a:p>
            <a:pPr marL="342900" indent="-342900">
              <a:buFont typeface="Wingdings" panose="05000000000000000000" pitchFamily="2" charset="2"/>
              <a:buChar char="§"/>
            </a:pPr>
            <a:r>
              <a:rPr lang="en-US" altLang="ko-KR" sz="2400" b="1" dirty="0">
                <a:solidFill>
                  <a:schemeClr val="bg1"/>
                </a:solidFill>
                <a:latin typeface="+mn-ea"/>
              </a:rPr>
              <a:t>RTC </a:t>
            </a:r>
            <a:r>
              <a:rPr lang="en-US" altLang="ko-KR" sz="2400" b="1">
                <a:solidFill>
                  <a:schemeClr val="bg1"/>
                </a:solidFill>
                <a:latin typeface="+mn-ea"/>
              </a:rPr>
              <a:t>: </a:t>
            </a:r>
            <a:r>
              <a:rPr lang="ko-KR" altLang="en-US" sz="2400" b="1">
                <a:solidFill>
                  <a:schemeClr val="bg1"/>
                </a:solidFill>
                <a:latin typeface="+mn-ea"/>
              </a:rPr>
              <a:t> </a:t>
            </a:r>
            <a:r>
              <a:rPr lang="en-US" altLang="ko-KR" sz="2400" b="1">
                <a:solidFill>
                  <a:schemeClr val="bg1"/>
                </a:solidFill>
                <a:latin typeface="+mn-ea"/>
              </a:rPr>
              <a:t>Check </a:t>
            </a:r>
            <a:r>
              <a:rPr lang="ko-KR" altLang="en-US" sz="2400" b="1">
                <a:solidFill>
                  <a:schemeClr val="bg1"/>
                </a:solidFill>
                <a:latin typeface="+mn-ea"/>
              </a:rPr>
              <a:t>관련 함수</a:t>
            </a:r>
            <a:r>
              <a:rPr lang="en-US" altLang="ko-KR" sz="2400" b="1">
                <a:solidFill>
                  <a:schemeClr val="bg1"/>
                </a:solidFill>
                <a:latin typeface="+mn-ea"/>
              </a:rPr>
              <a:t>, </a:t>
            </a:r>
            <a:r>
              <a:rPr lang="ko-KR" altLang="en-US" sz="2400" b="1">
                <a:solidFill>
                  <a:schemeClr val="bg1"/>
                </a:solidFill>
                <a:latin typeface="+mn-ea"/>
              </a:rPr>
              <a:t>변수 </a:t>
            </a:r>
            <a:endParaRPr lang="ko-KR" altLang="en-US" sz="2400" b="1" dirty="0">
              <a:solidFill>
                <a:schemeClr val="bg1"/>
              </a:solidFill>
              <a:latin typeface="+mn-ea"/>
            </a:endParaRPr>
          </a:p>
        </p:txBody>
      </p:sp>
      <p:sp>
        <p:nvSpPr>
          <p:cNvPr id="2" name="TextBox 1">
            <a:extLst>
              <a:ext uri="{FF2B5EF4-FFF2-40B4-BE49-F238E27FC236}">
                <a16:creationId xmlns:a16="http://schemas.microsoft.com/office/drawing/2014/main" id="{0E47136E-1D67-48C3-A2D1-5982D4EDDAB3}"/>
              </a:ext>
            </a:extLst>
          </p:cNvPr>
          <p:cNvSpPr txBox="1"/>
          <p:nvPr/>
        </p:nvSpPr>
        <p:spPr>
          <a:xfrm>
            <a:off x="5408199" y="91456"/>
            <a:ext cx="3424335" cy="461665"/>
          </a:xfrm>
          <a:prstGeom prst="rect">
            <a:avLst/>
          </a:prstGeom>
          <a:noFill/>
        </p:spPr>
        <p:txBody>
          <a:bodyPr wrap="none" rtlCol="0">
            <a:spAutoFit/>
          </a:bodyPr>
          <a:lstStyle/>
          <a:p>
            <a:pPr marL="285750" indent="-285750">
              <a:buFont typeface="Arial" panose="020B0604020202020204" pitchFamily="34" charset="0"/>
              <a:buChar char="•"/>
            </a:pPr>
            <a:r>
              <a:rPr lang="en-US" altLang="ko-KR" sz="2400" b="1">
                <a:solidFill>
                  <a:srgbClr val="FFFF00"/>
                </a:solidFill>
              </a:rPr>
              <a:t> stm32f1xx_hal.rtc.h</a:t>
            </a:r>
            <a:endParaRPr lang="ko-KR" altLang="en-US" sz="2400" b="1">
              <a:solidFill>
                <a:srgbClr val="FFFF00"/>
              </a:solidFill>
            </a:endParaRPr>
          </a:p>
        </p:txBody>
      </p:sp>
      <p:pic>
        <p:nvPicPr>
          <p:cNvPr id="3" name="그림 2">
            <a:extLst>
              <a:ext uri="{FF2B5EF4-FFF2-40B4-BE49-F238E27FC236}">
                <a16:creationId xmlns:a16="http://schemas.microsoft.com/office/drawing/2014/main" id="{82D6E37F-BDC8-4EA0-B714-BF487CA2D806}"/>
              </a:ext>
            </a:extLst>
          </p:cNvPr>
          <p:cNvPicPr>
            <a:picLocks noChangeAspect="1"/>
          </p:cNvPicPr>
          <p:nvPr/>
        </p:nvPicPr>
        <p:blipFill>
          <a:blip r:embed="rId2"/>
          <a:stretch>
            <a:fillRect/>
          </a:stretch>
        </p:blipFill>
        <p:spPr>
          <a:xfrm>
            <a:off x="119719" y="736034"/>
            <a:ext cx="11091378" cy="2551999"/>
          </a:xfrm>
          <a:prstGeom prst="rect">
            <a:avLst/>
          </a:prstGeom>
          <a:noFill/>
          <a:ln w="19050">
            <a:solidFill>
              <a:schemeClr val="bg2">
                <a:lumMod val="90000"/>
              </a:schemeClr>
            </a:solidFill>
          </a:ln>
        </p:spPr>
      </p:pic>
      <p:pic>
        <p:nvPicPr>
          <p:cNvPr id="5" name="그림 4">
            <a:extLst>
              <a:ext uri="{FF2B5EF4-FFF2-40B4-BE49-F238E27FC236}">
                <a16:creationId xmlns:a16="http://schemas.microsoft.com/office/drawing/2014/main" id="{98F9DFAE-D6D6-48C9-A2CD-F66347CDB0D9}"/>
              </a:ext>
            </a:extLst>
          </p:cNvPr>
          <p:cNvPicPr>
            <a:picLocks noChangeAspect="1"/>
          </p:cNvPicPr>
          <p:nvPr/>
        </p:nvPicPr>
        <p:blipFill>
          <a:blip r:embed="rId3"/>
          <a:stretch>
            <a:fillRect/>
          </a:stretch>
        </p:blipFill>
        <p:spPr>
          <a:xfrm>
            <a:off x="119719" y="3398939"/>
            <a:ext cx="11091378" cy="3317306"/>
          </a:xfrm>
          <a:prstGeom prst="rect">
            <a:avLst/>
          </a:prstGeom>
          <a:ln w="19050">
            <a:solidFill>
              <a:schemeClr val="bg2">
                <a:lumMod val="90000"/>
              </a:schemeClr>
            </a:solidFill>
          </a:ln>
        </p:spPr>
      </p:pic>
    </p:spTree>
    <p:extLst>
      <p:ext uri="{BB962C8B-B14F-4D97-AF65-F5344CB8AC3E}">
        <p14:creationId xmlns:p14="http://schemas.microsoft.com/office/powerpoint/2010/main" val="2086946474"/>
      </p:ext>
    </p:extLst>
  </p:cSld>
  <p:clrMapOvr>
    <a:masterClrMapping/>
  </p:clrMapOvr>
  <p:transitio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4737644" cy="461665"/>
          </a:xfrm>
          <a:prstGeom prst="rect">
            <a:avLst/>
          </a:prstGeom>
        </p:spPr>
        <p:txBody>
          <a:bodyPr wrap="none">
            <a:spAutoFit/>
          </a:bodyPr>
          <a:lstStyle/>
          <a:p>
            <a:pPr marL="342900" indent="-342900">
              <a:buFont typeface="Wingdings" panose="05000000000000000000" pitchFamily="2" charset="2"/>
              <a:buChar char="§"/>
            </a:pPr>
            <a:r>
              <a:rPr lang="en-US" altLang="ko-KR" sz="2400" b="1" dirty="0">
                <a:solidFill>
                  <a:schemeClr val="bg1"/>
                </a:solidFill>
                <a:latin typeface="+mn-ea"/>
              </a:rPr>
              <a:t>RTC </a:t>
            </a:r>
            <a:r>
              <a:rPr lang="en-US" altLang="ko-KR" sz="2400" b="1">
                <a:solidFill>
                  <a:schemeClr val="bg1"/>
                </a:solidFill>
                <a:latin typeface="+mn-ea"/>
              </a:rPr>
              <a:t>: </a:t>
            </a:r>
            <a:r>
              <a:rPr lang="ko-KR" altLang="en-US" sz="2400" b="1">
                <a:solidFill>
                  <a:schemeClr val="bg1"/>
                </a:solidFill>
                <a:latin typeface="+mn-ea"/>
              </a:rPr>
              <a:t> </a:t>
            </a:r>
            <a:r>
              <a:rPr lang="en-US" altLang="ko-KR" sz="2400" b="1">
                <a:solidFill>
                  <a:schemeClr val="bg1"/>
                </a:solidFill>
                <a:latin typeface="+mn-ea"/>
              </a:rPr>
              <a:t>Check </a:t>
            </a:r>
            <a:r>
              <a:rPr lang="ko-KR" altLang="en-US" sz="2400" b="1">
                <a:solidFill>
                  <a:schemeClr val="bg1"/>
                </a:solidFill>
                <a:latin typeface="+mn-ea"/>
              </a:rPr>
              <a:t>관련 함수</a:t>
            </a:r>
            <a:r>
              <a:rPr lang="en-US" altLang="ko-KR" sz="2400" b="1">
                <a:solidFill>
                  <a:schemeClr val="bg1"/>
                </a:solidFill>
                <a:latin typeface="+mn-ea"/>
              </a:rPr>
              <a:t>, </a:t>
            </a:r>
            <a:r>
              <a:rPr lang="ko-KR" altLang="en-US" sz="2400" b="1">
                <a:solidFill>
                  <a:schemeClr val="bg1"/>
                </a:solidFill>
                <a:latin typeface="+mn-ea"/>
              </a:rPr>
              <a:t>변수 </a:t>
            </a:r>
            <a:endParaRPr lang="ko-KR" altLang="en-US" sz="2400" b="1" dirty="0">
              <a:solidFill>
                <a:schemeClr val="bg1"/>
              </a:solidFill>
              <a:latin typeface="+mn-ea"/>
            </a:endParaRPr>
          </a:p>
        </p:txBody>
      </p:sp>
      <p:sp>
        <p:nvSpPr>
          <p:cNvPr id="2" name="TextBox 1">
            <a:extLst>
              <a:ext uri="{FF2B5EF4-FFF2-40B4-BE49-F238E27FC236}">
                <a16:creationId xmlns:a16="http://schemas.microsoft.com/office/drawing/2014/main" id="{0E47136E-1D67-48C3-A2D1-5982D4EDDAB3}"/>
              </a:ext>
            </a:extLst>
          </p:cNvPr>
          <p:cNvSpPr txBox="1"/>
          <p:nvPr/>
        </p:nvSpPr>
        <p:spPr>
          <a:xfrm>
            <a:off x="5408199" y="91456"/>
            <a:ext cx="3424335" cy="461665"/>
          </a:xfrm>
          <a:prstGeom prst="rect">
            <a:avLst/>
          </a:prstGeom>
          <a:noFill/>
        </p:spPr>
        <p:txBody>
          <a:bodyPr wrap="none" rtlCol="0">
            <a:spAutoFit/>
          </a:bodyPr>
          <a:lstStyle/>
          <a:p>
            <a:pPr marL="285750" indent="-285750">
              <a:buFont typeface="Arial" panose="020B0604020202020204" pitchFamily="34" charset="0"/>
              <a:buChar char="•"/>
            </a:pPr>
            <a:r>
              <a:rPr lang="en-US" altLang="ko-KR" sz="2400" b="1">
                <a:solidFill>
                  <a:srgbClr val="FFFF00"/>
                </a:solidFill>
              </a:rPr>
              <a:t> stm32f1xx_hal.rtc.h</a:t>
            </a:r>
            <a:endParaRPr lang="ko-KR" altLang="en-US" sz="2400" b="1">
              <a:solidFill>
                <a:srgbClr val="FFFF00"/>
              </a:solidFill>
            </a:endParaRPr>
          </a:p>
        </p:txBody>
      </p:sp>
      <p:pic>
        <p:nvPicPr>
          <p:cNvPr id="6" name="그림 5">
            <a:extLst>
              <a:ext uri="{FF2B5EF4-FFF2-40B4-BE49-F238E27FC236}">
                <a16:creationId xmlns:a16="http://schemas.microsoft.com/office/drawing/2014/main" id="{D267C7AA-2C49-49AE-A298-FD01D4D6D599}"/>
              </a:ext>
            </a:extLst>
          </p:cNvPr>
          <p:cNvPicPr>
            <a:picLocks noChangeAspect="1"/>
          </p:cNvPicPr>
          <p:nvPr/>
        </p:nvPicPr>
        <p:blipFill>
          <a:blip r:embed="rId2"/>
          <a:stretch>
            <a:fillRect/>
          </a:stretch>
        </p:blipFill>
        <p:spPr>
          <a:xfrm>
            <a:off x="47444" y="908720"/>
            <a:ext cx="11766329" cy="3816424"/>
          </a:xfrm>
          <a:prstGeom prst="rect">
            <a:avLst/>
          </a:prstGeom>
        </p:spPr>
      </p:pic>
    </p:spTree>
    <p:extLst>
      <p:ext uri="{BB962C8B-B14F-4D97-AF65-F5344CB8AC3E}">
        <p14:creationId xmlns:p14="http://schemas.microsoft.com/office/powerpoint/2010/main" val="850089774"/>
      </p:ext>
    </p:extLst>
  </p:cSld>
  <p:clrMapOvr>
    <a:masterClrMapping/>
  </p:clrMapOvr>
  <p:transition spd="slow"/>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27384"/>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1950" indent="-276225">
              <a:buFont typeface="Wingdings" panose="05000000000000000000" pitchFamily="2" charset="2"/>
              <a:buChar char="§"/>
            </a:pPr>
            <a:r>
              <a:rPr lang="en-US" altLang="ko-KR" b="1"/>
              <a:t>CubeIDE : (1) </a:t>
            </a:r>
            <a:r>
              <a:rPr lang="ko-KR" altLang="en-US" b="1"/>
              <a:t>구조체 변수 선언</a:t>
            </a:r>
          </a:p>
        </p:txBody>
      </p:sp>
      <p:sp>
        <p:nvSpPr>
          <p:cNvPr id="2" name="직사각형 1">
            <a:extLst>
              <a:ext uri="{FF2B5EF4-FFF2-40B4-BE49-F238E27FC236}">
                <a16:creationId xmlns:a16="http://schemas.microsoft.com/office/drawing/2014/main" id="{5FA162A6-0435-4AA3-91A1-AF523B9146BA}"/>
              </a:ext>
            </a:extLst>
          </p:cNvPr>
          <p:cNvSpPr/>
          <p:nvPr/>
        </p:nvSpPr>
        <p:spPr>
          <a:xfrm>
            <a:off x="227348" y="836712"/>
            <a:ext cx="11737304" cy="2308324"/>
          </a:xfrm>
          <a:prstGeom prst="rect">
            <a:avLst/>
          </a:prstGeom>
        </p:spPr>
        <p:txBody>
          <a:bodyPr wrap="square">
            <a:spAutoFit/>
          </a:bodyPr>
          <a:lstStyle/>
          <a:p>
            <a:r>
              <a:rPr lang="en-US" altLang="ko-KR">
                <a:solidFill>
                  <a:srgbClr val="3F7F5F"/>
                </a:solidFill>
                <a:latin typeface="Courier New" panose="02070309020205020404" pitchFamily="49" charset="0"/>
              </a:rPr>
              <a:t>/* Private variables ---------------------------------------------------------*/</a:t>
            </a:r>
            <a:endParaRPr lang="en-US" altLang="ko-KR">
              <a:solidFill>
                <a:srgbClr val="000000"/>
              </a:solidFill>
              <a:latin typeface="Courier New" panose="02070309020205020404" pitchFamily="49" charset="0"/>
            </a:endParaRPr>
          </a:p>
          <a:p>
            <a:br>
              <a:rPr lang="en-US" altLang="ko-KR">
                <a:solidFill>
                  <a:srgbClr val="000000"/>
                </a:solidFill>
                <a:latin typeface="Courier New" panose="02070309020205020404" pitchFamily="49" charset="0"/>
              </a:rPr>
            </a:br>
            <a:endParaRPr lang="en-US" altLang="ko-KR">
              <a:solidFill>
                <a:srgbClr val="000000"/>
              </a:solidFill>
              <a:latin typeface="Courier New" panose="02070309020205020404" pitchFamily="49" charset="0"/>
            </a:endParaRPr>
          </a:p>
          <a:p>
            <a:r>
              <a:rPr lang="en-US" altLang="ko-KR">
                <a:solidFill>
                  <a:srgbClr val="3F7F5F"/>
                </a:solidFill>
                <a:latin typeface="Courier New" panose="02070309020205020404" pitchFamily="49" charset="0"/>
              </a:rPr>
              <a:t>/* USER CODE BEGIN PV */</a:t>
            </a:r>
            <a:endParaRPr lang="en-US" altLang="ko-KR">
              <a:solidFill>
                <a:srgbClr val="000000"/>
              </a:solidFill>
              <a:latin typeface="Courier New" panose="02070309020205020404" pitchFamily="49" charset="0"/>
            </a:endParaRPr>
          </a:p>
          <a:p>
            <a:br>
              <a:rPr lang="en-US" altLang="ko-KR">
                <a:solidFill>
                  <a:srgbClr val="000000"/>
                </a:solidFill>
                <a:latin typeface="Courier New" panose="02070309020205020404" pitchFamily="49" charset="0"/>
              </a:rPr>
            </a:br>
            <a:endParaRPr lang="en-US" altLang="ko-KR">
              <a:solidFill>
                <a:srgbClr val="000000"/>
              </a:solidFill>
              <a:latin typeface="Courier New" panose="02070309020205020404" pitchFamily="49" charset="0"/>
            </a:endParaRPr>
          </a:p>
          <a:p>
            <a:r>
              <a:rPr lang="en-US" altLang="ko-KR">
                <a:solidFill>
                  <a:srgbClr val="005032"/>
                </a:solidFill>
                <a:latin typeface="Courier New" panose="02070309020205020404" pitchFamily="49" charset="0"/>
              </a:rPr>
              <a:t>RTC_TimeTypeDef</a:t>
            </a:r>
            <a:r>
              <a:rPr lang="en-US" altLang="ko-KR">
                <a:solidFill>
                  <a:srgbClr val="000000"/>
                </a:solidFill>
                <a:latin typeface="Courier New" panose="02070309020205020404" pitchFamily="49" charset="0"/>
              </a:rPr>
              <a:t> sTime;</a:t>
            </a:r>
          </a:p>
          <a:p>
            <a:r>
              <a:rPr lang="en-US" altLang="ko-KR">
                <a:solidFill>
                  <a:srgbClr val="005032"/>
                </a:solidFill>
                <a:latin typeface="Courier New" panose="02070309020205020404" pitchFamily="49" charset="0"/>
              </a:rPr>
              <a:t>RTC_DateTypeDef</a:t>
            </a:r>
            <a:r>
              <a:rPr lang="en-US" altLang="ko-KR">
                <a:solidFill>
                  <a:srgbClr val="000000"/>
                </a:solidFill>
                <a:latin typeface="Courier New" panose="02070309020205020404" pitchFamily="49" charset="0"/>
              </a:rPr>
              <a:t> sDate ={0};</a:t>
            </a:r>
          </a:p>
        </p:txBody>
      </p:sp>
    </p:spTree>
    <p:extLst>
      <p:ext uri="{BB962C8B-B14F-4D97-AF65-F5344CB8AC3E}">
        <p14:creationId xmlns:p14="http://schemas.microsoft.com/office/powerpoint/2010/main" val="3069858324"/>
      </p:ext>
    </p:extLst>
  </p:cSld>
  <p:clrMapOvr>
    <a:masterClrMapping/>
  </p:clrMapOvr>
  <p:transition spd="slow"/>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27384"/>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1950" indent="-276225">
              <a:buFont typeface="Wingdings" panose="05000000000000000000" pitchFamily="2" charset="2"/>
              <a:buChar char="§"/>
            </a:pPr>
            <a:r>
              <a:rPr lang="en-US" altLang="ko-KR" b="1"/>
              <a:t>CubeIDE : (2) </a:t>
            </a:r>
            <a:r>
              <a:rPr lang="ko-KR" altLang="en-US" b="1"/>
              <a:t>구조체 변수 선언</a:t>
            </a:r>
          </a:p>
        </p:txBody>
      </p:sp>
      <p:sp>
        <p:nvSpPr>
          <p:cNvPr id="3" name="직사각형 2">
            <a:extLst>
              <a:ext uri="{FF2B5EF4-FFF2-40B4-BE49-F238E27FC236}">
                <a16:creationId xmlns:a16="http://schemas.microsoft.com/office/drawing/2014/main" id="{F7670E5C-4E56-4B84-ABFC-252429051CB5}"/>
              </a:ext>
            </a:extLst>
          </p:cNvPr>
          <p:cNvSpPr/>
          <p:nvPr/>
        </p:nvSpPr>
        <p:spPr>
          <a:xfrm>
            <a:off x="191344" y="764704"/>
            <a:ext cx="11089232" cy="4524315"/>
          </a:xfrm>
          <a:prstGeom prst="rect">
            <a:avLst/>
          </a:prstGeom>
        </p:spPr>
        <p:txBody>
          <a:bodyPr wrap="square">
            <a:spAutoFit/>
          </a:bodyPr>
          <a:lstStyle/>
          <a:p>
            <a:r>
              <a:rPr lang="en-US" altLang="ko-KR">
                <a:solidFill>
                  <a:srgbClr val="3F7F5F"/>
                </a:solidFill>
                <a:latin typeface="Courier New" panose="02070309020205020404" pitchFamily="49" charset="0"/>
              </a:rPr>
              <a:t>/* USER CODE BEGIN 2 */</a:t>
            </a:r>
            <a:endParaRPr lang="en-US" altLang="ko-KR">
              <a:solidFill>
                <a:srgbClr val="000000"/>
              </a:solidFill>
              <a:latin typeface="Courier New" panose="02070309020205020404" pitchFamily="49" charset="0"/>
            </a:endParaRPr>
          </a:p>
          <a:p>
            <a:br>
              <a:rPr lang="en-US" altLang="ko-KR">
                <a:solidFill>
                  <a:srgbClr val="000000"/>
                </a:solidFill>
                <a:latin typeface="Courier New" panose="02070309020205020404" pitchFamily="49" charset="0"/>
              </a:rPr>
            </a:br>
            <a:endParaRPr lang="en-US" altLang="ko-KR">
              <a:solidFill>
                <a:srgbClr val="000000"/>
              </a:solidFill>
              <a:latin typeface="Courier New" panose="02070309020205020404" pitchFamily="49" charset="0"/>
            </a:endParaRPr>
          </a:p>
          <a:p>
            <a:r>
              <a:rPr lang="en-US" altLang="ko-KR" b="1">
                <a:solidFill>
                  <a:srgbClr val="642880"/>
                </a:solidFill>
                <a:latin typeface="Courier New" panose="02070309020205020404" pitchFamily="49" charset="0"/>
              </a:rPr>
              <a:t>setvbuf</a:t>
            </a:r>
            <a:r>
              <a:rPr lang="en-US" altLang="ko-KR">
                <a:solidFill>
                  <a:srgbClr val="000000"/>
                </a:solidFill>
                <a:latin typeface="Courier New" panose="02070309020205020404" pitchFamily="49" charset="0"/>
              </a:rPr>
              <a:t>(stdout, NULL, _IONBF, 0);</a:t>
            </a:r>
            <a:br>
              <a:rPr lang="en-US" altLang="ko-KR">
                <a:solidFill>
                  <a:srgbClr val="000000"/>
                </a:solidFill>
                <a:latin typeface="Courier New" panose="02070309020205020404" pitchFamily="49" charset="0"/>
              </a:rPr>
            </a:br>
            <a:endParaRPr lang="en-US" altLang="ko-KR">
              <a:solidFill>
                <a:srgbClr val="000000"/>
              </a:solidFill>
              <a:latin typeface="Courier New" panose="02070309020205020404" pitchFamily="49" charset="0"/>
            </a:endParaRPr>
          </a:p>
          <a:p>
            <a:r>
              <a:rPr lang="en-US" altLang="ko-KR">
                <a:solidFill>
                  <a:srgbClr val="000000"/>
                </a:solidFill>
                <a:latin typeface="Courier New" panose="02070309020205020404" pitchFamily="49" charset="0"/>
              </a:rPr>
              <a:t>sDate.</a:t>
            </a:r>
            <a:r>
              <a:rPr lang="en-US" altLang="ko-KR">
                <a:solidFill>
                  <a:srgbClr val="0000C0"/>
                </a:solidFill>
                <a:latin typeface="Courier New" panose="02070309020205020404" pitchFamily="49" charset="0"/>
              </a:rPr>
              <a:t>Year</a:t>
            </a:r>
            <a:r>
              <a:rPr lang="en-US" altLang="ko-KR">
                <a:solidFill>
                  <a:srgbClr val="000000"/>
                </a:solidFill>
                <a:latin typeface="Courier New" panose="02070309020205020404" pitchFamily="49" charset="0"/>
              </a:rPr>
              <a:t> = 24;</a:t>
            </a:r>
          </a:p>
          <a:p>
            <a:r>
              <a:rPr lang="en-US" altLang="ko-KR">
                <a:solidFill>
                  <a:srgbClr val="000000"/>
                </a:solidFill>
                <a:latin typeface="Courier New" panose="02070309020205020404" pitchFamily="49" charset="0"/>
              </a:rPr>
              <a:t>sDate.</a:t>
            </a:r>
            <a:r>
              <a:rPr lang="en-US" altLang="ko-KR">
                <a:solidFill>
                  <a:srgbClr val="0000C0"/>
                </a:solidFill>
                <a:latin typeface="Courier New" panose="02070309020205020404" pitchFamily="49" charset="0"/>
              </a:rPr>
              <a:t>Month</a:t>
            </a:r>
            <a:r>
              <a:rPr lang="en-US" altLang="ko-KR">
                <a:solidFill>
                  <a:srgbClr val="000000"/>
                </a:solidFill>
                <a:latin typeface="Courier New" panose="02070309020205020404" pitchFamily="49" charset="0"/>
              </a:rPr>
              <a:t> = 10;</a:t>
            </a:r>
          </a:p>
          <a:p>
            <a:r>
              <a:rPr lang="en-US" altLang="ko-KR">
                <a:solidFill>
                  <a:srgbClr val="000000"/>
                </a:solidFill>
                <a:latin typeface="Courier New" panose="02070309020205020404" pitchFamily="49" charset="0"/>
              </a:rPr>
              <a:t>sDate.</a:t>
            </a:r>
            <a:r>
              <a:rPr lang="en-US" altLang="ko-KR">
                <a:solidFill>
                  <a:srgbClr val="0000C0"/>
                </a:solidFill>
                <a:latin typeface="Courier New" panose="02070309020205020404" pitchFamily="49" charset="0"/>
              </a:rPr>
              <a:t>Date</a:t>
            </a:r>
            <a:r>
              <a:rPr lang="en-US" altLang="ko-KR">
                <a:solidFill>
                  <a:srgbClr val="000000"/>
                </a:solidFill>
                <a:latin typeface="Courier New" panose="02070309020205020404" pitchFamily="49" charset="0"/>
              </a:rPr>
              <a:t> = 30;</a:t>
            </a:r>
          </a:p>
          <a:p>
            <a:br>
              <a:rPr lang="en-US" altLang="ko-KR">
                <a:solidFill>
                  <a:srgbClr val="000000"/>
                </a:solidFill>
                <a:latin typeface="Courier New" panose="02070309020205020404" pitchFamily="49" charset="0"/>
              </a:rPr>
            </a:br>
            <a:endParaRPr lang="en-US" altLang="ko-KR">
              <a:solidFill>
                <a:srgbClr val="000000"/>
              </a:solidFill>
              <a:latin typeface="Courier New" panose="02070309020205020404" pitchFamily="49" charset="0"/>
            </a:endParaRPr>
          </a:p>
          <a:p>
            <a:r>
              <a:rPr lang="en-US" altLang="ko-KR">
                <a:solidFill>
                  <a:srgbClr val="000000"/>
                </a:solidFill>
                <a:latin typeface="Courier New" panose="02070309020205020404" pitchFamily="49" charset="0"/>
              </a:rPr>
              <a:t>sTime.</a:t>
            </a:r>
            <a:r>
              <a:rPr lang="en-US" altLang="ko-KR">
                <a:solidFill>
                  <a:srgbClr val="0000C0"/>
                </a:solidFill>
                <a:latin typeface="Courier New" panose="02070309020205020404" pitchFamily="49" charset="0"/>
              </a:rPr>
              <a:t>Hours</a:t>
            </a:r>
            <a:r>
              <a:rPr lang="en-US" altLang="ko-KR">
                <a:solidFill>
                  <a:srgbClr val="000000"/>
                </a:solidFill>
                <a:latin typeface="Courier New" panose="02070309020205020404" pitchFamily="49" charset="0"/>
              </a:rPr>
              <a:t> = 10;</a:t>
            </a:r>
          </a:p>
          <a:p>
            <a:r>
              <a:rPr lang="en-US" altLang="ko-KR">
                <a:solidFill>
                  <a:srgbClr val="000000"/>
                </a:solidFill>
                <a:latin typeface="Courier New" panose="02070309020205020404" pitchFamily="49" charset="0"/>
              </a:rPr>
              <a:t>sTime.</a:t>
            </a:r>
            <a:r>
              <a:rPr lang="en-US" altLang="ko-KR">
                <a:solidFill>
                  <a:srgbClr val="0000C0"/>
                </a:solidFill>
                <a:latin typeface="Courier New" panose="02070309020205020404" pitchFamily="49" charset="0"/>
              </a:rPr>
              <a:t>Minutes</a:t>
            </a:r>
            <a:r>
              <a:rPr lang="en-US" altLang="ko-KR">
                <a:solidFill>
                  <a:srgbClr val="000000"/>
                </a:solidFill>
                <a:latin typeface="Courier New" panose="02070309020205020404" pitchFamily="49" charset="0"/>
              </a:rPr>
              <a:t> = 20;</a:t>
            </a:r>
          </a:p>
          <a:p>
            <a:r>
              <a:rPr lang="en-US" altLang="ko-KR">
                <a:solidFill>
                  <a:srgbClr val="000000"/>
                </a:solidFill>
                <a:latin typeface="Courier New" panose="02070309020205020404" pitchFamily="49" charset="0"/>
              </a:rPr>
              <a:t>sTime.</a:t>
            </a:r>
            <a:r>
              <a:rPr lang="en-US" altLang="ko-KR">
                <a:solidFill>
                  <a:srgbClr val="0000C0"/>
                </a:solidFill>
                <a:latin typeface="Courier New" panose="02070309020205020404" pitchFamily="49" charset="0"/>
              </a:rPr>
              <a:t>Seconds</a:t>
            </a:r>
            <a:r>
              <a:rPr lang="en-US" altLang="ko-KR">
                <a:solidFill>
                  <a:srgbClr val="000000"/>
                </a:solidFill>
                <a:latin typeface="Courier New" panose="02070309020205020404" pitchFamily="49" charset="0"/>
              </a:rPr>
              <a:t> = 00;</a:t>
            </a:r>
            <a:br>
              <a:rPr lang="en-US" altLang="ko-KR">
                <a:solidFill>
                  <a:srgbClr val="000000"/>
                </a:solidFill>
                <a:latin typeface="Courier New" panose="02070309020205020404" pitchFamily="49" charset="0"/>
              </a:rPr>
            </a:br>
            <a:endParaRPr lang="en-US" altLang="ko-KR">
              <a:solidFill>
                <a:srgbClr val="000000"/>
              </a:solidFill>
              <a:latin typeface="Courier New" panose="02070309020205020404" pitchFamily="49" charset="0"/>
            </a:endParaRPr>
          </a:p>
          <a:p>
            <a:r>
              <a:rPr lang="en-US" altLang="ko-KR">
                <a:solidFill>
                  <a:srgbClr val="000000"/>
                </a:solidFill>
                <a:latin typeface="Courier New" panose="02070309020205020404" pitchFamily="49" charset="0"/>
              </a:rPr>
              <a:t>HAL_RTC_SetDate(&amp;hrtc, &amp;sDate, FORMAT_BIN);</a:t>
            </a:r>
          </a:p>
          <a:p>
            <a:r>
              <a:rPr lang="en-US" altLang="ko-KR">
                <a:solidFill>
                  <a:srgbClr val="000000"/>
                </a:solidFill>
                <a:latin typeface="Courier New" panose="02070309020205020404" pitchFamily="49" charset="0"/>
              </a:rPr>
              <a:t>HAL_RTC_SetTime(&amp;hrtc, &amp;sTime, FORMAT_BIN);</a:t>
            </a:r>
          </a:p>
        </p:txBody>
      </p:sp>
    </p:spTree>
    <p:extLst>
      <p:ext uri="{BB962C8B-B14F-4D97-AF65-F5344CB8AC3E}">
        <p14:creationId xmlns:p14="http://schemas.microsoft.com/office/powerpoint/2010/main" val="362114323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python code :  THgraph_run.py (4/9)</a:t>
            </a:r>
            <a:endParaRPr lang="ko-KR" altLang="en-US" sz="2000" b="1" dirty="0">
              <a:solidFill>
                <a:srgbClr val="000099"/>
              </a:solidFill>
            </a:endParaRPr>
          </a:p>
        </p:txBody>
      </p:sp>
      <p:sp>
        <p:nvSpPr>
          <p:cNvPr id="2" name="직사각형 1"/>
          <p:cNvSpPr/>
          <p:nvPr/>
        </p:nvSpPr>
        <p:spPr>
          <a:xfrm>
            <a:off x="0" y="553879"/>
            <a:ext cx="11881320" cy="5909310"/>
          </a:xfrm>
          <a:prstGeom prst="rect">
            <a:avLst/>
          </a:prstGeom>
          <a:solidFill>
            <a:schemeClr val="tx1">
              <a:lumMod val="85000"/>
              <a:lumOff val="15000"/>
            </a:schemeClr>
          </a:solidFill>
        </p:spPr>
        <p:txBody>
          <a:bodyPr wrap="square">
            <a:spAutoFit/>
          </a:bodyPr>
          <a:lstStyle/>
          <a:p>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serial_ports</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if</a:t>
            </a:r>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sys</a:t>
            </a:r>
            <a:r>
              <a:rPr lang="en-US" altLang="ko-KR">
                <a:solidFill>
                  <a:srgbClr val="DADADA"/>
                </a:solidFill>
                <a:latin typeface="Consolas" panose="020B0609020204030204" pitchFamily="49" charset="0"/>
              </a:rPr>
              <a:t>.platform.</a:t>
            </a:r>
            <a:r>
              <a:rPr lang="en-US" altLang="ko-KR">
                <a:solidFill>
                  <a:srgbClr val="DCDCAA"/>
                </a:solidFill>
                <a:latin typeface="Consolas" panose="020B0609020204030204" pitchFamily="49" charset="0"/>
              </a:rPr>
              <a:t>startswith</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win</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ports</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COM</a:t>
            </a:r>
            <a:r>
              <a:rPr lang="en-US" altLang="ko-KR">
                <a:solidFill>
                  <a:srgbClr val="9CDCFE"/>
                </a:solidFill>
                <a:latin typeface="Consolas" panose="020B0609020204030204" pitchFamily="49" charset="0"/>
              </a:rPr>
              <a:t>%s</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i</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B5CEA8"/>
                </a:solidFill>
                <a:latin typeface="Consolas" panose="020B0609020204030204" pitchFamily="49" charset="0"/>
              </a:rPr>
              <a:t>1</a:t>
            </a:r>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for</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i</a:t>
            </a:r>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in</a:t>
            </a:r>
            <a:r>
              <a:rPr lang="en-US" altLang="ko-KR">
                <a:solidFill>
                  <a:srgbClr val="DADADA"/>
                </a:solidFill>
                <a:latin typeface="Consolas" panose="020B0609020204030204" pitchFamily="49" charset="0"/>
              </a:rPr>
              <a:t> </a:t>
            </a:r>
            <a:r>
              <a:rPr lang="en-US" altLang="ko-KR">
                <a:solidFill>
                  <a:srgbClr val="4EC9B0"/>
                </a:solidFill>
                <a:latin typeface="Consolas" panose="020B0609020204030204" pitchFamily="49" charset="0"/>
              </a:rPr>
              <a:t>range</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256</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elif</a:t>
            </a:r>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sys</a:t>
            </a:r>
            <a:r>
              <a:rPr lang="en-US" altLang="ko-KR">
                <a:solidFill>
                  <a:srgbClr val="DADADA"/>
                </a:solidFill>
                <a:latin typeface="Consolas" panose="020B0609020204030204" pitchFamily="49" charset="0"/>
              </a:rPr>
              <a:t>.platform.</a:t>
            </a:r>
            <a:r>
              <a:rPr lang="en-US" altLang="ko-KR">
                <a:solidFill>
                  <a:srgbClr val="DCDCAA"/>
                </a:solidFill>
                <a:latin typeface="Consolas" panose="020B0609020204030204" pitchFamily="49" charset="0"/>
              </a:rPr>
              <a:t>startswith</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linux</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or</a:t>
            </a:r>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sys</a:t>
            </a:r>
            <a:r>
              <a:rPr lang="en-US" altLang="ko-KR">
                <a:solidFill>
                  <a:srgbClr val="DADADA"/>
                </a:solidFill>
                <a:latin typeface="Consolas" panose="020B0609020204030204" pitchFamily="49" charset="0"/>
              </a:rPr>
              <a:t>.platform.</a:t>
            </a:r>
            <a:r>
              <a:rPr lang="en-US" altLang="ko-KR">
                <a:solidFill>
                  <a:srgbClr val="DCDCAA"/>
                </a:solidFill>
                <a:latin typeface="Consolas" panose="020B0609020204030204" pitchFamily="49" charset="0"/>
              </a:rPr>
              <a:t>startswith</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cygwin</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B4B4B4"/>
                </a:solidFill>
                <a:latin typeface="Consolas" panose="020B0609020204030204" pitchFamily="49" charset="0"/>
              </a:rPr>
              <a:t>            </a:t>
            </a:r>
            <a:r>
              <a:rPr lang="en-US" altLang="ko-KR">
                <a:solidFill>
                  <a:srgbClr val="57A64A"/>
                </a:solidFill>
                <a:latin typeface="Consolas" panose="020B0609020204030204" pitchFamily="49" charset="0"/>
              </a:rPr>
              <a:t># this excludes your current terminal "/dev/tty"   </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ports</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glob.glob</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/dev/tty[A-Za-z]*</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elif</a:t>
            </a:r>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sys</a:t>
            </a:r>
            <a:r>
              <a:rPr lang="en-US" altLang="ko-KR">
                <a:solidFill>
                  <a:srgbClr val="DADADA"/>
                </a:solidFill>
                <a:latin typeface="Consolas" panose="020B0609020204030204" pitchFamily="49" charset="0"/>
              </a:rPr>
              <a:t>.platform.</a:t>
            </a:r>
            <a:r>
              <a:rPr lang="en-US" altLang="ko-KR">
                <a:solidFill>
                  <a:srgbClr val="DCDCAA"/>
                </a:solidFill>
                <a:latin typeface="Consolas" panose="020B0609020204030204" pitchFamily="49" charset="0"/>
              </a:rPr>
              <a:t>startswith</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darwin</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ports</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glob.glob</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/dev/tty.*</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else</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raise</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EnvironmentError</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Unsupported platform</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result</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for</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port</a:t>
            </a:r>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in</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ports</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try</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s</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serial</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Serial</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port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s</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close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result</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append</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port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except</a:t>
            </a:r>
            <a:r>
              <a:rPr lang="en-US" altLang="ko-KR">
                <a:solidFill>
                  <a:srgbClr val="DADADA"/>
                </a:solidFill>
                <a:latin typeface="Consolas" panose="020B0609020204030204" pitchFamily="49" charset="0"/>
              </a:rPr>
              <a:t> (</a:t>
            </a:r>
            <a:r>
              <a:rPr lang="en-US" altLang="ko-KR">
                <a:solidFill>
                  <a:srgbClr val="4EC9B0"/>
                </a:solidFill>
                <a:latin typeface="Consolas" panose="020B0609020204030204" pitchFamily="49" charset="0"/>
              </a:rPr>
              <a:t>OSError</a:t>
            </a:r>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serial</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SerialException</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pass</a:t>
            </a:r>
            <a:endParaRPr lang="en-US" altLang="ko-KR">
              <a:solidFill>
                <a:srgbClr val="DADADA"/>
              </a:solidFill>
              <a:latin typeface="Consolas" panose="020B0609020204030204" pitchFamily="49" charset="0"/>
            </a:endParaRPr>
          </a:p>
          <a:p>
            <a:r>
              <a:rPr lang="en-US" altLang="ko-KR">
                <a:solidFill>
                  <a:srgbClr val="B4B4B4"/>
                </a:solidFill>
                <a:latin typeface="Consolas" panose="020B0609020204030204" pitchFamily="49" charset="0"/>
              </a:rPr>
              <a:t>                </a:t>
            </a:r>
            <a:r>
              <a:rPr lang="en-US" altLang="ko-KR">
                <a:solidFill>
                  <a:srgbClr val="57A64A"/>
                </a:solidFill>
                <a:latin typeface="Consolas" panose="020B0609020204030204" pitchFamily="49" charset="0"/>
              </a:rPr>
              <a:t>#print ('OSError') </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pass</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return</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result</a:t>
            </a:r>
            <a:endParaRPr lang="en-US" altLang="ko-KR" b="0">
              <a:solidFill>
                <a:srgbClr val="DADADA"/>
              </a:solidFill>
              <a:effectLst/>
              <a:latin typeface="Consolas" panose="020B0609020204030204" pitchFamily="49" charset="0"/>
            </a:endParaRPr>
          </a:p>
        </p:txBody>
      </p:sp>
    </p:spTree>
    <p:extLst>
      <p:ext uri="{BB962C8B-B14F-4D97-AF65-F5344CB8AC3E}">
        <p14:creationId xmlns:p14="http://schemas.microsoft.com/office/powerpoint/2010/main" val="413912468"/>
      </p:ext>
    </p:extLst>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27384"/>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1950" indent="-276225">
              <a:buFont typeface="Wingdings" panose="05000000000000000000" pitchFamily="2" charset="2"/>
              <a:buChar char="§"/>
            </a:pPr>
            <a:r>
              <a:rPr lang="en-US" altLang="ko-KR" b="1"/>
              <a:t>CubeIDE : (3) while()</a:t>
            </a:r>
            <a:endParaRPr lang="ko-KR" altLang="en-US" b="1"/>
          </a:p>
        </p:txBody>
      </p:sp>
      <p:sp>
        <p:nvSpPr>
          <p:cNvPr id="2" name="직사각형 1">
            <a:extLst>
              <a:ext uri="{FF2B5EF4-FFF2-40B4-BE49-F238E27FC236}">
                <a16:creationId xmlns:a16="http://schemas.microsoft.com/office/drawing/2014/main" id="{3C05EBA9-EE4E-4BAA-8F18-AFD964A59846}"/>
              </a:ext>
            </a:extLst>
          </p:cNvPr>
          <p:cNvSpPr/>
          <p:nvPr/>
        </p:nvSpPr>
        <p:spPr>
          <a:xfrm>
            <a:off x="95672" y="836712"/>
            <a:ext cx="12000656" cy="2966838"/>
          </a:xfrm>
          <a:prstGeom prst="rect">
            <a:avLst/>
          </a:prstGeom>
        </p:spPr>
        <p:txBody>
          <a:bodyPr wrap="square">
            <a:spAutoFit/>
          </a:bodyPr>
          <a:lstStyle/>
          <a:p>
            <a:pPr>
              <a:lnSpc>
                <a:spcPts val="2500"/>
              </a:lnSpc>
            </a:pPr>
            <a:r>
              <a:rPr lang="en-US" altLang="ko-KR">
                <a:solidFill>
                  <a:srgbClr val="3F7F5F"/>
                </a:solidFill>
                <a:latin typeface="Courier New" panose="02070309020205020404" pitchFamily="49" charset="0"/>
              </a:rPr>
              <a:t>/* Infinite loop */</a:t>
            </a:r>
            <a:endParaRPr lang="en-US" altLang="ko-KR">
              <a:solidFill>
                <a:srgbClr val="000000"/>
              </a:solidFill>
              <a:latin typeface="Courier New" panose="02070309020205020404" pitchFamily="49" charset="0"/>
            </a:endParaRPr>
          </a:p>
          <a:p>
            <a:pPr>
              <a:lnSpc>
                <a:spcPts val="2500"/>
              </a:lnSpc>
            </a:pPr>
            <a:r>
              <a:rPr lang="en-US" altLang="ko-KR">
                <a:solidFill>
                  <a:srgbClr val="3F7F5F"/>
                </a:solidFill>
                <a:latin typeface="Courier New" panose="02070309020205020404" pitchFamily="49" charset="0"/>
              </a:rPr>
              <a:t>/* USER CODE BEGIN WHILE */</a:t>
            </a:r>
            <a:endParaRPr lang="en-US" altLang="ko-KR">
              <a:solidFill>
                <a:srgbClr val="000000"/>
              </a:solidFill>
              <a:latin typeface="Courier New" panose="02070309020205020404" pitchFamily="49" charset="0"/>
            </a:endParaRPr>
          </a:p>
          <a:p>
            <a:pPr>
              <a:lnSpc>
                <a:spcPts val="2500"/>
              </a:lnSpc>
            </a:pPr>
            <a:r>
              <a:rPr lang="en-US" altLang="ko-KR" b="1">
                <a:solidFill>
                  <a:srgbClr val="7F0055"/>
                </a:solidFill>
                <a:latin typeface="Courier New" panose="02070309020205020404" pitchFamily="49" charset="0"/>
              </a:rPr>
              <a:t>while</a:t>
            </a:r>
            <a:r>
              <a:rPr lang="en-US" altLang="ko-KR">
                <a:solidFill>
                  <a:srgbClr val="000000"/>
                </a:solidFill>
                <a:latin typeface="Courier New" panose="02070309020205020404" pitchFamily="49" charset="0"/>
              </a:rPr>
              <a:t> (1)</a:t>
            </a:r>
          </a:p>
          <a:p>
            <a:pPr>
              <a:lnSpc>
                <a:spcPts val="2500"/>
              </a:lnSpc>
            </a:pPr>
            <a:r>
              <a:rPr lang="en-US" altLang="ko-KR">
                <a:solidFill>
                  <a:srgbClr val="000000"/>
                </a:solidFill>
                <a:latin typeface="Courier New" panose="02070309020205020404" pitchFamily="49" charset="0"/>
              </a:rPr>
              <a:t>{</a:t>
            </a:r>
          </a:p>
          <a:p>
            <a:pPr>
              <a:lnSpc>
                <a:spcPts val="2500"/>
              </a:lnSpc>
            </a:pPr>
            <a:r>
              <a:rPr lang="en-US" altLang="ko-KR">
                <a:solidFill>
                  <a:srgbClr val="000000"/>
                </a:solidFill>
                <a:latin typeface="Courier New" panose="02070309020205020404" pitchFamily="49" charset="0"/>
              </a:rPr>
              <a:t>   HAL_RTC_GetDate(&amp;hrtc, &amp;sDate, FORMAT_BIN);</a:t>
            </a:r>
          </a:p>
          <a:p>
            <a:pPr>
              <a:lnSpc>
                <a:spcPts val="2500"/>
              </a:lnSpc>
            </a:pPr>
            <a:r>
              <a:rPr lang="en-US" altLang="ko-KR">
                <a:solidFill>
                  <a:srgbClr val="000000"/>
                </a:solidFill>
                <a:latin typeface="Courier New" panose="02070309020205020404" pitchFamily="49" charset="0"/>
              </a:rPr>
              <a:t>   HAL_RTC_GetTime(&amp;hrtc, &amp;sTime, FORMAT_BIN);</a:t>
            </a:r>
          </a:p>
          <a:p>
            <a:pPr>
              <a:lnSpc>
                <a:spcPts val="2500"/>
              </a:lnSpc>
            </a:pPr>
            <a:r>
              <a:rPr lang="en-US" altLang="ko-KR" b="1">
                <a:solidFill>
                  <a:srgbClr val="642880"/>
                </a:solidFill>
                <a:latin typeface="Courier New" panose="02070309020205020404" pitchFamily="49" charset="0"/>
              </a:rPr>
              <a:t>   printf</a:t>
            </a:r>
            <a:r>
              <a:rPr lang="en-US" altLang="ko-KR">
                <a:solidFill>
                  <a:srgbClr val="000000"/>
                </a:solidFill>
                <a:latin typeface="Courier New" panose="02070309020205020404" pitchFamily="49" charset="0"/>
              </a:rPr>
              <a:t>(</a:t>
            </a:r>
            <a:r>
              <a:rPr lang="en-US" altLang="ko-KR">
                <a:solidFill>
                  <a:srgbClr val="2A00FF"/>
                </a:solidFill>
                <a:latin typeface="Courier New" panose="02070309020205020404" pitchFamily="49" charset="0"/>
              </a:rPr>
              <a:t>"%d-%d-%d %d:%d:%d\r\n"</a:t>
            </a:r>
            <a:r>
              <a:rPr lang="en-US" altLang="ko-KR">
                <a:solidFill>
                  <a:srgbClr val="000000"/>
                </a:solidFill>
                <a:latin typeface="Courier New" panose="02070309020205020404" pitchFamily="49" charset="0"/>
              </a:rPr>
              <a:t>, sDate.</a:t>
            </a:r>
            <a:r>
              <a:rPr lang="en-US" altLang="ko-KR">
                <a:solidFill>
                  <a:srgbClr val="0000C0"/>
                </a:solidFill>
                <a:latin typeface="Courier New" panose="02070309020205020404" pitchFamily="49" charset="0"/>
              </a:rPr>
              <a:t>Year</a:t>
            </a:r>
            <a:r>
              <a:rPr lang="en-US" altLang="ko-KR">
                <a:solidFill>
                  <a:srgbClr val="000000"/>
                </a:solidFill>
                <a:latin typeface="Courier New" panose="02070309020205020404" pitchFamily="49" charset="0"/>
              </a:rPr>
              <a:t>, sDate.</a:t>
            </a:r>
            <a:r>
              <a:rPr lang="en-US" altLang="ko-KR">
                <a:solidFill>
                  <a:srgbClr val="0000C0"/>
                </a:solidFill>
                <a:latin typeface="Courier New" panose="02070309020205020404" pitchFamily="49" charset="0"/>
              </a:rPr>
              <a:t>Month</a:t>
            </a:r>
            <a:r>
              <a:rPr lang="en-US" altLang="ko-KR">
                <a:solidFill>
                  <a:srgbClr val="000000"/>
                </a:solidFill>
                <a:latin typeface="Courier New" panose="02070309020205020404" pitchFamily="49" charset="0"/>
              </a:rPr>
              <a:t>, sDate.</a:t>
            </a:r>
            <a:r>
              <a:rPr lang="en-US" altLang="ko-KR">
                <a:solidFill>
                  <a:srgbClr val="0000C0"/>
                </a:solidFill>
                <a:latin typeface="Courier New" panose="02070309020205020404" pitchFamily="49" charset="0"/>
              </a:rPr>
              <a:t>Date</a:t>
            </a:r>
            <a:r>
              <a:rPr lang="en-US" altLang="ko-KR">
                <a:solidFill>
                  <a:srgbClr val="000000"/>
                </a:solidFill>
                <a:latin typeface="Courier New" panose="02070309020205020404" pitchFamily="49" charset="0"/>
              </a:rPr>
              <a:t>, sTime.</a:t>
            </a:r>
            <a:r>
              <a:rPr lang="en-US" altLang="ko-KR">
                <a:solidFill>
                  <a:srgbClr val="0000C0"/>
                </a:solidFill>
                <a:latin typeface="Courier New" panose="02070309020205020404" pitchFamily="49" charset="0"/>
              </a:rPr>
              <a:t>Hours</a:t>
            </a:r>
            <a:r>
              <a:rPr lang="en-US" altLang="ko-KR">
                <a:solidFill>
                  <a:srgbClr val="000000"/>
                </a:solidFill>
                <a:latin typeface="Courier New" panose="02070309020205020404" pitchFamily="49" charset="0"/>
              </a:rPr>
              <a:t>,  </a:t>
            </a:r>
          </a:p>
          <a:p>
            <a:pPr>
              <a:lnSpc>
                <a:spcPts val="2500"/>
              </a:lnSpc>
            </a:pPr>
            <a:r>
              <a:rPr lang="en-US" altLang="ko-KR">
                <a:solidFill>
                  <a:srgbClr val="000000"/>
                </a:solidFill>
                <a:latin typeface="Courier New" panose="02070309020205020404" pitchFamily="49" charset="0"/>
              </a:rPr>
              <a:t>           sTime.</a:t>
            </a:r>
            <a:r>
              <a:rPr lang="en-US" altLang="ko-KR">
                <a:solidFill>
                  <a:srgbClr val="0000C0"/>
                </a:solidFill>
                <a:latin typeface="Courier New" panose="02070309020205020404" pitchFamily="49" charset="0"/>
              </a:rPr>
              <a:t>Minutes</a:t>
            </a:r>
            <a:r>
              <a:rPr lang="en-US" altLang="ko-KR">
                <a:solidFill>
                  <a:srgbClr val="000000"/>
                </a:solidFill>
                <a:latin typeface="Courier New" panose="02070309020205020404" pitchFamily="49" charset="0"/>
              </a:rPr>
              <a:t>, sTime.</a:t>
            </a:r>
            <a:r>
              <a:rPr lang="en-US" altLang="ko-KR">
                <a:solidFill>
                  <a:srgbClr val="0000C0"/>
                </a:solidFill>
                <a:latin typeface="Courier New" panose="02070309020205020404" pitchFamily="49" charset="0"/>
              </a:rPr>
              <a:t>Seconds</a:t>
            </a:r>
            <a:r>
              <a:rPr lang="en-US" altLang="ko-KR">
                <a:solidFill>
                  <a:srgbClr val="000000"/>
                </a:solidFill>
                <a:latin typeface="Courier New" panose="02070309020205020404" pitchFamily="49" charset="0"/>
              </a:rPr>
              <a:t>);</a:t>
            </a:r>
          </a:p>
          <a:p>
            <a:pPr>
              <a:lnSpc>
                <a:spcPts val="2500"/>
              </a:lnSpc>
            </a:pPr>
            <a:r>
              <a:rPr lang="en-US" altLang="ko-KR">
                <a:solidFill>
                  <a:srgbClr val="000000"/>
                </a:solidFill>
                <a:latin typeface="Courier New" panose="02070309020205020404" pitchFamily="49" charset="0"/>
              </a:rPr>
              <a:t>   HAL_Delay(1000);</a:t>
            </a:r>
          </a:p>
        </p:txBody>
      </p:sp>
    </p:spTree>
    <p:extLst>
      <p:ext uri="{BB962C8B-B14F-4D97-AF65-F5344CB8AC3E}">
        <p14:creationId xmlns:p14="http://schemas.microsoft.com/office/powerpoint/2010/main" val="3940577037"/>
      </p:ext>
    </p:extLst>
  </p:cSld>
  <p:clrMapOvr>
    <a:masterClrMapping/>
  </p:clrMapOvr>
  <p:transition spd="slow"/>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34032" y="-15736"/>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45480" y="56273"/>
            <a:ext cx="2859244"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RTC </a:t>
            </a:r>
            <a:r>
              <a:rPr lang="en-US" altLang="ko-KR" sz="2400" b="1">
                <a:solidFill>
                  <a:schemeClr val="bg1"/>
                </a:solidFill>
                <a:latin typeface="+mn-ea"/>
              </a:rPr>
              <a:t>: </a:t>
            </a:r>
            <a:r>
              <a:rPr lang="ko-KR" altLang="en-US" sz="2400" b="1">
                <a:solidFill>
                  <a:schemeClr val="bg1"/>
                </a:solidFill>
                <a:latin typeface="+mn-ea"/>
              </a:rPr>
              <a:t> 실행 결과</a:t>
            </a:r>
            <a:endParaRPr lang="ko-KR" altLang="en-US" sz="2400" b="1" dirty="0">
              <a:solidFill>
                <a:schemeClr val="bg1"/>
              </a:solidFill>
              <a:latin typeface="+mn-ea"/>
            </a:endParaRPr>
          </a:p>
        </p:txBody>
      </p:sp>
      <p:pic>
        <p:nvPicPr>
          <p:cNvPr id="2" name="그림 1">
            <a:extLst>
              <a:ext uri="{FF2B5EF4-FFF2-40B4-BE49-F238E27FC236}">
                <a16:creationId xmlns:a16="http://schemas.microsoft.com/office/drawing/2014/main" id="{C8153D88-5B0F-4C11-B51B-F2540F30AB2A}"/>
              </a:ext>
            </a:extLst>
          </p:cNvPr>
          <p:cNvPicPr>
            <a:picLocks noChangeAspect="1"/>
          </p:cNvPicPr>
          <p:nvPr/>
        </p:nvPicPr>
        <p:blipFill>
          <a:blip r:embed="rId2"/>
          <a:stretch>
            <a:fillRect/>
          </a:stretch>
        </p:blipFill>
        <p:spPr>
          <a:xfrm>
            <a:off x="335360" y="836712"/>
            <a:ext cx="5544616" cy="5610156"/>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3069858324"/>
      </p:ext>
    </p:extLst>
  </p:cSld>
  <p:clrMapOvr>
    <a:masterClrMapping/>
  </p:clrMapOvr>
  <p:transition spd="slow"/>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248414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RTC : </a:t>
            </a:r>
            <a:r>
              <a:rPr lang="ko-KR" altLang="en-US" sz="2400" b="1" dirty="0">
                <a:solidFill>
                  <a:schemeClr val="bg1"/>
                </a:solidFill>
                <a:latin typeface="+mn-ea"/>
              </a:rPr>
              <a:t> </a:t>
            </a:r>
            <a:r>
              <a:rPr lang="en-US" altLang="ko-KR" sz="2400" b="1" dirty="0">
                <a:solidFill>
                  <a:schemeClr val="bg1"/>
                </a:solidFill>
                <a:latin typeface="+mn-ea"/>
              </a:rPr>
              <a:t>Quiz-1</a:t>
            </a:r>
            <a:endParaRPr lang="ko-KR" altLang="en-US" sz="2400" b="1" dirty="0">
              <a:solidFill>
                <a:schemeClr val="bg1"/>
              </a:solidFill>
              <a:latin typeface="+mn-ea"/>
            </a:endParaRPr>
          </a:p>
        </p:txBody>
      </p:sp>
      <p:sp>
        <p:nvSpPr>
          <p:cNvPr id="6" name="TextBox 5"/>
          <p:cNvSpPr txBox="1"/>
          <p:nvPr/>
        </p:nvSpPr>
        <p:spPr>
          <a:xfrm>
            <a:off x="467545" y="1008112"/>
            <a:ext cx="10813031" cy="2015936"/>
          </a:xfrm>
          <a:prstGeom prst="rect">
            <a:avLst/>
          </a:prstGeom>
          <a:noFill/>
        </p:spPr>
        <p:txBody>
          <a:bodyPr wrap="square" rtlCol="0">
            <a:spAutoFit/>
          </a:bodyPr>
          <a:lstStyle/>
          <a:p>
            <a:pPr>
              <a:lnSpc>
                <a:spcPts val="3000"/>
              </a:lnSpc>
              <a:buFont typeface="Arial" pitchFamily="34" charset="0"/>
              <a:buChar char="•"/>
            </a:pPr>
            <a:r>
              <a:rPr lang="en-US" altLang="ko-KR" b="1" dirty="0"/>
              <a:t> PC</a:t>
            </a:r>
            <a:r>
              <a:rPr lang="ko-KR" altLang="en-US" b="1" dirty="0"/>
              <a:t>에서 </a:t>
            </a:r>
            <a:r>
              <a:rPr lang="en-US" altLang="ko-KR" b="1" dirty="0"/>
              <a:t>Hyper terminal(</a:t>
            </a:r>
            <a:r>
              <a:rPr lang="en-US" altLang="ko-KR" b="1" dirty="0" err="1"/>
              <a:t>SerialPortMon</a:t>
            </a:r>
            <a:r>
              <a:rPr lang="en-US" altLang="ko-KR" b="1" dirty="0"/>
              <a:t>) </a:t>
            </a:r>
            <a:r>
              <a:rPr lang="ko-KR" altLang="en-US" b="1" dirty="0"/>
              <a:t>프로그램을 </a:t>
            </a:r>
            <a:r>
              <a:rPr lang="ko-KR" altLang="en-US" b="1"/>
              <a:t>이용하여 년</a:t>
            </a:r>
            <a:r>
              <a:rPr lang="en-US" altLang="ko-KR" b="1" dirty="0"/>
              <a:t>/</a:t>
            </a:r>
            <a:r>
              <a:rPr lang="ko-KR" altLang="en-US" b="1" dirty="0"/>
              <a:t>월</a:t>
            </a:r>
            <a:r>
              <a:rPr lang="en-US" altLang="ko-KR" b="1" dirty="0"/>
              <a:t>/</a:t>
            </a:r>
            <a:r>
              <a:rPr lang="ko-KR" altLang="en-US" b="1" dirty="0"/>
              <a:t>일</a:t>
            </a:r>
            <a:r>
              <a:rPr lang="en-US" altLang="ko-KR" b="1" dirty="0"/>
              <a:t>/</a:t>
            </a:r>
            <a:r>
              <a:rPr lang="ko-KR" altLang="en-US" b="1" dirty="0"/>
              <a:t>시</a:t>
            </a:r>
            <a:r>
              <a:rPr lang="en-US" altLang="ko-KR" b="1" dirty="0"/>
              <a:t>/</a:t>
            </a:r>
            <a:r>
              <a:rPr lang="ko-KR" altLang="en-US" b="1" dirty="0"/>
              <a:t>분</a:t>
            </a:r>
            <a:r>
              <a:rPr lang="en-US" altLang="ko-KR" b="1" dirty="0"/>
              <a:t>/</a:t>
            </a:r>
            <a:r>
              <a:rPr lang="ko-KR" altLang="en-US" b="1" dirty="0"/>
              <a:t>초 </a:t>
            </a:r>
            <a:r>
              <a:rPr lang="ko-KR" altLang="en-US" b="1" dirty="0" err="1"/>
              <a:t>를</a:t>
            </a:r>
            <a:r>
              <a:rPr lang="ko-KR" altLang="en-US" b="1" dirty="0"/>
              <a:t> 입력하여 </a:t>
            </a:r>
            <a:r>
              <a:rPr lang="ko-KR" altLang="en-US" b="1"/>
              <a:t>시간을 </a:t>
            </a:r>
            <a:endParaRPr lang="en-US" altLang="ko-KR" b="1"/>
          </a:p>
          <a:p>
            <a:pPr>
              <a:lnSpc>
                <a:spcPts val="3000"/>
              </a:lnSpc>
            </a:pPr>
            <a:r>
              <a:rPr lang="en-US" altLang="ko-KR" b="1"/>
              <a:t>  </a:t>
            </a:r>
            <a:r>
              <a:rPr lang="ko-KR" altLang="en-US" b="1"/>
              <a:t>변경하는 </a:t>
            </a:r>
            <a:r>
              <a:rPr lang="en-US" altLang="ko-KR" b="1" dirty="0"/>
              <a:t>Code</a:t>
            </a:r>
            <a:r>
              <a:rPr lang="ko-KR" altLang="en-US" b="1" dirty="0"/>
              <a:t>를 작성하시오</a:t>
            </a:r>
            <a:br>
              <a:rPr lang="en-US" altLang="ko-KR" b="1" dirty="0"/>
            </a:br>
            <a:r>
              <a:rPr lang="en-US" altLang="ko-KR" b="1" dirty="0"/>
              <a:t>   - </a:t>
            </a:r>
            <a:r>
              <a:rPr lang="ko-KR" altLang="en-US" b="1" dirty="0"/>
              <a:t>통신프로토콜 작성</a:t>
            </a:r>
            <a:br>
              <a:rPr lang="en-US" altLang="ko-KR" b="1" dirty="0"/>
            </a:br>
            <a:r>
              <a:rPr lang="en-US" altLang="ko-KR" b="1" dirty="0"/>
              <a:t>   - Packet parsing</a:t>
            </a:r>
            <a:br>
              <a:rPr lang="en-US" altLang="ko-KR" b="1" dirty="0"/>
            </a:br>
            <a:r>
              <a:rPr lang="en-US" altLang="ko-KR" b="1" dirty="0"/>
              <a:t>   - </a:t>
            </a:r>
            <a:r>
              <a:rPr lang="en-US" altLang="ko-KR" b="1" dirty="0" err="1"/>
              <a:t>RTC_Set</a:t>
            </a:r>
            <a:r>
              <a:rPr lang="en-US" altLang="ko-KR" b="1" dirty="0"/>
              <a:t> </a:t>
            </a:r>
            <a:r>
              <a:rPr lang="ko-KR" altLang="en-US" b="1" dirty="0"/>
              <a:t>함수 호출</a:t>
            </a:r>
          </a:p>
        </p:txBody>
      </p:sp>
      <p:pic>
        <p:nvPicPr>
          <p:cNvPr id="10" name="그림 9" descr="2.jpg"/>
          <p:cNvPicPr>
            <a:picLocks noChangeAspect="1"/>
          </p:cNvPicPr>
          <p:nvPr/>
        </p:nvPicPr>
        <p:blipFill>
          <a:blip r:embed="rId2" cstate="print"/>
          <a:stretch>
            <a:fillRect/>
          </a:stretch>
        </p:blipFill>
        <p:spPr>
          <a:xfrm>
            <a:off x="1187624" y="3960441"/>
            <a:ext cx="6408712" cy="2027117"/>
          </a:xfrm>
          <a:prstGeom prst="rect">
            <a:avLst/>
          </a:prstGeom>
        </p:spPr>
      </p:pic>
      <p:sp>
        <p:nvSpPr>
          <p:cNvPr id="11" name="TextBox 10"/>
          <p:cNvSpPr txBox="1"/>
          <p:nvPr/>
        </p:nvSpPr>
        <p:spPr>
          <a:xfrm>
            <a:off x="1187624" y="3600400"/>
            <a:ext cx="1757212" cy="338554"/>
          </a:xfrm>
          <a:prstGeom prst="rect">
            <a:avLst/>
          </a:prstGeom>
          <a:noFill/>
        </p:spPr>
        <p:txBody>
          <a:bodyPr wrap="none" rtlCol="0">
            <a:spAutoFit/>
          </a:bodyPr>
          <a:lstStyle/>
          <a:p>
            <a:r>
              <a:rPr lang="en-US" altLang="ko-KR" sz="1600"/>
              <a:t>ex) </a:t>
            </a:r>
            <a:r>
              <a:rPr lang="ko-KR" altLang="en-US" sz="1600" dirty="0"/>
              <a:t>통신프로토콜</a:t>
            </a:r>
          </a:p>
        </p:txBody>
      </p:sp>
    </p:spTree>
    <p:extLst>
      <p:ext uri="{BB962C8B-B14F-4D97-AF65-F5344CB8AC3E}">
        <p14:creationId xmlns:p14="http://schemas.microsoft.com/office/powerpoint/2010/main" val="3069858324"/>
      </p:ext>
    </p:extLst>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2484142"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RTC : </a:t>
            </a:r>
            <a:r>
              <a:rPr lang="ko-KR" altLang="en-US" sz="2400" b="1" dirty="0">
                <a:solidFill>
                  <a:schemeClr val="bg1"/>
                </a:solidFill>
                <a:latin typeface="+mn-ea"/>
              </a:rPr>
              <a:t> </a:t>
            </a:r>
            <a:r>
              <a:rPr lang="en-US" altLang="ko-KR" sz="2400" b="1" dirty="0">
                <a:solidFill>
                  <a:schemeClr val="bg1"/>
                </a:solidFill>
                <a:latin typeface="+mn-ea"/>
              </a:rPr>
              <a:t>Quiz-2</a:t>
            </a:r>
            <a:endParaRPr lang="ko-KR" altLang="en-US" sz="2400" b="1" dirty="0">
              <a:solidFill>
                <a:schemeClr val="bg1"/>
              </a:solidFill>
              <a:latin typeface="+mn-ea"/>
            </a:endParaRPr>
          </a:p>
        </p:txBody>
      </p:sp>
      <p:sp>
        <p:nvSpPr>
          <p:cNvPr id="6" name="TextBox 5"/>
          <p:cNvSpPr txBox="1"/>
          <p:nvPr/>
        </p:nvSpPr>
        <p:spPr>
          <a:xfrm>
            <a:off x="323528" y="891098"/>
            <a:ext cx="4671472" cy="477054"/>
          </a:xfrm>
          <a:prstGeom prst="rect">
            <a:avLst/>
          </a:prstGeom>
          <a:noFill/>
        </p:spPr>
        <p:txBody>
          <a:bodyPr wrap="none" rtlCol="0">
            <a:spAutoFit/>
          </a:bodyPr>
          <a:lstStyle/>
          <a:p>
            <a:pPr>
              <a:lnSpc>
                <a:spcPts val="3000"/>
              </a:lnSpc>
              <a:buFont typeface="Arial" pitchFamily="34" charset="0"/>
              <a:buChar char="•"/>
            </a:pPr>
            <a:r>
              <a:rPr lang="en-US" altLang="ko-KR" b="1" dirty="0"/>
              <a:t>  </a:t>
            </a:r>
            <a:r>
              <a:rPr lang="ko-KR" altLang="en-US" b="1" dirty="0"/>
              <a:t>년</a:t>
            </a:r>
            <a:r>
              <a:rPr lang="en-US" altLang="ko-KR" b="1" dirty="0"/>
              <a:t>/</a:t>
            </a:r>
            <a:r>
              <a:rPr lang="ko-KR" altLang="en-US" b="1" dirty="0"/>
              <a:t>월</a:t>
            </a:r>
            <a:r>
              <a:rPr lang="en-US" altLang="ko-KR" b="1" dirty="0"/>
              <a:t>/</a:t>
            </a:r>
            <a:r>
              <a:rPr lang="ko-KR" altLang="en-US" b="1" dirty="0"/>
              <a:t>일</a:t>
            </a:r>
            <a:r>
              <a:rPr lang="en-US" altLang="ko-KR" b="1" dirty="0"/>
              <a:t>/</a:t>
            </a:r>
            <a:r>
              <a:rPr lang="ko-KR" altLang="en-US" b="1" dirty="0"/>
              <a:t>시</a:t>
            </a:r>
            <a:r>
              <a:rPr lang="en-US" altLang="ko-KR" b="1" dirty="0"/>
              <a:t>/</a:t>
            </a:r>
            <a:r>
              <a:rPr lang="ko-KR" altLang="en-US" b="1" dirty="0"/>
              <a:t>분</a:t>
            </a:r>
            <a:r>
              <a:rPr lang="en-US" altLang="ko-KR" b="1" dirty="0"/>
              <a:t>/</a:t>
            </a:r>
            <a:r>
              <a:rPr lang="ko-KR" altLang="en-US" b="1" dirty="0"/>
              <a:t>초 </a:t>
            </a:r>
            <a:r>
              <a:rPr lang="ko-KR" altLang="en-US" b="1" dirty="0" err="1"/>
              <a:t>를</a:t>
            </a:r>
            <a:r>
              <a:rPr lang="ko-KR" altLang="en-US" b="1" dirty="0"/>
              <a:t> </a:t>
            </a:r>
            <a:r>
              <a:rPr lang="en-US" altLang="ko-KR" b="1" dirty="0"/>
              <a:t>LCD</a:t>
            </a:r>
            <a:r>
              <a:rPr lang="ko-KR" altLang="en-US" b="1" dirty="0"/>
              <a:t>에 표시하시오</a:t>
            </a:r>
            <a:r>
              <a:rPr lang="en-US" altLang="ko-KR" b="1" dirty="0"/>
              <a:t>.</a:t>
            </a:r>
            <a:endParaRPr lang="ko-KR" altLang="en-US" b="1" dirty="0"/>
          </a:p>
        </p:txBody>
      </p:sp>
    </p:spTree>
    <p:extLst>
      <p:ext uri="{BB962C8B-B14F-4D97-AF65-F5344CB8AC3E}">
        <p14:creationId xmlns:p14="http://schemas.microsoft.com/office/powerpoint/2010/main" val="3069858324"/>
      </p:ext>
    </p:extLst>
  </p:cSld>
  <p:clrMapOvr>
    <a:masterClrMapping/>
  </p:clrMapOvr>
  <p:transition spd="slow"/>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12192000" cy="407707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0" b="1"/>
              <a:t>Flask</a:t>
            </a:r>
            <a:br>
              <a:rPr lang="en-US" altLang="ko-KR" sz="7200" b="1"/>
            </a:br>
            <a:r>
              <a:rPr lang="en-US" altLang="ko-KR" sz="3600" b="1"/>
              <a:t>Web Server  </a:t>
            </a:r>
            <a:r>
              <a:rPr lang="ko-KR" altLang="en-US" sz="3600" b="1"/>
              <a:t>구축</a:t>
            </a:r>
            <a:endParaRPr lang="ko-KR" altLang="en-US" sz="7200" b="1" dirty="0"/>
          </a:p>
        </p:txBody>
      </p:sp>
    </p:spTree>
    <p:extLst>
      <p:ext uri="{BB962C8B-B14F-4D97-AF65-F5344CB8AC3E}">
        <p14:creationId xmlns:p14="http://schemas.microsoft.com/office/powerpoint/2010/main" val="2871476975"/>
      </p:ext>
    </p:extLst>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7519" y="0"/>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223543" y="72009"/>
            <a:ext cx="1279838" cy="461665"/>
          </a:xfrm>
          <a:prstGeom prst="rect">
            <a:avLst/>
          </a:prstGeom>
        </p:spPr>
        <p:txBody>
          <a:bodyPr wrap="none">
            <a:spAutoFit/>
          </a:bodyPr>
          <a:lstStyle/>
          <a:p>
            <a:pPr marL="363538" indent="-363538">
              <a:buFont typeface="Arial" panose="020B0604020202020204" pitchFamily="34" charset="0"/>
              <a:buChar char="•"/>
            </a:pPr>
            <a:r>
              <a:rPr lang="en-US" altLang="ko-KR" sz="2400" b="1">
                <a:solidFill>
                  <a:schemeClr val="bg1"/>
                </a:solidFill>
                <a:latin typeface="+mn-ea"/>
              </a:rPr>
              <a:t>Flask</a:t>
            </a:r>
            <a:endParaRPr lang="ko-KR" altLang="en-US" sz="2400" b="1" dirty="0">
              <a:solidFill>
                <a:schemeClr val="bg1"/>
              </a:solidFill>
              <a:latin typeface="+mn-ea"/>
            </a:endParaRPr>
          </a:p>
        </p:txBody>
      </p:sp>
      <p:sp>
        <p:nvSpPr>
          <p:cNvPr id="13314" name="AutoShape 2" descr="Related image"/>
          <p:cNvSpPr>
            <a:spLocks noChangeAspect="1" noChangeArrowheads="1"/>
          </p:cNvSpPr>
          <p:nvPr/>
        </p:nvSpPr>
        <p:spPr bwMode="auto">
          <a:xfrm>
            <a:off x="212306" y="-117079"/>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14" name="TextBox 13"/>
          <p:cNvSpPr txBox="1"/>
          <p:nvPr/>
        </p:nvSpPr>
        <p:spPr>
          <a:xfrm>
            <a:off x="202242" y="782133"/>
            <a:ext cx="8134406" cy="278537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ts val="3500"/>
              </a:lnSpc>
            </a:pPr>
            <a:r>
              <a:rPr lang="en-US" altLang="ko-KR" b="1" dirty="0">
                <a:latin typeface="+mn-ea"/>
              </a:rPr>
              <a:t>- </a:t>
            </a:r>
            <a:r>
              <a:rPr lang="ko-KR" altLang="en-US" b="1" dirty="0" err="1">
                <a:latin typeface="+mn-ea"/>
              </a:rPr>
              <a:t>파이썬</a:t>
            </a:r>
            <a:r>
              <a:rPr lang="ko-KR" altLang="en-US" b="1" dirty="0">
                <a:latin typeface="+mn-ea"/>
              </a:rPr>
              <a:t> 기반 </a:t>
            </a:r>
            <a:r>
              <a:rPr lang="en-US" altLang="ko-KR" b="1" dirty="0">
                <a:latin typeface="+mn-ea"/>
              </a:rPr>
              <a:t>WSGI(Web Server Gateway Interface)  Micro Framework</a:t>
            </a:r>
            <a:br>
              <a:rPr lang="en-US" altLang="ko-KR" b="1" dirty="0">
                <a:latin typeface="+mn-ea"/>
              </a:rPr>
            </a:br>
            <a:r>
              <a:rPr lang="en-US" altLang="ko-KR" b="1" dirty="0">
                <a:latin typeface="+mn-ea"/>
              </a:rPr>
              <a:t>     </a:t>
            </a:r>
            <a:r>
              <a:rPr lang="en-US" altLang="ko-KR" b="1" dirty="0">
                <a:latin typeface="+mn-ea"/>
                <a:sym typeface="Symbol" panose="05050102010706020507" pitchFamily="18" charset="2"/>
              </a:rPr>
              <a:t>  </a:t>
            </a:r>
            <a:r>
              <a:rPr lang="en-US" altLang="ko-KR" b="1" dirty="0">
                <a:latin typeface="+mn-ea"/>
              </a:rPr>
              <a:t>WSGI=</a:t>
            </a:r>
            <a:r>
              <a:rPr lang="ko-KR" altLang="en-US" b="1" dirty="0">
                <a:latin typeface="+mn-ea"/>
              </a:rPr>
              <a:t>서버가 웹 어플리케이션과 통신하기 위한 </a:t>
            </a:r>
            <a:r>
              <a:rPr lang="en-US" altLang="ko-KR" b="1" dirty="0">
                <a:latin typeface="+mn-ea"/>
              </a:rPr>
              <a:t>Interface</a:t>
            </a:r>
          </a:p>
          <a:p>
            <a:pPr marL="285750" indent="-285750">
              <a:lnSpc>
                <a:spcPts val="3500"/>
              </a:lnSpc>
              <a:buFontTx/>
              <a:buChar char="-"/>
            </a:pPr>
            <a:r>
              <a:rPr lang="en-US" altLang="ko-KR" b="1" dirty="0">
                <a:latin typeface="+mn-ea"/>
              </a:rPr>
              <a:t>Micro</a:t>
            </a:r>
            <a:r>
              <a:rPr lang="ko-KR" altLang="en-US" b="1" dirty="0">
                <a:latin typeface="+mn-ea"/>
              </a:rPr>
              <a:t>의 의미는 기능의 부족이 아닌 핵심기능만 간결하게 유지</a:t>
            </a:r>
            <a:r>
              <a:rPr lang="en-US" altLang="ko-KR" b="1" dirty="0">
                <a:latin typeface="+mn-ea"/>
              </a:rPr>
              <a:t>, </a:t>
            </a:r>
            <a:r>
              <a:rPr lang="ko-KR" altLang="en-US" b="1" dirty="0">
                <a:latin typeface="+mn-ea"/>
              </a:rPr>
              <a:t>확장 가능</a:t>
            </a:r>
            <a:endParaRPr lang="en-US" altLang="ko-KR" b="1" dirty="0">
              <a:latin typeface="+mn-ea"/>
            </a:endParaRPr>
          </a:p>
          <a:p>
            <a:pPr marL="285750" indent="-285750">
              <a:lnSpc>
                <a:spcPts val="3500"/>
              </a:lnSpc>
              <a:buFontTx/>
              <a:buChar char="-"/>
            </a:pPr>
            <a:r>
              <a:rPr lang="en-US" altLang="ko-KR" b="1" dirty="0">
                <a:solidFill>
                  <a:srgbClr val="0000FF"/>
                </a:solidFill>
                <a:latin typeface="+mn-ea"/>
              </a:rPr>
              <a:t>Framework</a:t>
            </a:r>
          </a:p>
          <a:p>
            <a:pPr>
              <a:lnSpc>
                <a:spcPts val="3500"/>
              </a:lnSpc>
            </a:pPr>
            <a:r>
              <a:rPr lang="en-US" altLang="ko-KR" b="1" dirty="0">
                <a:latin typeface="+mn-ea"/>
              </a:rPr>
              <a:t>    </a:t>
            </a:r>
            <a:r>
              <a:rPr lang="en-US" altLang="ko-KR" b="1" dirty="0">
                <a:latin typeface="+mn-ea"/>
                <a:sym typeface="Symbol" panose="05050102010706020507" pitchFamily="18" charset="2"/>
              </a:rPr>
              <a:t> </a:t>
            </a:r>
            <a:r>
              <a:rPr lang="ko-KR" altLang="en-US" b="1" dirty="0">
                <a:latin typeface="+mn-ea"/>
                <a:sym typeface="Symbol" panose="05050102010706020507" pitchFamily="18" charset="2"/>
              </a:rPr>
              <a:t>자주 사용하는 코드를 체계화한 코드 집합</a:t>
            </a:r>
            <a:endParaRPr lang="en-US" altLang="ko-KR" b="1" dirty="0">
              <a:latin typeface="+mn-ea"/>
              <a:sym typeface="Symbol" panose="05050102010706020507" pitchFamily="18" charset="2"/>
            </a:endParaRPr>
          </a:p>
          <a:p>
            <a:pPr>
              <a:lnSpc>
                <a:spcPts val="3500"/>
              </a:lnSpc>
            </a:pPr>
            <a:r>
              <a:rPr lang="en-US" altLang="ko-KR" b="1" dirty="0">
                <a:latin typeface="+mn-ea"/>
              </a:rPr>
              <a:t>    </a:t>
            </a:r>
            <a:r>
              <a:rPr lang="en-US" altLang="ko-KR" b="1" dirty="0">
                <a:latin typeface="+mn-ea"/>
                <a:sym typeface="Symbol" panose="05050102010706020507" pitchFamily="18" charset="2"/>
              </a:rPr>
              <a:t> </a:t>
            </a:r>
            <a:r>
              <a:rPr lang="ko-KR" altLang="en-US" b="1" dirty="0">
                <a:latin typeface="+mn-ea"/>
                <a:sym typeface="Symbol" panose="05050102010706020507" pitchFamily="18" charset="2"/>
              </a:rPr>
              <a:t>라이브러리보다 규모가 크고 프로젝트의 기반이 됨</a:t>
            </a:r>
            <a:endParaRPr lang="ko-KR" altLang="en-US" b="1" dirty="0">
              <a:latin typeface="+mn-ea"/>
            </a:endParaRPr>
          </a:p>
        </p:txBody>
      </p:sp>
    </p:spTree>
    <p:extLst>
      <p:ext uri="{BB962C8B-B14F-4D97-AF65-F5344CB8AC3E}">
        <p14:creationId xmlns:p14="http://schemas.microsoft.com/office/powerpoint/2010/main" val="2516576711"/>
      </p:ext>
    </p:extLst>
  </p:cSld>
  <p:clrMapOvr>
    <a:masterClrMapping/>
  </p:clrMapOvr>
  <p:transition spd="slow"/>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27384"/>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54833" y="44625"/>
            <a:ext cx="3036729" cy="461665"/>
          </a:xfrm>
          <a:prstGeom prst="rect">
            <a:avLst/>
          </a:prstGeom>
        </p:spPr>
        <p:txBody>
          <a:bodyPr wrap="none">
            <a:spAutoFit/>
          </a:bodyPr>
          <a:lstStyle/>
          <a:p>
            <a:pPr marL="363538" indent="-363538">
              <a:buFont typeface="Arial" panose="020B0604020202020204" pitchFamily="34" charset="0"/>
              <a:buChar char="•"/>
            </a:pPr>
            <a:r>
              <a:rPr lang="en-US" altLang="ko-KR" sz="2400" b="1">
                <a:solidFill>
                  <a:schemeClr val="bg1"/>
                </a:solidFill>
                <a:latin typeface="+mn-ea"/>
              </a:rPr>
              <a:t>Flask </a:t>
            </a:r>
            <a:r>
              <a:rPr lang="ko-KR" altLang="en-US" sz="2400" b="1">
                <a:solidFill>
                  <a:schemeClr val="bg1"/>
                </a:solidFill>
                <a:latin typeface="+mn-ea"/>
              </a:rPr>
              <a:t>학습 페이지</a:t>
            </a:r>
            <a:endParaRPr lang="ko-KR" altLang="en-US" sz="2400" b="1" dirty="0">
              <a:solidFill>
                <a:schemeClr val="bg1"/>
              </a:solidFill>
              <a:latin typeface="+mn-ea"/>
            </a:endParaRPr>
          </a:p>
        </p:txBody>
      </p:sp>
      <p:sp>
        <p:nvSpPr>
          <p:cNvPr id="13314" name="AutoShape 2" descr="Related image"/>
          <p:cNvSpPr>
            <a:spLocks noChangeAspect="1" noChangeArrowheads="1"/>
          </p:cNvSpPr>
          <p:nvPr/>
        </p:nvSpPr>
        <p:spPr bwMode="auto">
          <a:xfrm>
            <a:off x="14359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6" name="직사각형 5"/>
          <p:cNvSpPr/>
          <p:nvPr/>
        </p:nvSpPr>
        <p:spPr>
          <a:xfrm>
            <a:off x="1762125" y="705535"/>
            <a:ext cx="8305801" cy="369332"/>
          </a:xfrm>
          <a:prstGeom prst="rect">
            <a:avLst/>
          </a:prstGeom>
        </p:spPr>
        <p:txBody>
          <a:bodyPr wrap="square">
            <a:spAutoFit/>
          </a:bodyPr>
          <a:lstStyle/>
          <a:p>
            <a:r>
              <a:rPr lang="ko-KR" altLang="en-US" dirty="0"/>
              <a:t>https://flask.palletsprojects.com/en/1.1.x/quickstart/#a-minimal-application</a:t>
            </a:r>
          </a:p>
        </p:txBody>
      </p:sp>
      <p:pic>
        <p:nvPicPr>
          <p:cNvPr id="7" name="그림 6"/>
          <p:cNvPicPr>
            <a:picLocks noChangeAspect="1"/>
          </p:cNvPicPr>
          <p:nvPr/>
        </p:nvPicPr>
        <p:blipFill>
          <a:blip r:embed="rId2"/>
          <a:stretch>
            <a:fillRect/>
          </a:stretch>
        </p:blipFill>
        <p:spPr>
          <a:xfrm>
            <a:off x="1847850" y="1237478"/>
            <a:ext cx="8683042" cy="4772025"/>
          </a:xfrm>
          <a:prstGeom prst="rect">
            <a:avLst/>
          </a:prstGeom>
        </p:spPr>
      </p:pic>
    </p:spTree>
    <p:extLst>
      <p:ext uri="{BB962C8B-B14F-4D97-AF65-F5344CB8AC3E}">
        <p14:creationId xmlns:p14="http://schemas.microsoft.com/office/powerpoint/2010/main" val="1980087766"/>
      </p:ext>
    </p:extLst>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27384"/>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54832" y="44625"/>
            <a:ext cx="2728952" cy="461665"/>
          </a:xfrm>
          <a:prstGeom prst="rect">
            <a:avLst/>
          </a:prstGeom>
        </p:spPr>
        <p:txBody>
          <a:bodyPr wrap="none">
            <a:spAutoFit/>
          </a:bodyPr>
          <a:lstStyle/>
          <a:p>
            <a:pPr marL="363538" indent="-363538">
              <a:buFont typeface="Arial" panose="020B0604020202020204" pitchFamily="34" charset="0"/>
              <a:buChar char="•"/>
            </a:pPr>
            <a:r>
              <a:rPr lang="en-US" altLang="ko-KR" sz="2400" b="1">
                <a:solidFill>
                  <a:schemeClr val="bg1"/>
                </a:solidFill>
                <a:latin typeface="+mn-ea"/>
              </a:rPr>
              <a:t>Flask </a:t>
            </a:r>
            <a:r>
              <a:rPr lang="ko-KR" altLang="en-US" sz="2400" b="1">
                <a:solidFill>
                  <a:schemeClr val="bg1"/>
                </a:solidFill>
                <a:latin typeface="+mn-ea"/>
              </a:rPr>
              <a:t>기본 예제</a:t>
            </a:r>
            <a:endParaRPr lang="ko-KR" altLang="en-US" sz="2400" b="1" dirty="0">
              <a:solidFill>
                <a:schemeClr val="bg1"/>
              </a:solidFill>
              <a:latin typeface="+mn-ea"/>
            </a:endParaRPr>
          </a:p>
        </p:txBody>
      </p:sp>
      <p:sp>
        <p:nvSpPr>
          <p:cNvPr id="13314" name="AutoShape 2" descr="Related image"/>
          <p:cNvSpPr>
            <a:spLocks noChangeAspect="1" noChangeArrowheads="1"/>
          </p:cNvSpPr>
          <p:nvPr/>
        </p:nvSpPr>
        <p:spPr bwMode="auto">
          <a:xfrm>
            <a:off x="14359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5" name="TextBox 6"/>
          <p:cNvSpPr txBox="1"/>
          <p:nvPr/>
        </p:nvSpPr>
        <p:spPr>
          <a:xfrm>
            <a:off x="644059" y="689204"/>
            <a:ext cx="11212581" cy="4247317"/>
          </a:xfrm>
          <a:prstGeom prst="rect">
            <a:avLst/>
          </a:prstGeom>
          <a:solidFill>
            <a:schemeClr val="bg2"/>
          </a:solid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b="1" dirty="0">
                <a:latin typeface="Consolas" panose="020B0609020204030204" pitchFamily="49" charset="0"/>
              </a:rPr>
              <a:t>from flask import Flask         </a:t>
            </a:r>
            <a:r>
              <a:rPr lang="en-US" altLang="ko-KR" dirty="0">
                <a:latin typeface="Consolas" panose="020B0609020204030204" pitchFamily="49" charset="0"/>
              </a:rPr>
              <a:t># flask=framework, Flask= Python  class</a:t>
            </a:r>
          </a:p>
          <a:p>
            <a:r>
              <a:rPr lang="en-US" altLang="ko-KR" b="1" dirty="0">
                <a:latin typeface="Consolas" panose="020B0609020204030204" pitchFamily="49" charset="0"/>
              </a:rPr>
              <a:t>                                         </a:t>
            </a:r>
            <a:r>
              <a:rPr lang="en-US" altLang="ko-KR" dirty="0">
                <a:latin typeface="Consolas" panose="020B0609020204030204" pitchFamily="49" charset="0"/>
              </a:rPr>
              <a:t># web application</a:t>
            </a:r>
            <a:r>
              <a:rPr lang="ko-KR" altLang="en-US" dirty="0">
                <a:latin typeface="Consolas" panose="020B0609020204030204" pitchFamily="49" charset="0"/>
              </a:rPr>
              <a:t> </a:t>
            </a:r>
            <a:r>
              <a:rPr lang="en-US" altLang="ko-KR" dirty="0">
                <a:latin typeface="Consolas" panose="020B0609020204030204" pitchFamily="49" charset="0"/>
              </a:rPr>
              <a:t>instance </a:t>
            </a:r>
            <a:r>
              <a:rPr lang="ko-KR" altLang="en-US" dirty="0">
                <a:latin typeface="Consolas" panose="020B0609020204030204" pitchFamily="49" charset="0"/>
              </a:rPr>
              <a:t>생성</a:t>
            </a:r>
            <a:endParaRPr lang="en-US" altLang="ko-KR" dirty="0">
              <a:latin typeface="Consolas" panose="020B0609020204030204" pitchFamily="49" charset="0"/>
            </a:endParaRPr>
          </a:p>
          <a:p>
            <a:r>
              <a:rPr lang="en-US" altLang="ko-KR" b="1" dirty="0">
                <a:latin typeface="Consolas" panose="020B0609020204030204" pitchFamily="49" charset="0"/>
              </a:rPr>
              <a:t>app=Flask(__name__)             </a:t>
            </a:r>
            <a:r>
              <a:rPr lang="en-US" altLang="ko-KR" dirty="0">
                <a:latin typeface="Consolas" panose="020B0609020204030204" pitchFamily="49" charset="0"/>
              </a:rPr>
              <a:t># __name__ </a:t>
            </a:r>
            <a:r>
              <a:rPr lang="en-US" altLang="ko-KR" dirty="0">
                <a:latin typeface="Consolas" panose="020B0609020204030204" pitchFamily="49" charset="0"/>
                <a:sym typeface="Wingdings" pitchFamily="2" charset="2"/>
              </a:rPr>
              <a:t> </a:t>
            </a:r>
            <a:r>
              <a:rPr lang="ko-KR" altLang="en-US" dirty="0">
                <a:latin typeface="Consolas" panose="020B0609020204030204" pitchFamily="49" charset="0"/>
                <a:sym typeface="Wingdings" pitchFamily="2" charset="2"/>
              </a:rPr>
              <a:t>문자열 </a:t>
            </a:r>
            <a:r>
              <a:rPr lang="en-US" altLang="ko-KR" dirty="0">
                <a:latin typeface="Consolas" panose="020B0609020204030204" pitchFamily="49" charset="0"/>
                <a:sym typeface="Wingdings" pitchFamily="2" charset="2"/>
              </a:rPr>
              <a:t>__main__</a:t>
            </a:r>
            <a:r>
              <a:rPr lang="ko-KR" altLang="en-US" dirty="0">
                <a:latin typeface="Consolas" panose="020B0609020204030204" pitchFamily="49" charset="0"/>
                <a:sym typeface="Wingdings" pitchFamily="2" charset="2"/>
              </a:rPr>
              <a:t>을 갖는 변수</a:t>
            </a:r>
            <a:endParaRPr lang="en-US" altLang="ko-KR" dirty="0">
              <a:latin typeface="Consolas" panose="020B0609020204030204" pitchFamily="49" charset="0"/>
            </a:endParaRPr>
          </a:p>
          <a:p>
            <a:endParaRPr lang="en-US" altLang="ko-KR" b="1" dirty="0">
              <a:latin typeface="Consolas" panose="020B0609020204030204" pitchFamily="49" charset="0"/>
            </a:endParaRPr>
          </a:p>
          <a:p>
            <a:r>
              <a:rPr lang="en-US" altLang="ko-KR" b="1" dirty="0">
                <a:latin typeface="Consolas" panose="020B0609020204030204" pitchFamily="49" charset="0"/>
              </a:rPr>
              <a:t>@</a:t>
            </a:r>
            <a:r>
              <a:rPr lang="en-US" altLang="ko-KR" b="1" dirty="0" err="1">
                <a:latin typeface="Consolas" panose="020B0609020204030204" pitchFamily="49" charset="0"/>
              </a:rPr>
              <a:t>app.route</a:t>
            </a:r>
            <a:r>
              <a:rPr lang="en-US" altLang="ko-KR" b="1" dirty="0">
                <a:latin typeface="Consolas" panose="020B0609020204030204" pitchFamily="49" charset="0"/>
              </a:rPr>
              <a:t>(‘/’)                    </a:t>
            </a:r>
            <a:r>
              <a:rPr lang="en-US" altLang="ko-KR" dirty="0">
                <a:latin typeface="Consolas" panose="020B0609020204030204" pitchFamily="49" charset="0"/>
              </a:rPr>
              <a:t>  # route :  </a:t>
            </a:r>
            <a:r>
              <a:rPr lang="ko-KR" altLang="en-US" dirty="0">
                <a:latin typeface="Consolas" panose="020B0609020204030204" pitchFamily="49" charset="0"/>
              </a:rPr>
              <a:t>함수와 </a:t>
            </a:r>
            <a:r>
              <a:rPr lang="en-US" altLang="ko-KR" dirty="0">
                <a:latin typeface="Consolas" panose="020B0609020204030204" pitchFamily="49" charset="0"/>
              </a:rPr>
              <a:t>URL</a:t>
            </a:r>
            <a:r>
              <a:rPr lang="ko-KR" altLang="en-US" dirty="0">
                <a:latin typeface="Consolas" panose="020B0609020204030204" pitchFamily="49" charset="0"/>
              </a:rPr>
              <a:t>을 연결</a:t>
            </a:r>
            <a:r>
              <a:rPr lang="en-US" altLang="ko-KR" dirty="0">
                <a:latin typeface="Consolas" panose="020B0609020204030204" pitchFamily="49" charset="0"/>
              </a:rPr>
              <a:t>, </a:t>
            </a:r>
            <a:r>
              <a:rPr lang="ko-KR" altLang="en-US" dirty="0">
                <a:latin typeface="Consolas" panose="020B0609020204030204" pitchFamily="49" charset="0"/>
              </a:rPr>
              <a:t>함수를 호출함</a:t>
            </a:r>
            <a:endParaRPr lang="en-US" altLang="ko-KR" dirty="0">
              <a:latin typeface="Consolas" panose="020B0609020204030204" pitchFamily="49" charset="0"/>
            </a:endParaRPr>
          </a:p>
          <a:p>
            <a:r>
              <a:rPr lang="en-US" altLang="ko-KR" b="1" dirty="0">
                <a:latin typeface="Consolas" panose="020B0609020204030204" pitchFamily="49" charset="0"/>
              </a:rPr>
              <a:t>def index():</a:t>
            </a:r>
          </a:p>
          <a:p>
            <a:r>
              <a:rPr lang="en-US" altLang="ko-KR" b="1" dirty="0">
                <a:latin typeface="Consolas" panose="020B0609020204030204" pitchFamily="49" charset="0"/>
              </a:rPr>
              <a:t>     return ‘Hello My world’</a:t>
            </a:r>
          </a:p>
          <a:p>
            <a:r>
              <a:rPr lang="en-US" altLang="ko-KR" b="1" dirty="0">
                <a:latin typeface="Consolas" panose="020B0609020204030204" pitchFamily="49" charset="0"/>
              </a:rPr>
              <a:t>@</a:t>
            </a:r>
            <a:r>
              <a:rPr lang="en-US" altLang="ko-KR" b="1" dirty="0" err="1">
                <a:latin typeface="Consolas" panose="020B0609020204030204" pitchFamily="49" charset="0"/>
              </a:rPr>
              <a:t>app.route</a:t>
            </a:r>
            <a:r>
              <a:rPr lang="en-US" altLang="ko-KR" b="1" dirty="0">
                <a:latin typeface="Consolas" panose="020B0609020204030204" pitchFamily="49" charset="0"/>
              </a:rPr>
              <a:t>(‘/sub1’)</a:t>
            </a:r>
          </a:p>
          <a:p>
            <a:r>
              <a:rPr lang="en-US" altLang="ko-KR" b="1" dirty="0">
                <a:latin typeface="Consolas" panose="020B0609020204030204" pitchFamily="49" charset="0"/>
              </a:rPr>
              <a:t>def  sub1();</a:t>
            </a:r>
          </a:p>
          <a:p>
            <a:r>
              <a:rPr lang="en-US" altLang="ko-KR" b="1" dirty="0">
                <a:latin typeface="Consolas" panose="020B0609020204030204" pitchFamily="49" charset="0"/>
              </a:rPr>
              <a:t>     return ‘Hello My App’</a:t>
            </a:r>
          </a:p>
          <a:p>
            <a:endParaRPr lang="en-US" altLang="ko-KR" b="1" dirty="0">
              <a:latin typeface="Consolas" panose="020B0609020204030204" pitchFamily="49" charset="0"/>
            </a:endParaRPr>
          </a:p>
          <a:p>
            <a:r>
              <a:rPr lang="en-US" altLang="ko-KR" b="1" dirty="0">
                <a:latin typeface="Consolas" panose="020B0609020204030204" pitchFamily="49" charset="0"/>
              </a:rPr>
              <a:t>if __name__==‘__main__’:</a:t>
            </a:r>
          </a:p>
          <a:p>
            <a:r>
              <a:rPr lang="en-US" altLang="ko-KR" b="1">
                <a:latin typeface="Consolas" panose="020B0609020204030204" pitchFamily="49" charset="0"/>
              </a:rPr>
              <a:t>     app.run(debug=False, </a:t>
            </a:r>
            <a:r>
              <a:rPr lang="en-US" altLang="ko-KR" b="1" dirty="0">
                <a:latin typeface="Consolas" panose="020B0609020204030204" pitchFamily="49" charset="0"/>
              </a:rPr>
              <a:t>host=</a:t>
            </a:r>
            <a:r>
              <a:rPr lang="en-US" altLang="ko-KR" b="1" dirty="0">
                <a:solidFill>
                  <a:srgbClr val="0000FF"/>
                </a:solidFill>
                <a:latin typeface="Consolas" panose="020B0609020204030204" pitchFamily="49" charset="0"/>
              </a:rPr>
              <a:t>‘192.168.1.3’</a:t>
            </a:r>
            <a:r>
              <a:rPr lang="en-US" altLang="ko-KR" b="1" dirty="0">
                <a:latin typeface="Consolas" panose="020B0609020204030204" pitchFamily="49" charset="0"/>
              </a:rPr>
              <a:t>, port=5000)</a:t>
            </a:r>
          </a:p>
          <a:p>
            <a:r>
              <a:rPr lang="en-US" altLang="ko-KR" b="1" dirty="0">
                <a:latin typeface="Consolas" panose="020B0609020204030204" pitchFamily="49" charset="0"/>
              </a:rPr>
              <a:t>     </a:t>
            </a:r>
            <a:r>
              <a:rPr lang="en-US" altLang="ko-KR" b="1">
                <a:latin typeface="Consolas" panose="020B0609020204030204" pitchFamily="49" charset="0"/>
              </a:rPr>
              <a:t>#app.run(debug=False,</a:t>
            </a:r>
            <a:r>
              <a:rPr lang="en-US" altLang="ko-KR" b="1" dirty="0">
                <a:latin typeface="Consolas" panose="020B0609020204030204" pitchFamily="49" charset="0"/>
              </a:rPr>
              <a:t> host='0.0.0.0', port=5000)</a:t>
            </a:r>
          </a:p>
          <a:p>
            <a:endParaRPr lang="ko-KR" altLang="en-US" b="1" dirty="0">
              <a:latin typeface="Consolas" panose="020B0609020204030204" pitchFamily="49" charset="0"/>
            </a:endParaRPr>
          </a:p>
        </p:txBody>
      </p:sp>
      <p:pic>
        <p:nvPicPr>
          <p:cNvPr id="6" name="그림 5"/>
          <p:cNvPicPr>
            <a:picLocks noChangeAspect="1"/>
          </p:cNvPicPr>
          <p:nvPr/>
        </p:nvPicPr>
        <p:blipFill>
          <a:blip r:embed="rId2"/>
          <a:stretch>
            <a:fillRect/>
          </a:stretch>
        </p:blipFill>
        <p:spPr>
          <a:xfrm>
            <a:off x="667979" y="5224073"/>
            <a:ext cx="3240455" cy="1016730"/>
          </a:xfrm>
          <a:prstGeom prst="rect">
            <a:avLst/>
          </a:prstGeom>
        </p:spPr>
      </p:pic>
      <p:pic>
        <p:nvPicPr>
          <p:cNvPr id="7" name="그림 6"/>
          <p:cNvPicPr>
            <a:picLocks noChangeAspect="1"/>
          </p:cNvPicPr>
          <p:nvPr/>
        </p:nvPicPr>
        <p:blipFill>
          <a:blip r:embed="rId3"/>
          <a:stretch>
            <a:fillRect/>
          </a:stretch>
        </p:blipFill>
        <p:spPr>
          <a:xfrm>
            <a:off x="3984091" y="5204055"/>
            <a:ext cx="2869672" cy="1036748"/>
          </a:xfrm>
          <a:prstGeom prst="rect">
            <a:avLst/>
          </a:prstGeom>
        </p:spPr>
      </p:pic>
      <p:pic>
        <p:nvPicPr>
          <p:cNvPr id="8" name="그림 7"/>
          <p:cNvPicPr>
            <a:picLocks noChangeAspect="1"/>
          </p:cNvPicPr>
          <p:nvPr/>
        </p:nvPicPr>
        <p:blipFill>
          <a:blip r:embed="rId4"/>
          <a:stretch>
            <a:fillRect/>
          </a:stretch>
        </p:blipFill>
        <p:spPr>
          <a:xfrm>
            <a:off x="6929422" y="5142057"/>
            <a:ext cx="2637657" cy="1026739"/>
          </a:xfrm>
          <a:prstGeom prst="rect">
            <a:avLst/>
          </a:prstGeom>
        </p:spPr>
      </p:pic>
    </p:spTree>
    <p:extLst>
      <p:ext uri="{BB962C8B-B14F-4D97-AF65-F5344CB8AC3E}">
        <p14:creationId xmlns:p14="http://schemas.microsoft.com/office/powerpoint/2010/main" val="496116476"/>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3182"/>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altLang="ko-KR" sz="2400" b="1" dirty="0">
                <a:solidFill>
                  <a:schemeClr val="bg1"/>
                </a:solidFill>
                <a:latin typeface="+mn-ea"/>
              </a:rPr>
              <a:t>Port Forwarding :  1/</a:t>
            </a:r>
            <a:endParaRPr lang="ko-KR" altLang="en-US" sz="2400" b="1" dirty="0">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5" name="Picture 6" descr="삼성전자, 갤럭시 북 3종·노트북 플러스 2 출시 - 전자부품 전문 미디어 디일렉">
            <a:extLst>
              <a:ext uri="{FF2B5EF4-FFF2-40B4-BE49-F238E27FC236}">
                <a16:creationId xmlns:a16="http://schemas.microsoft.com/office/drawing/2014/main" id="{B9024609-C71D-2A4B-2FC0-E95A7D92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68" y="1772816"/>
            <a:ext cx="3425980" cy="227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280742"/>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6F585-D84C-160D-C3B0-DC76969A56F7}"/>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663876D1-D600-0E1B-9C62-814466467F73}"/>
              </a:ext>
            </a:extLst>
          </p:cNvPr>
          <p:cNvSpPr/>
          <p:nvPr/>
        </p:nvSpPr>
        <p:spPr>
          <a:xfrm>
            <a:off x="0" y="3182"/>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altLang="ko-KR" sz="2400" b="1" dirty="0">
                <a:solidFill>
                  <a:schemeClr val="bg1"/>
                </a:solidFill>
                <a:latin typeface="+mn-ea"/>
              </a:rPr>
              <a:t>Port Forwarding :  1) </a:t>
            </a:r>
            <a:r>
              <a:rPr lang="ko-KR" altLang="en-US" sz="2400" b="1" dirty="0">
                <a:solidFill>
                  <a:schemeClr val="bg1"/>
                </a:solidFill>
                <a:latin typeface="+mn-ea"/>
              </a:rPr>
              <a:t>시험 환경</a:t>
            </a:r>
          </a:p>
        </p:txBody>
      </p:sp>
      <p:sp>
        <p:nvSpPr>
          <p:cNvPr id="13314" name="AutoShape 2" descr="Related image">
            <a:extLst>
              <a:ext uri="{FF2B5EF4-FFF2-40B4-BE49-F238E27FC236}">
                <a16:creationId xmlns:a16="http://schemas.microsoft.com/office/drawing/2014/main" id="{C9CF66C0-06A4-5569-91EC-59122946A254}"/>
              </a:ext>
            </a:extLst>
          </p:cNvPr>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5" name="Picture 6" descr="삼성전자, 갤럭시 북 3종·노트북 플러스 2 출시 - 전자부품 전문 미디어 디일렉">
            <a:extLst>
              <a:ext uri="{FF2B5EF4-FFF2-40B4-BE49-F238E27FC236}">
                <a16:creationId xmlns:a16="http://schemas.microsoft.com/office/drawing/2014/main" id="{3E2EB849-98CB-ED75-4210-45430F330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1916832"/>
            <a:ext cx="4006457" cy="2664296"/>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CB04FE9A-5933-5A04-D68E-78B407203D6B}"/>
              </a:ext>
            </a:extLst>
          </p:cNvPr>
          <p:cNvPicPr>
            <a:picLocks noChangeAspect="1"/>
          </p:cNvPicPr>
          <p:nvPr/>
        </p:nvPicPr>
        <p:blipFill>
          <a:blip r:embed="rId4"/>
          <a:stretch>
            <a:fillRect/>
          </a:stretch>
        </p:blipFill>
        <p:spPr>
          <a:xfrm>
            <a:off x="7530264" y="1484784"/>
            <a:ext cx="3066207" cy="3219902"/>
          </a:xfrm>
          <a:prstGeom prst="rect">
            <a:avLst/>
          </a:prstGeom>
        </p:spPr>
      </p:pic>
      <p:pic>
        <p:nvPicPr>
          <p:cNvPr id="6" name="그림 5">
            <a:extLst>
              <a:ext uri="{FF2B5EF4-FFF2-40B4-BE49-F238E27FC236}">
                <a16:creationId xmlns:a16="http://schemas.microsoft.com/office/drawing/2014/main" id="{CED32C5A-26A6-EBE3-B974-63CBB62D24BF}"/>
              </a:ext>
            </a:extLst>
          </p:cNvPr>
          <p:cNvPicPr>
            <a:picLocks noChangeAspect="1"/>
          </p:cNvPicPr>
          <p:nvPr/>
        </p:nvPicPr>
        <p:blipFill>
          <a:blip r:embed="rId5"/>
          <a:stretch>
            <a:fillRect/>
          </a:stretch>
        </p:blipFill>
        <p:spPr>
          <a:xfrm>
            <a:off x="5591945" y="2564904"/>
            <a:ext cx="812702" cy="913548"/>
          </a:xfrm>
          <a:prstGeom prst="rect">
            <a:avLst/>
          </a:prstGeom>
        </p:spPr>
      </p:pic>
      <p:sp>
        <p:nvSpPr>
          <p:cNvPr id="8" name="직사각형 7">
            <a:extLst>
              <a:ext uri="{FF2B5EF4-FFF2-40B4-BE49-F238E27FC236}">
                <a16:creationId xmlns:a16="http://schemas.microsoft.com/office/drawing/2014/main" id="{C2C859CE-A336-2B0B-8FEE-DEBFE1BACA72}"/>
              </a:ext>
            </a:extLst>
          </p:cNvPr>
          <p:cNvSpPr/>
          <p:nvPr/>
        </p:nvSpPr>
        <p:spPr>
          <a:xfrm>
            <a:off x="1343472" y="2060848"/>
            <a:ext cx="2736304" cy="165618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Notebook</a:t>
            </a:r>
            <a:endParaRPr lang="ko-KR" altLang="en-US" dirty="0"/>
          </a:p>
        </p:txBody>
      </p:sp>
      <p:sp>
        <p:nvSpPr>
          <p:cNvPr id="10" name="TextBox 9">
            <a:extLst>
              <a:ext uri="{FF2B5EF4-FFF2-40B4-BE49-F238E27FC236}">
                <a16:creationId xmlns:a16="http://schemas.microsoft.com/office/drawing/2014/main" id="{686A61EC-E4C4-0E71-208F-E08B426A0719}"/>
              </a:ext>
            </a:extLst>
          </p:cNvPr>
          <p:cNvSpPr txBox="1"/>
          <p:nvPr/>
        </p:nvSpPr>
        <p:spPr>
          <a:xfrm>
            <a:off x="5669849" y="3645024"/>
            <a:ext cx="684803" cy="369332"/>
          </a:xfrm>
          <a:prstGeom prst="rect">
            <a:avLst/>
          </a:prstGeom>
          <a:noFill/>
        </p:spPr>
        <p:txBody>
          <a:bodyPr wrap="none" rtlCol="0">
            <a:spAutoFit/>
          </a:bodyPr>
          <a:lstStyle/>
          <a:p>
            <a:r>
              <a:rPr lang="en-US" altLang="ko-KR" dirty="0"/>
              <a:t>Wi-fi</a:t>
            </a:r>
            <a:endParaRPr lang="ko-KR" altLang="en-US" dirty="0"/>
          </a:p>
        </p:txBody>
      </p:sp>
      <p:sp>
        <p:nvSpPr>
          <p:cNvPr id="11" name="TextBox 10">
            <a:extLst>
              <a:ext uri="{FF2B5EF4-FFF2-40B4-BE49-F238E27FC236}">
                <a16:creationId xmlns:a16="http://schemas.microsoft.com/office/drawing/2014/main" id="{EC476613-BAD9-B528-44C5-F20F489BCB32}"/>
              </a:ext>
            </a:extLst>
          </p:cNvPr>
          <p:cNvSpPr txBox="1"/>
          <p:nvPr/>
        </p:nvSpPr>
        <p:spPr>
          <a:xfrm>
            <a:off x="1055440" y="5157192"/>
            <a:ext cx="6718506" cy="646331"/>
          </a:xfrm>
          <a:prstGeom prst="rect">
            <a:avLst/>
          </a:prstGeom>
          <a:noFill/>
        </p:spPr>
        <p:txBody>
          <a:bodyPr wrap="none" rtlCol="0">
            <a:spAutoFit/>
          </a:bodyPr>
          <a:lstStyle/>
          <a:p>
            <a:pPr marL="342900" indent="-342900">
              <a:buAutoNum type="arabicPeriod"/>
            </a:pPr>
            <a:r>
              <a:rPr lang="ko-KR" altLang="en-US" dirty="0"/>
              <a:t>노트북과 공유기를 전원 연결한다</a:t>
            </a:r>
            <a:r>
              <a:rPr lang="en-US" altLang="ko-KR" dirty="0"/>
              <a:t>. </a:t>
            </a:r>
          </a:p>
          <a:p>
            <a:pPr marL="342900" indent="-342900">
              <a:buAutoNum type="arabicPeriod"/>
            </a:pPr>
            <a:r>
              <a:rPr lang="ko-KR" altLang="en-US" dirty="0"/>
              <a:t>노트북을 공유기와 연결한다</a:t>
            </a:r>
            <a:r>
              <a:rPr lang="en-US" altLang="ko-KR" dirty="0"/>
              <a:t>. (</a:t>
            </a:r>
            <a:r>
              <a:rPr lang="ko-KR" altLang="en-US" dirty="0"/>
              <a:t>공유기 이름 기본값은 </a:t>
            </a:r>
            <a:r>
              <a:rPr lang="en-US" altLang="ko-KR" dirty="0" err="1"/>
              <a:t>iptime</a:t>
            </a:r>
            <a:r>
              <a:rPr lang="en-US" altLang="ko-KR" dirty="0"/>
              <a:t>)</a:t>
            </a:r>
            <a:endParaRPr lang="ko-KR" altLang="en-US" dirty="0"/>
          </a:p>
        </p:txBody>
      </p:sp>
      <p:sp>
        <p:nvSpPr>
          <p:cNvPr id="12" name="TextBox 11">
            <a:extLst>
              <a:ext uri="{FF2B5EF4-FFF2-40B4-BE49-F238E27FC236}">
                <a16:creationId xmlns:a16="http://schemas.microsoft.com/office/drawing/2014/main" id="{C2F42E21-97BE-56E2-BED0-169EB14CC505}"/>
              </a:ext>
            </a:extLst>
          </p:cNvPr>
          <p:cNvSpPr txBox="1"/>
          <p:nvPr/>
        </p:nvSpPr>
        <p:spPr>
          <a:xfrm>
            <a:off x="8184232" y="4787860"/>
            <a:ext cx="2234907" cy="369332"/>
          </a:xfrm>
          <a:prstGeom prst="rect">
            <a:avLst/>
          </a:prstGeom>
          <a:noFill/>
        </p:spPr>
        <p:txBody>
          <a:bodyPr wrap="none" rtlCol="0">
            <a:spAutoFit/>
          </a:bodyPr>
          <a:lstStyle/>
          <a:p>
            <a:r>
              <a:rPr lang="ko-KR" altLang="en-US" dirty="0"/>
              <a:t>공유기 </a:t>
            </a:r>
            <a:r>
              <a:rPr lang="en-US" altLang="ko-KR" dirty="0"/>
              <a:t>SSID : </a:t>
            </a:r>
            <a:r>
              <a:rPr lang="en-US" altLang="ko-KR" dirty="0" err="1"/>
              <a:t>Embe</a:t>
            </a:r>
            <a:endParaRPr lang="ko-KR" altLang="en-US" dirty="0"/>
          </a:p>
        </p:txBody>
      </p:sp>
    </p:spTree>
    <p:extLst>
      <p:ext uri="{BB962C8B-B14F-4D97-AF65-F5344CB8AC3E}">
        <p14:creationId xmlns:p14="http://schemas.microsoft.com/office/powerpoint/2010/main" val="333213614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27384"/>
            <a:ext cx="9180512" cy="50556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54833" y="4554"/>
            <a:ext cx="1736373" cy="400110"/>
          </a:xfrm>
          <a:prstGeom prst="rect">
            <a:avLst/>
          </a:prstGeom>
          <a:noFill/>
        </p:spPr>
        <p:txBody>
          <a:bodyPr wrap="none" rtlCol="0">
            <a:spAutoFit/>
          </a:bodyPr>
          <a:lstStyle/>
          <a:p>
            <a:pPr marL="342900" indent="-342900">
              <a:buFont typeface="Wingdings" panose="05000000000000000000" pitchFamily="2" charset="2"/>
              <a:buChar char="§"/>
            </a:pPr>
            <a:r>
              <a:rPr lang="ko-KR" altLang="en-US" sz="2000" b="1" dirty="0">
                <a:solidFill>
                  <a:schemeClr val="bg1"/>
                </a:solidFill>
                <a:latin typeface="+mn-ea"/>
              </a:rPr>
              <a:t>학습  목표</a:t>
            </a:r>
          </a:p>
        </p:txBody>
      </p:sp>
      <p:sp>
        <p:nvSpPr>
          <p:cNvPr id="3" name="TextBox 2"/>
          <p:cNvSpPr txBox="1"/>
          <p:nvPr/>
        </p:nvSpPr>
        <p:spPr>
          <a:xfrm>
            <a:off x="335360" y="764704"/>
            <a:ext cx="8321509" cy="2208297"/>
          </a:xfrm>
          <a:prstGeom prst="rect">
            <a:avLst/>
          </a:prstGeom>
          <a:noFill/>
        </p:spPr>
        <p:txBody>
          <a:bodyPr wrap="none" rtlCol="0">
            <a:spAutoFit/>
          </a:bodyPr>
          <a:lstStyle/>
          <a:p>
            <a:pPr marL="285750" indent="-285750">
              <a:lnSpc>
                <a:spcPts val="3300"/>
              </a:lnSpc>
              <a:buFont typeface="Arial" panose="020B0604020202020204" pitchFamily="34" charset="0"/>
              <a:buChar char="•"/>
            </a:pPr>
            <a:r>
              <a:rPr lang="en-US" altLang="ko-KR" dirty="0"/>
              <a:t>32bit MCU, Cortex-M3 </a:t>
            </a:r>
            <a:r>
              <a:rPr lang="ko-KR" altLang="en-US" dirty="0"/>
              <a:t>의 사양과 성능을 이해하고 말할 수 있다</a:t>
            </a:r>
            <a:r>
              <a:rPr lang="en-US" altLang="ko-KR" dirty="0"/>
              <a:t>. </a:t>
            </a:r>
          </a:p>
          <a:p>
            <a:pPr marL="285750" indent="-285750">
              <a:lnSpc>
                <a:spcPts val="3300"/>
              </a:lnSpc>
              <a:buFont typeface="Arial" panose="020B0604020202020204" pitchFamily="34" charset="0"/>
              <a:buChar char="•"/>
            </a:pPr>
            <a:r>
              <a:rPr lang="en-US" altLang="ko-KR" dirty="0"/>
              <a:t>Cortex-M3, STM32F103 </a:t>
            </a:r>
            <a:r>
              <a:rPr lang="ko-KR" altLang="en-US" dirty="0"/>
              <a:t>개발을 위한 개발 환경을 구축할 수 있다</a:t>
            </a:r>
            <a:r>
              <a:rPr lang="en-US" altLang="ko-KR" dirty="0"/>
              <a:t>.</a:t>
            </a:r>
          </a:p>
          <a:p>
            <a:pPr marL="285750" indent="-285750">
              <a:lnSpc>
                <a:spcPts val="3300"/>
              </a:lnSpc>
              <a:buFont typeface="Arial" panose="020B0604020202020204" pitchFamily="34" charset="0"/>
              <a:buChar char="•"/>
            </a:pPr>
            <a:r>
              <a:rPr lang="en-US" altLang="ko-KR" dirty="0"/>
              <a:t>STM32F103 </a:t>
            </a:r>
            <a:r>
              <a:rPr lang="ko-KR" altLang="en-US" dirty="0"/>
              <a:t>개발 보드를 활용하여 다양한 개발 프로그램을 설계할 수 있다</a:t>
            </a:r>
            <a:r>
              <a:rPr lang="en-US" altLang="ko-KR" dirty="0"/>
              <a:t>. </a:t>
            </a:r>
          </a:p>
          <a:p>
            <a:pPr marL="285750" indent="-285750">
              <a:lnSpc>
                <a:spcPts val="3300"/>
              </a:lnSpc>
              <a:buFont typeface="Arial" panose="020B0604020202020204" pitchFamily="34" charset="0"/>
              <a:buChar char="•"/>
            </a:pPr>
            <a:r>
              <a:rPr lang="ko-KR" altLang="en-US" dirty="0"/>
              <a:t>개발요구사항정의서를 분석하여 </a:t>
            </a:r>
            <a:r>
              <a:rPr lang="en-US" altLang="ko-KR" dirty="0"/>
              <a:t> </a:t>
            </a:r>
            <a:r>
              <a:rPr lang="ko-KR" altLang="en-US" dirty="0"/>
              <a:t>서비스 디바이스 개발에 필요한 </a:t>
            </a:r>
            <a:br>
              <a:rPr lang="en-US" altLang="ko-KR" dirty="0"/>
            </a:br>
            <a:r>
              <a:rPr lang="ko-KR" altLang="en-US" dirty="0"/>
              <a:t>요소와 개발을 수행할 수 있다</a:t>
            </a:r>
            <a:r>
              <a:rPr lang="en-US" altLang="ko-KR" dirty="0"/>
              <a:t>. </a:t>
            </a:r>
            <a:endParaRPr lang="ko-KR" altLang="en-US" dirty="0"/>
          </a:p>
        </p:txBody>
      </p:sp>
    </p:spTree>
    <p:extLst>
      <p:ext uri="{BB962C8B-B14F-4D97-AF65-F5344CB8AC3E}">
        <p14:creationId xmlns:p14="http://schemas.microsoft.com/office/powerpoint/2010/main" val="1125985754"/>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python code :  THgraph_run.py (5/9)</a:t>
            </a:r>
            <a:endParaRPr lang="ko-KR" altLang="en-US" sz="2000" b="1" dirty="0">
              <a:solidFill>
                <a:srgbClr val="000099"/>
              </a:solidFill>
            </a:endParaRPr>
          </a:p>
        </p:txBody>
      </p:sp>
      <p:sp>
        <p:nvSpPr>
          <p:cNvPr id="3" name="직사각형 2"/>
          <p:cNvSpPr/>
          <p:nvPr/>
        </p:nvSpPr>
        <p:spPr>
          <a:xfrm>
            <a:off x="119336" y="561623"/>
            <a:ext cx="6840760" cy="2862322"/>
          </a:xfrm>
          <a:prstGeom prst="rect">
            <a:avLst/>
          </a:prstGeom>
          <a:solidFill>
            <a:schemeClr val="tx1">
              <a:lumMod val="85000"/>
              <a:lumOff val="15000"/>
            </a:schemeClr>
          </a:solidFill>
        </p:spPr>
        <p:txBody>
          <a:bodyPr wrap="square">
            <a:spAutoFit/>
          </a:bodyPr>
          <a:lstStyle/>
          <a:p>
            <a:r>
              <a:rPr lang="en-US" altLang="ko-KR">
                <a:solidFill>
                  <a:srgbClr val="569CD6"/>
                </a:solidFill>
                <a:latin typeface="Consolas" panose="020B0609020204030204" pitchFamily="49" charset="0"/>
              </a:rPr>
              <a:t>class</a:t>
            </a:r>
            <a:r>
              <a:rPr lang="en-US" altLang="ko-KR">
                <a:solidFill>
                  <a:srgbClr val="DADADA"/>
                </a:solidFill>
                <a:latin typeface="Consolas" panose="020B0609020204030204" pitchFamily="49" charset="0"/>
              </a:rPr>
              <a:t> </a:t>
            </a:r>
            <a:r>
              <a:rPr lang="en-US" altLang="ko-KR">
                <a:solidFill>
                  <a:srgbClr val="4EC9B0"/>
                </a:solidFill>
                <a:latin typeface="Consolas" panose="020B0609020204030204" pitchFamily="49" charset="0"/>
              </a:rPr>
              <a:t>UartProtocol</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asyncio</a:t>
            </a:r>
            <a:r>
              <a:rPr lang="en-US" altLang="ko-KR">
                <a:solidFill>
                  <a:srgbClr val="4EC9B0"/>
                </a:solidFill>
                <a:latin typeface="Consolas" panose="020B0609020204030204" pitchFamily="49" charset="0"/>
              </a:rPr>
              <a:t>.Protocol</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__init__</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app</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.app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app</a:t>
            </a:r>
            <a:endParaRPr lang="en-US" altLang="ko-KR">
              <a:solidFill>
                <a:srgbClr val="DADADA"/>
              </a:solidFill>
              <a:latin typeface="Consolas" panose="020B0609020204030204" pitchFamily="49" charset="0"/>
            </a:endParaRPr>
          </a:p>
          <a:p>
            <a:br>
              <a:rPr lang="en-US" altLang="ko-KR">
                <a:solidFill>
                  <a:srgbClr val="DADADA"/>
                </a:solidFill>
                <a:latin typeface="Consolas" panose="020B0609020204030204" pitchFamily="49" charset="0"/>
              </a:rPr>
            </a:br>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connection_made</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transport</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.transport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transport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print</a:t>
            </a:r>
            <a:r>
              <a:rPr lang="en-US" altLang="ko-KR">
                <a:solidFill>
                  <a:srgbClr val="DADADA"/>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port opened</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transport</a:t>
            </a:r>
            <a:r>
              <a:rPr lang="en-US" altLang="ko-KR">
                <a:solidFill>
                  <a:srgbClr val="DADADA"/>
                </a:solidFill>
                <a:latin typeface="Consolas" panose="020B0609020204030204" pitchFamily="49" charset="0"/>
              </a:rPr>
              <a:t>)</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transport</a:t>
            </a:r>
            <a:r>
              <a:rPr lang="en-US" altLang="ko-KR">
                <a:solidFill>
                  <a:srgbClr val="DADADA"/>
                </a:solidFill>
                <a:latin typeface="Consolas" panose="020B0609020204030204" pitchFamily="49" charset="0"/>
              </a:rPr>
              <a:t>.serial.rts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False</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.app.uart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transport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transport</a:t>
            </a:r>
            <a:r>
              <a:rPr lang="en-US" altLang="ko-KR">
                <a:solidFill>
                  <a:srgbClr val="DADADA"/>
                </a:solidFill>
                <a:latin typeface="Consolas" panose="020B0609020204030204" pitchFamily="49" charset="0"/>
              </a:rPr>
              <a:t>.write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b</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hello time</a:t>
            </a:r>
            <a:r>
              <a:rPr lang="en-US" altLang="ko-KR">
                <a:solidFill>
                  <a:srgbClr val="FFD68F"/>
                </a:solidFill>
                <a:latin typeface="Consolas" panose="020B0609020204030204" pitchFamily="49" charset="0"/>
              </a:rPr>
              <a:t>\n</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endParaRPr lang="en-US" altLang="ko-KR" b="0">
              <a:solidFill>
                <a:srgbClr val="DADADA"/>
              </a:solidFill>
              <a:effectLst/>
              <a:latin typeface="Consolas" panose="020B0609020204030204" pitchFamily="49" charset="0"/>
            </a:endParaRPr>
          </a:p>
        </p:txBody>
      </p:sp>
    </p:spTree>
    <p:extLst>
      <p:ext uri="{BB962C8B-B14F-4D97-AF65-F5344CB8AC3E}">
        <p14:creationId xmlns:p14="http://schemas.microsoft.com/office/powerpoint/2010/main" val="284689578"/>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DE370-4F6F-12C4-2D3A-6C5FA2876A48}"/>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2F041952-4D28-4D86-8A5D-7B2D6CAEE6DF}"/>
              </a:ext>
            </a:extLst>
          </p:cNvPr>
          <p:cNvSpPr/>
          <p:nvPr/>
        </p:nvSpPr>
        <p:spPr>
          <a:xfrm>
            <a:off x="0" y="3182"/>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altLang="ko-KR" sz="2400" b="1" dirty="0">
                <a:solidFill>
                  <a:schemeClr val="bg1"/>
                </a:solidFill>
                <a:latin typeface="+mn-ea"/>
              </a:rPr>
              <a:t>Port Forwarding :  2) </a:t>
            </a:r>
            <a:r>
              <a:rPr lang="ko-KR" altLang="en-US" sz="2400" b="1" dirty="0">
                <a:solidFill>
                  <a:schemeClr val="bg1"/>
                </a:solidFill>
                <a:latin typeface="+mn-ea"/>
              </a:rPr>
              <a:t>노트북 </a:t>
            </a:r>
            <a:r>
              <a:rPr lang="en-US" altLang="ko-KR" sz="2400" b="1" dirty="0" err="1">
                <a:solidFill>
                  <a:schemeClr val="bg1"/>
                </a:solidFill>
                <a:latin typeface="+mn-ea"/>
              </a:rPr>
              <a:t>ip</a:t>
            </a:r>
            <a:r>
              <a:rPr lang="en-US" altLang="ko-KR" sz="2400" b="1" dirty="0">
                <a:solidFill>
                  <a:schemeClr val="bg1"/>
                </a:solidFill>
                <a:latin typeface="+mn-ea"/>
              </a:rPr>
              <a:t> </a:t>
            </a:r>
            <a:r>
              <a:rPr lang="ko-KR" altLang="en-US" sz="2400" b="1" dirty="0">
                <a:solidFill>
                  <a:schemeClr val="bg1"/>
                </a:solidFill>
                <a:latin typeface="+mn-ea"/>
              </a:rPr>
              <a:t>주소 확인</a:t>
            </a:r>
          </a:p>
        </p:txBody>
      </p:sp>
      <p:sp>
        <p:nvSpPr>
          <p:cNvPr id="13314" name="AutoShape 2" descr="Related image">
            <a:extLst>
              <a:ext uri="{FF2B5EF4-FFF2-40B4-BE49-F238E27FC236}">
                <a16:creationId xmlns:a16="http://schemas.microsoft.com/office/drawing/2014/main" id="{41F4289F-0A31-C81A-2F2A-9D6073CBF4F5}"/>
              </a:ext>
            </a:extLst>
          </p:cNvPr>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7" name="그림 6">
            <a:extLst>
              <a:ext uri="{FF2B5EF4-FFF2-40B4-BE49-F238E27FC236}">
                <a16:creationId xmlns:a16="http://schemas.microsoft.com/office/drawing/2014/main" id="{EF57FC5A-A7ED-D2CF-FFBE-64A8CC1DADCE}"/>
              </a:ext>
            </a:extLst>
          </p:cNvPr>
          <p:cNvPicPr>
            <a:picLocks noChangeAspect="1"/>
          </p:cNvPicPr>
          <p:nvPr/>
        </p:nvPicPr>
        <p:blipFill>
          <a:blip r:embed="rId3"/>
          <a:stretch>
            <a:fillRect/>
          </a:stretch>
        </p:blipFill>
        <p:spPr>
          <a:xfrm>
            <a:off x="263352" y="980728"/>
            <a:ext cx="6787796" cy="4510600"/>
          </a:xfrm>
          <a:prstGeom prst="rect">
            <a:avLst/>
          </a:prstGeom>
        </p:spPr>
      </p:pic>
      <p:sp>
        <p:nvSpPr>
          <p:cNvPr id="2" name="사각형: 둥근 모서리 1">
            <a:extLst>
              <a:ext uri="{FF2B5EF4-FFF2-40B4-BE49-F238E27FC236}">
                <a16:creationId xmlns:a16="http://schemas.microsoft.com/office/drawing/2014/main" id="{4CEA76F8-6866-EC8F-9F8A-E076786B353A}"/>
              </a:ext>
            </a:extLst>
          </p:cNvPr>
          <p:cNvSpPr/>
          <p:nvPr/>
        </p:nvSpPr>
        <p:spPr>
          <a:xfrm>
            <a:off x="623392" y="4797152"/>
            <a:ext cx="4608512" cy="288032"/>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76367629"/>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9BA55-29E4-2601-3232-9678CE1A20A3}"/>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6507C0F0-A783-5144-9549-8389342EC3B5}"/>
              </a:ext>
            </a:extLst>
          </p:cNvPr>
          <p:cNvSpPr/>
          <p:nvPr/>
        </p:nvSpPr>
        <p:spPr>
          <a:xfrm>
            <a:off x="0" y="3182"/>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altLang="ko-KR" sz="2400" b="1" dirty="0">
                <a:solidFill>
                  <a:schemeClr val="bg1"/>
                </a:solidFill>
                <a:latin typeface="+mn-ea"/>
              </a:rPr>
              <a:t>Port Forwarding :</a:t>
            </a:r>
            <a:r>
              <a:rPr lang="ko-KR" altLang="en-US" sz="2400" b="1" dirty="0">
                <a:solidFill>
                  <a:schemeClr val="bg1"/>
                </a:solidFill>
                <a:latin typeface="+mn-ea"/>
              </a:rPr>
              <a:t> </a:t>
            </a:r>
            <a:r>
              <a:rPr lang="en-US" altLang="ko-KR" sz="2400" b="1" dirty="0">
                <a:solidFill>
                  <a:schemeClr val="bg1"/>
                </a:solidFill>
                <a:latin typeface="+mn-ea"/>
              </a:rPr>
              <a:t>3)</a:t>
            </a:r>
            <a:r>
              <a:rPr lang="ko-KR" altLang="en-US" sz="2400" b="1" dirty="0">
                <a:solidFill>
                  <a:schemeClr val="bg1"/>
                </a:solidFill>
                <a:latin typeface="+mn-ea"/>
              </a:rPr>
              <a:t> 무선 공유기 접속</a:t>
            </a:r>
          </a:p>
        </p:txBody>
      </p:sp>
      <p:sp>
        <p:nvSpPr>
          <p:cNvPr id="13314" name="AutoShape 2" descr="Related image">
            <a:extLst>
              <a:ext uri="{FF2B5EF4-FFF2-40B4-BE49-F238E27FC236}">
                <a16:creationId xmlns:a16="http://schemas.microsoft.com/office/drawing/2014/main" id="{1B36E699-03D3-B43B-18B3-ED7BD45B3EC7}"/>
              </a:ext>
            </a:extLst>
          </p:cNvPr>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3" name="그림 2">
            <a:extLst>
              <a:ext uri="{FF2B5EF4-FFF2-40B4-BE49-F238E27FC236}">
                <a16:creationId xmlns:a16="http://schemas.microsoft.com/office/drawing/2014/main" id="{23CA8DCD-FB0E-896E-7854-5FCABEF288F1}"/>
              </a:ext>
            </a:extLst>
          </p:cNvPr>
          <p:cNvPicPr>
            <a:picLocks noChangeAspect="1"/>
          </p:cNvPicPr>
          <p:nvPr/>
        </p:nvPicPr>
        <p:blipFill>
          <a:blip r:embed="rId3"/>
          <a:stretch>
            <a:fillRect/>
          </a:stretch>
        </p:blipFill>
        <p:spPr>
          <a:xfrm>
            <a:off x="191344" y="1052736"/>
            <a:ext cx="4058216" cy="4525006"/>
          </a:xfrm>
          <a:prstGeom prst="rect">
            <a:avLst/>
          </a:prstGeom>
        </p:spPr>
      </p:pic>
      <p:pic>
        <p:nvPicPr>
          <p:cNvPr id="6" name="그림 5">
            <a:extLst>
              <a:ext uri="{FF2B5EF4-FFF2-40B4-BE49-F238E27FC236}">
                <a16:creationId xmlns:a16="http://schemas.microsoft.com/office/drawing/2014/main" id="{5D570E11-8325-6EBD-ED12-432843D1D27C}"/>
              </a:ext>
            </a:extLst>
          </p:cNvPr>
          <p:cNvPicPr>
            <a:picLocks noChangeAspect="1"/>
          </p:cNvPicPr>
          <p:nvPr/>
        </p:nvPicPr>
        <p:blipFill>
          <a:blip r:embed="rId4"/>
          <a:stretch>
            <a:fillRect/>
          </a:stretch>
        </p:blipFill>
        <p:spPr>
          <a:xfrm>
            <a:off x="4450103" y="1052736"/>
            <a:ext cx="7712121" cy="4392488"/>
          </a:xfrm>
          <a:prstGeom prst="rect">
            <a:avLst/>
          </a:prstGeom>
        </p:spPr>
      </p:pic>
    </p:spTree>
    <p:extLst>
      <p:ext uri="{BB962C8B-B14F-4D97-AF65-F5344CB8AC3E}">
        <p14:creationId xmlns:p14="http://schemas.microsoft.com/office/powerpoint/2010/main" val="454330086"/>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FF3C5-2E8D-A181-B7EB-E702636BF59E}"/>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B04FEA06-BA94-1B05-E46F-D655E9987666}"/>
              </a:ext>
            </a:extLst>
          </p:cNvPr>
          <p:cNvSpPr/>
          <p:nvPr/>
        </p:nvSpPr>
        <p:spPr>
          <a:xfrm>
            <a:off x="0" y="3182"/>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altLang="ko-KR" sz="2400" b="1" dirty="0">
                <a:solidFill>
                  <a:schemeClr val="bg1"/>
                </a:solidFill>
                <a:latin typeface="+mn-ea"/>
              </a:rPr>
              <a:t>Port Forwarding : </a:t>
            </a:r>
            <a:r>
              <a:rPr lang="ko-KR" altLang="en-US" sz="2400" b="1" dirty="0">
                <a:solidFill>
                  <a:schemeClr val="bg1"/>
                </a:solidFill>
                <a:latin typeface="+mn-ea"/>
              </a:rPr>
              <a:t>포트 포워드 설정</a:t>
            </a:r>
          </a:p>
        </p:txBody>
      </p:sp>
      <p:sp>
        <p:nvSpPr>
          <p:cNvPr id="13314" name="AutoShape 2" descr="Related image">
            <a:extLst>
              <a:ext uri="{FF2B5EF4-FFF2-40B4-BE49-F238E27FC236}">
                <a16:creationId xmlns:a16="http://schemas.microsoft.com/office/drawing/2014/main" id="{2C9765DF-29A9-6C8A-A7F1-78CB2CB19489}"/>
              </a:ext>
            </a:extLst>
          </p:cNvPr>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10" name="그림 9">
            <a:extLst>
              <a:ext uri="{FF2B5EF4-FFF2-40B4-BE49-F238E27FC236}">
                <a16:creationId xmlns:a16="http://schemas.microsoft.com/office/drawing/2014/main" id="{975608A7-535A-80B5-8701-56C981DF3F76}"/>
              </a:ext>
            </a:extLst>
          </p:cNvPr>
          <p:cNvPicPr>
            <a:picLocks noChangeAspect="1"/>
          </p:cNvPicPr>
          <p:nvPr/>
        </p:nvPicPr>
        <p:blipFill>
          <a:blip r:embed="rId3"/>
          <a:stretch>
            <a:fillRect/>
          </a:stretch>
        </p:blipFill>
        <p:spPr>
          <a:xfrm>
            <a:off x="407367" y="908720"/>
            <a:ext cx="11519373" cy="4752528"/>
          </a:xfrm>
          <a:prstGeom prst="rect">
            <a:avLst/>
          </a:prstGeom>
        </p:spPr>
      </p:pic>
    </p:spTree>
    <p:extLst>
      <p:ext uri="{BB962C8B-B14F-4D97-AF65-F5344CB8AC3E}">
        <p14:creationId xmlns:p14="http://schemas.microsoft.com/office/powerpoint/2010/main" val="2987912815"/>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B8318-D1FA-7E0F-F315-13241A68B4D3}"/>
            </a:ext>
          </a:extLst>
        </p:cNvPr>
        <p:cNvGrpSpPr/>
        <p:nvPr/>
      </p:nvGrpSpPr>
      <p:grpSpPr>
        <a:xfrm>
          <a:off x="0" y="0"/>
          <a:ext cx="0" cy="0"/>
          <a:chOff x="0" y="0"/>
          <a:chExt cx="0" cy="0"/>
        </a:xfrm>
      </p:grpSpPr>
      <p:sp>
        <p:nvSpPr>
          <p:cNvPr id="9" name="직사각형 8">
            <a:extLst>
              <a:ext uri="{FF2B5EF4-FFF2-40B4-BE49-F238E27FC236}">
                <a16:creationId xmlns:a16="http://schemas.microsoft.com/office/drawing/2014/main" id="{F737C48E-81E0-CAD7-7BD5-C7AFF3C46AEE}"/>
              </a:ext>
            </a:extLst>
          </p:cNvPr>
          <p:cNvSpPr/>
          <p:nvPr/>
        </p:nvSpPr>
        <p:spPr>
          <a:xfrm>
            <a:off x="0" y="3182"/>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원격 </a:t>
            </a:r>
            <a:r>
              <a:rPr lang="en-US" altLang="ko-KR" sz="2400" b="1">
                <a:solidFill>
                  <a:schemeClr val="bg1"/>
                </a:solidFill>
                <a:latin typeface="+mn-ea"/>
              </a:rPr>
              <a:t>LED </a:t>
            </a:r>
            <a:r>
              <a:rPr lang="ko-KR" altLang="en-US" sz="2400" b="1">
                <a:solidFill>
                  <a:schemeClr val="bg1"/>
                </a:solidFill>
                <a:latin typeface="+mn-ea"/>
              </a:rPr>
              <a:t>제어 프로그램   </a:t>
            </a:r>
            <a:r>
              <a:rPr lang="en-US" altLang="ko-KR" sz="2400" b="1">
                <a:solidFill>
                  <a:schemeClr val="bg1"/>
                </a:solidFill>
                <a:latin typeface="+mn-ea"/>
              </a:rPr>
              <a:t>with Raspberry Pi</a:t>
            </a:r>
            <a:endParaRPr lang="ko-KR" altLang="en-US" sz="2400" b="1">
              <a:solidFill>
                <a:schemeClr val="bg1"/>
              </a:solidFill>
              <a:latin typeface="+mn-ea"/>
            </a:endParaRPr>
          </a:p>
        </p:txBody>
      </p:sp>
      <p:sp>
        <p:nvSpPr>
          <p:cNvPr id="13314" name="AutoShape 2" descr="Related image">
            <a:extLst>
              <a:ext uri="{FF2B5EF4-FFF2-40B4-BE49-F238E27FC236}">
                <a16:creationId xmlns:a16="http://schemas.microsoft.com/office/drawing/2014/main" id="{B4B33E93-A826-B52F-CA52-E5952F4058C5}"/>
              </a:ext>
            </a:extLst>
          </p:cNvPr>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17" name="모서리가 둥근 직사각형 16">
            <a:extLst>
              <a:ext uri="{FF2B5EF4-FFF2-40B4-BE49-F238E27FC236}">
                <a16:creationId xmlns:a16="http://schemas.microsoft.com/office/drawing/2014/main" id="{491EA59F-8DF7-D3E5-4142-1C5135BE0E21}"/>
              </a:ext>
            </a:extLst>
          </p:cNvPr>
          <p:cNvSpPr/>
          <p:nvPr/>
        </p:nvSpPr>
        <p:spPr>
          <a:xfrm>
            <a:off x="3240121" y="6004403"/>
            <a:ext cx="2418908" cy="436493"/>
          </a:xfrm>
          <a:prstGeom prst="roundRect">
            <a:avLst>
              <a:gd name="adj" fmla="val 16667"/>
            </a:avLst>
          </a:prstGeom>
          <a:solidFill>
            <a:srgbClr val="BED7EE"/>
          </a:solidFill>
          <a:ln w="12726" cap="flat" cmpd="sng" algn="ctr">
            <a:solidFill>
              <a:srgbClr val="2E75B6"/>
            </a:solidFill>
            <a:prstDash val="solid"/>
            <a:miter/>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defTabSz="58846888">
              <a:spcBef>
                <a:spcPct val="0"/>
              </a:spcBef>
              <a:spcAft>
                <a:spcPct val="0"/>
              </a:spcAft>
              <a:defRPr/>
            </a:pPr>
            <a:r>
              <a:rPr lang="en-US" altLang="ko-KR" b="1">
                <a:solidFill>
                  <a:srgbClr val="000000">
                    <a:alpha val="100000"/>
                  </a:srgbClr>
                </a:solidFill>
                <a:latin typeface="휴먼고딕"/>
                <a:ea typeface="휴먼고딕"/>
              </a:rPr>
              <a:t>Client</a:t>
            </a:r>
            <a:endParaRPr lang="ko-KR" altLang="en-US" b="1">
              <a:solidFill>
                <a:srgbClr val="000000">
                  <a:alpha val="100000"/>
                </a:srgbClr>
              </a:solidFill>
              <a:latin typeface="휴먼고딕"/>
              <a:ea typeface="휴먼고딕"/>
            </a:endParaRPr>
          </a:p>
        </p:txBody>
      </p:sp>
      <p:sp>
        <p:nvSpPr>
          <p:cNvPr id="18" name="모서리가 둥근 직사각형 17">
            <a:extLst>
              <a:ext uri="{FF2B5EF4-FFF2-40B4-BE49-F238E27FC236}">
                <a16:creationId xmlns:a16="http://schemas.microsoft.com/office/drawing/2014/main" id="{0928FE73-CFF2-CE28-4433-3AB9F309B18C}"/>
              </a:ext>
            </a:extLst>
          </p:cNvPr>
          <p:cNvSpPr/>
          <p:nvPr/>
        </p:nvSpPr>
        <p:spPr>
          <a:xfrm>
            <a:off x="6557412" y="6015511"/>
            <a:ext cx="2418908" cy="436493"/>
          </a:xfrm>
          <a:prstGeom prst="roundRect">
            <a:avLst>
              <a:gd name="adj" fmla="val 16667"/>
            </a:avLst>
          </a:prstGeom>
          <a:solidFill>
            <a:srgbClr val="F8CBAC"/>
          </a:solidFill>
          <a:ln w="12726" cap="flat" cmpd="sng" algn="ctr">
            <a:solidFill>
              <a:srgbClr val="C55A11"/>
            </a:solidFill>
            <a:prstDash val="solid"/>
            <a:miter/>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defTabSz="58846888">
              <a:spcBef>
                <a:spcPct val="0"/>
              </a:spcBef>
              <a:spcAft>
                <a:spcPct val="0"/>
              </a:spcAft>
              <a:defRPr/>
            </a:pPr>
            <a:r>
              <a:rPr lang="en-US" altLang="ko-KR" b="1">
                <a:solidFill>
                  <a:srgbClr val="000000">
                    <a:alpha val="100000"/>
                  </a:srgbClr>
                </a:solidFill>
                <a:latin typeface="휴먼고딕"/>
                <a:ea typeface="휴먼고딕"/>
              </a:rPr>
              <a:t>Raspberry Pi</a:t>
            </a:r>
            <a:endParaRPr lang="ko-KR" altLang="en-US" b="1">
              <a:solidFill>
                <a:srgbClr val="000000">
                  <a:alpha val="100000"/>
                </a:srgbClr>
              </a:solidFill>
              <a:latin typeface="휴먼고딕"/>
              <a:ea typeface="휴먼고딕"/>
            </a:endParaRPr>
          </a:p>
        </p:txBody>
      </p:sp>
      <p:pic>
        <p:nvPicPr>
          <p:cNvPr id="20" name="그림 19" descr="Image result for iot cloud">
            <a:extLst>
              <a:ext uri="{FF2B5EF4-FFF2-40B4-BE49-F238E27FC236}">
                <a16:creationId xmlns:a16="http://schemas.microsoft.com/office/drawing/2014/main" id="{11D5F498-8533-5942-9254-58B38A4F59A2}"/>
              </a:ext>
            </a:extLst>
          </p:cNvPr>
          <p:cNvPicPr>
            <a:picLocks noChangeAspect="1"/>
          </p:cNvPicPr>
          <p:nvPr/>
        </p:nvPicPr>
        <p:blipFill rotWithShape="1">
          <a:blip r:embed="rId3">
            <a:clrChange>
              <a:clrFrom>
                <a:srgbClr val="FFFFFF">
                  <a:alpha val="100000"/>
                </a:srgbClr>
              </a:clrFrom>
              <a:clrTo>
                <a:srgbClr val="FFFFFF">
                  <a:alpha val="0"/>
                </a:srgbClr>
              </a:clrTo>
            </a:clrChange>
            <a:lum/>
          </a:blip>
          <a:stretch>
            <a:fillRect/>
          </a:stretch>
        </p:blipFill>
        <p:spPr>
          <a:xfrm>
            <a:off x="4505170" y="920599"/>
            <a:ext cx="2756938" cy="1591971"/>
          </a:xfrm>
          <a:prstGeom prst="rect">
            <a:avLst/>
          </a:prstGeom>
          <a:noFill/>
          <a:ln w="9525" cap="flat" cmpd="sng" algn="ctr">
            <a:noFill/>
            <a:prstDash val="solid"/>
            <a:round/>
          </a:ln>
        </p:spPr>
      </p:pic>
      <p:pic>
        <p:nvPicPr>
          <p:cNvPr id="21" name="그림 20" descr="Image result for iot user interface">
            <a:extLst>
              <a:ext uri="{FF2B5EF4-FFF2-40B4-BE49-F238E27FC236}">
                <a16:creationId xmlns:a16="http://schemas.microsoft.com/office/drawing/2014/main" id="{ECE379EF-C506-9F36-FEFB-40ADEA067610}"/>
              </a:ext>
            </a:extLst>
          </p:cNvPr>
          <p:cNvPicPr>
            <a:picLocks noChangeAspect="1"/>
          </p:cNvPicPr>
          <p:nvPr/>
        </p:nvPicPr>
        <p:blipFill rotWithShape="1">
          <a:blip r:embed="rId4">
            <a:lum/>
          </a:blip>
          <a:stretch>
            <a:fillRect/>
          </a:stretch>
        </p:blipFill>
        <p:spPr>
          <a:xfrm>
            <a:off x="3352817" y="3501377"/>
            <a:ext cx="2306212" cy="1772932"/>
          </a:xfrm>
          <a:prstGeom prst="rect">
            <a:avLst/>
          </a:prstGeom>
          <a:noFill/>
          <a:ln w="9525" cap="flat" cmpd="sng" algn="ctr">
            <a:noFill/>
            <a:prstDash val="solid"/>
            <a:round/>
          </a:ln>
        </p:spPr>
      </p:pic>
      <p:pic>
        <p:nvPicPr>
          <p:cNvPr id="22" name="그림 21">
            <a:extLst>
              <a:ext uri="{FF2B5EF4-FFF2-40B4-BE49-F238E27FC236}">
                <a16:creationId xmlns:a16="http://schemas.microsoft.com/office/drawing/2014/main" id="{1874740B-F54E-E127-71C7-DF16947F431C}"/>
              </a:ext>
            </a:extLst>
          </p:cNvPr>
          <p:cNvPicPr>
            <a:picLocks noChangeAspect="1"/>
          </p:cNvPicPr>
          <p:nvPr/>
        </p:nvPicPr>
        <p:blipFill rotWithShape="1">
          <a:blip r:embed="rId5">
            <a:lum/>
          </a:blip>
          <a:stretch>
            <a:fillRect/>
          </a:stretch>
        </p:blipFill>
        <p:spPr>
          <a:xfrm>
            <a:off x="4390855" y="2390330"/>
            <a:ext cx="498394" cy="1039657"/>
          </a:xfrm>
          <a:prstGeom prst="rect">
            <a:avLst/>
          </a:prstGeom>
          <a:noFill/>
          <a:ln w="9525" cap="flat" cmpd="sng" algn="ctr">
            <a:noFill/>
            <a:prstDash val="solid"/>
            <a:round/>
          </a:ln>
        </p:spPr>
      </p:pic>
      <p:sp>
        <p:nvSpPr>
          <p:cNvPr id="23" name="TextBox 22">
            <a:extLst>
              <a:ext uri="{FF2B5EF4-FFF2-40B4-BE49-F238E27FC236}">
                <a16:creationId xmlns:a16="http://schemas.microsoft.com/office/drawing/2014/main" id="{6E2ADF23-C7F7-BF73-A34C-AB7FE9CCA715}"/>
              </a:ext>
            </a:extLst>
          </p:cNvPr>
          <p:cNvSpPr txBox="1"/>
          <p:nvPr/>
        </p:nvSpPr>
        <p:spPr>
          <a:xfrm rot="17820000">
            <a:off x="4013921" y="2643517"/>
            <a:ext cx="957103" cy="368228"/>
          </a:xfrm>
          <a:prstGeom prst="rect">
            <a:avLst/>
          </a:prstGeom>
          <a:noFill/>
          <a:ln w="9525" cap="flat" cmpd="sng" algn="ctr">
            <a:noFill/>
            <a:prstDash val="solid"/>
            <a:round/>
          </a:ln>
        </p:spPr>
        <p:txBody>
          <a:bodyPr vert="horz" wrap="none" lIns="91440" tIns="45720" rIns="91440" bIns="45720" anchor="t">
            <a:noAutofit/>
          </a:bodyPr>
          <a:lstStyle/>
          <a:p>
            <a:pPr defTabSz="58846888">
              <a:spcBef>
                <a:spcPct val="0"/>
              </a:spcBef>
              <a:spcAft>
                <a:spcPct val="0"/>
              </a:spcAft>
              <a:defRPr/>
            </a:pPr>
            <a:r>
              <a:rPr lang="ko-KR" altLang="en-US" b="1">
                <a:solidFill>
                  <a:srgbClr val="000000">
                    <a:alpha val="100000"/>
                  </a:srgbClr>
                </a:solidFill>
                <a:latin typeface="휴먼고딕"/>
                <a:ea typeface="휴먼고딕"/>
              </a:rPr>
              <a:t>Internet</a:t>
            </a:r>
          </a:p>
        </p:txBody>
      </p:sp>
      <p:pic>
        <p:nvPicPr>
          <p:cNvPr id="24" name="그림 23">
            <a:extLst>
              <a:ext uri="{FF2B5EF4-FFF2-40B4-BE49-F238E27FC236}">
                <a16:creationId xmlns:a16="http://schemas.microsoft.com/office/drawing/2014/main" id="{09805F81-EE90-B09A-0324-8CB99A7CB8D5}"/>
              </a:ext>
            </a:extLst>
          </p:cNvPr>
          <p:cNvPicPr>
            <a:picLocks noChangeAspect="1"/>
          </p:cNvPicPr>
          <p:nvPr/>
        </p:nvPicPr>
        <p:blipFill rotWithShape="1">
          <a:blip r:embed="rId6">
            <a:clrChange>
              <a:clrFrom>
                <a:srgbClr val="FFFFFF">
                  <a:alpha val="100000"/>
                </a:srgbClr>
              </a:clrFrom>
              <a:clrTo>
                <a:srgbClr val="FFFFFF">
                  <a:alpha val="0"/>
                </a:srgbClr>
              </a:clrTo>
            </a:clrChange>
            <a:lum/>
          </a:blip>
          <a:stretch>
            <a:fillRect/>
          </a:stretch>
        </p:blipFill>
        <p:spPr>
          <a:xfrm>
            <a:off x="6557412" y="2898270"/>
            <a:ext cx="2125252" cy="1623675"/>
          </a:xfrm>
          <a:prstGeom prst="rect">
            <a:avLst/>
          </a:prstGeom>
          <a:noFill/>
          <a:ln w="9525" cap="flat" cmpd="sng" algn="ctr">
            <a:noFill/>
            <a:prstDash val="solid"/>
            <a:round/>
          </a:ln>
        </p:spPr>
      </p:pic>
      <p:pic>
        <p:nvPicPr>
          <p:cNvPr id="25" name="그림 24">
            <a:extLst>
              <a:ext uri="{FF2B5EF4-FFF2-40B4-BE49-F238E27FC236}">
                <a16:creationId xmlns:a16="http://schemas.microsoft.com/office/drawing/2014/main" id="{9D7CB721-68E4-1FD2-8DC0-01A65355D99F}"/>
              </a:ext>
            </a:extLst>
          </p:cNvPr>
          <p:cNvPicPr>
            <a:picLocks noChangeAspect="1"/>
          </p:cNvPicPr>
          <p:nvPr/>
        </p:nvPicPr>
        <p:blipFill rotWithShape="1">
          <a:blip r:embed="rId7">
            <a:lum/>
          </a:blip>
          <a:stretch>
            <a:fillRect/>
          </a:stretch>
        </p:blipFill>
        <p:spPr>
          <a:xfrm rot="5400000">
            <a:off x="6949475" y="3967956"/>
            <a:ext cx="1460186" cy="2190447"/>
          </a:xfrm>
          <a:prstGeom prst="rect">
            <a:avLst/>
          </a:prstGeom>
          <a:noFill/>
          <a:ln w="9525" cap="flat" cmpd="sng" algn="ctr">
            <a:noFill/>
            <a:prstDash val="solid"/>
            <a:round/>
          </a:ln>
        </p:spPr>
      </p:pic>
      <p:pic>
        <p:nvPicPr>
          <p:cNvPr id="26" name="그림 25">
            <a:extLst>
              <a:ext uri="{FF2B5EF4-FFF2-40B4-BE49-F238E27FC236}">
                <a16:creationId xmlns:a16="http://schemas.microsoft.com/office/drawing/2014/main" id="{0B2FAA62-B752-A0F9-9ECA-76173A48BC60}"/>
              </a:ext>
            </a:extLst>
          </p:cNvPr>
          <p:cNvPicPr>
            <a:picLocks noChangeAspect="1"/>
          </p:cNvPicPr>
          <p:nvPr/>
        </p:nvPicPr>
        <p:blipFill rotWithShape="1">
          <a:blip r:embed="rId8">
            <a:lum/>
          </a:blip>
          <a:stretch>
            <a:fillRect/>
          </a:stretch>
        </p:blipFill>
        <p:spPr>
          <a:xfrm>
            <a:off x="7262109" y="1658618"/>
            <a:ext cx="415896" cy="1239651"/>
          </a:xfrm>
          <a:prstGeom prst="rect">
            <a:avLst/>
          </a:prstGeom>
          <a:noFill/>
          <a:ln w="9525" cap="flat" cmpd="sng" algn="ctr">
            <a:noFill/>
            <a:prstDash val="solid"/>
            <a:round/>
          </a:ln>
        </p:spPr>
      </p:pic>
      <p:sp>
        <p:nvSpPr>
          <p:cNvPr id="27" name="TextBox 26">
            <a:extLst>
              <a:ext uri="{FF2B5EF4-FFF2-40B4-BE49-F238E27FC236}">
                <a16:creationId xmlns:a16="http://schemas.microsoft.com/office/drawing/2014/main" id="{9B6AA5E0-6029-7E7A-EA7D-B564668E8DE1}"/>
              </a:ext>
            </a:extLst>
          </p:cNvPr>
          <p:cNvSpPr txBox="1"/>
          <p:nvPr/>
        </p:nvSpPr>
        <p:spPr>
          <a:xfrm>
            <a:off x="7655790" y="1855431"/>
            <a:ext cx="942758" cy="817447"/>
          </a:xfrm>
          <a:prstGeom prst="rect">
            <a:avLst/>
          </a:prstGeom>
          <a:noFill/>
          <a:ln w="9525" cap="flat" cmpd="sng" algn="ctr">
            <a:noFill/>
            <a:prstDash val="solid"/>
            <a:round/>
          </a:ln>
        </p:spPr>
        <p:txBody>
          <a:bodyPr vert="horz" wrap="none" lIns="91440" tIns="45720" rIns="91440" bIns="45720" anchor="t">
            <a:noAutofit/>
          </a:bodyPr>
          <a:lstStyle/>
          <a:p>
            <a:pPr defTabSz="58846888">
              <a:spcBef>
                <a:spcPct val="0"/>
              </a:spcBef>
              <a:spcAft>
                <a:spcPct val="0"/>
              </a:spcAft>
              <a:defRPr/>
            </a:pPr>
            <a:r>
              <a:rPr lang="ko-KR" altLang="en-US" sz="1600" b="1">
                <a:solidFill>
                  <a:srgbClr val="000099">
                    <a:alpha val="100000"/>
                  </a:srgbClr>
                </a:solidFill>
                <a:latin typeface="휴먼고딕"/>
                <a:ea typeface="휴먼고딕"/>
              </a:rPr>
              <a:t>Internet</a:t>
            </a:r>
          </a:p>
          <a:p>
            <a:pPr defTabSz="58846888">
              <a:spcBef>
                <a:spcPct val="0"/>
              </a:spcBef>
              <a:spcAft>
                <a:spcPct val="0"/>
              </a:spcAft>
              <a:defRPr/>
            </a:pPr>
            <a:r>
              <a:rPr lang="ko-KR" altLang="en-US" sz="1600" b="1">
                <a:solidFill>
                  <a:srgbClr val="000000">
                    <a:alpha val="100000"/>
                  </a:srgbClr>
                </a:solidFill>
                <a:latin typeface="휴먼고딕"/>
                <a:ea typeface="휴먼고딕"/>
              </a:rPr>
              <a:t>Wi</a:t>
            </a:r>
            <a:r>
              <a:rPr lang="ko-KR" altLang="en-US" sz="1600" b="1">
                <a:solidFill>
                  <a:srgbClr val="000000">
                    <a:alpha val="100000"/>
                  </a:srgbClr>
                </a:solidFill>
                <a:ea typeface="바탕"/>
              </a:rPr>
              <a:t>-</a:t>
            </a:r>
            <a:r>
              <a:rPr lang="ko-KR" altLang="en-US" sz="1600" b="1">
                <a:solidFill>
                  <a:srgbClr val="000000">
                    <a:alpha val="100000"/>
                  </a:srgbClr>
                </a:solidFill>
                <a:latin typeface="휴먼고딕"/>
                <a:ea typeface="휴먼고딕"/>
              </a:rPr>
              <a:t>Fi</a:t>
            </a:r>
          </a:p>
          <a:p>
            <a:pPr defTabSz="58846888">
              <a:spcBef>
                <a:spcPct val="0"/>
              </a:spcBef>
              <a:spcAft>
                <a:spcPct val="0"/>
              </a:spcAft>
              <a:defRPr/>
            </a:pPr>
            <a:r>
              <a:rPr lang="ko-KR" altLang="en-US" sz="1600" b="1">
                <a:solidFill>
                  <a:srgbClr val="000000">
                    <a:alpha val="100000"/>
                  </a:srgbClr>
                </a:solidFill>
                <a:latin typeface="휴먼고딕"/>
                <a:ea typeface="휴먼고딕"/>
              </a:rPr>
              <a:t>ethernet</a:t>
            </a:r>
          </a:p>
        </p:txBody>
      </p:sp>
      <p:sp>
        <p:nvSpPr>
          <p:cNvPr id="33" name="TextBox 32">
            <a:extLst>
              <a:ext uri="{FF2B5EF4-FFF2-40B4-BE49-F238E27FC236}">
                <a16:creationId xmlns:a16="http://schemas.microsoft.com/office/drawing/2014/main" id="{AD2556DC-5FDD-C009-7E16-A0FF4B7E0B8B}"/>
              </a:ext>
            </a:extLst>
          </p:cNvPr>
          <p:cNvSpPr txBox="1"/>
          <p:nvPr/>
        </p:nvSpPr>
        <p:spPr>
          <a:xfrm>
            <a:off x="3803600" y="4418795"/>
            <a:ext cx="582511" cy="558677"/>
          </a:xfrm>
          <a:prstGeom prst="rect">
            <a:avLst/>
          </a:prstGeom>
          <a:noFill/>
          <a:ln w="9525" cap="flat" cmpd="sng" algn="ctr">
            <a:noFill/>
            <a:prstDash val="solid"/>
            <a:round/>
          </a:ln>
        </p:spPr>
        <p:txBody>
          <a:bodyPr vert="horz" wrap="none" lIns="91440" tIns="45720" rIns="91440" bIns="45720" anchor="t">
            <a:noAutofit/>
          </a:bodyPr>
          <a:lstStyle/>
          <a:p>
            <a:pPr algn="ctr" defTabSz="58846888">
              <a:spcBef>
                <a:spcPct val="0"/>
              </a:spcBef>
              <a:spcAft>
                <a:spcPct val="0"/>
              </a:spcAft>
              <a:defRPr/>
            </a:pPr>
            <a:r>
              <a:rPr lang="ko-KR" altLang="en-US" sz="1000" b="1">
                <a:solidFill>
                  <a:srgbClr val="FF0000">
                    <a:alpha val="100000"/>
                  </a:srgbClr>
                </a:solidFill>
                <a:latin typeface="휴먼고딕"/>
                <a:ea typeface="휴먼고딕"/>
              </a:rPr>
              <a:t>서버</a:t>
            </a:r>
            <a:endParaRPr lang="en-US" altLang="ko-KR" sz="1000" b="1">
              <a:solidFill>
                <a:srgbClr val="FF0000">
                  <a:alpha val="100000"/>
                </a:srgbClr>
              </a:solidFill>
              <a:latin typeface="휴먼고딕"/>
              <a:ea typeface="휴먼고딕"/>
            </a:endParaRPr>
          </a:p>
          <a:p>
            <a:pPr algn="ctr" defTabSz="58846888">
              <a:spcBef>
                <a:spcPct val="0"/>
              </a:spcBef>
              <a:spcAft>
                <a:spcPct val="0"/>
              </a:spcAft>
              <a:defRPr/>
            </a:pPr>
            <a:r>
              <a:rPr lang="ko-KR" altLang="en-US" sz="1000" b="1">
                <a:solidFill>
                  <a:srgbClr val="FF0000">
                    <a:alpha val="100000"/>
                  </a:srgbClr>
                </a:solidFill>
                <a:latin typeface="휴먼고딕"/>
                <a:ea typeface="휴먼고딕"/>
              </a:rPr>
              <a:t>접속</a:t>
            </a:r>
          </a:p>
        </p:txBody>
      </p:sp>
      <p:sp>
        <p:nvSpPr>
          <p:cNvPr id="2" name="직사각형 1">
            <a:extLst>
              <a:ext uri="{FF2B5EF4-FFF2-40B4-BE49-F238E27FC236}">
                <a16:creationId xmlns:a16="http://schemas.microsoft.com/office/drawing/2014/main" id="{DA02683B-6397-29BA-859A-7291D44D1585}"/>
              </a:ext>
            </a:extLst>
          </p:cNvPr>
          <p:cNvSpPr/>
          <p:nvPr/>
        </p:nvSpPr>
        <p:spPr>
          <a:xfrm>
            <a:off x="6816080" y="3717032"/>
            <a:ext cx="1584176"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bg1"/>
                </a:solidFill>
              </a:rPr>
              <a:t>Web server</a:t>
            </a:r>
            <a:endParaRPr lang="ko-KR" altLang="en-US">
              <a:solidFill>
                <a:schemeClr val="bg1"/>
              </a:solidFill>
            </a:endParaRPr>
          </a:p>
        </p:txBody>
      </p:sp>
      <p:pic>
        <p:nvPicPr>
          <p:cNvPr id="3" name="그림 2">
            <a:extLst>
              <a:ext uri="{FF2B5EF4-FFF2-40B4-BE49-F238E27FC236}">
                <a16:creationId xmlns:a16="http://schemas.microsoft.com/office/drawing/2014/main" id="{E84F5EDA-A1EE-F6DD-6C9D-678D5474FB7E}"/>
              </a:ext>
            </a:extLst>
          </p:cNvPr>
          <p:cNvPicPr>
            <a:picLocks noChangeAspect="1"/>
          </p:cNvPicPr>
          <p:nvPr/>
        </p:nvPicPr>
        <p:blipFill>
          <a:blip r:embed="rId9"/>
          <a:stretch>
            <a:fillRect/>
          </a:stretch>
        </p:blipFill>
        <p:spPr>
          <a:xfrm>
            <a:off x="9120336" y="4563308"/>
            <a:ext cx="759864" cy="999740"/>
          </a:xfrm>
          <a:prstGeom prst="rect">
            <a:avLst/>
          </a:prstGeom>
        </p:spPr>
      </p:pic>
      <p:cxnSp>
        <p:nvCxnSpPr>
          <p:cNvPr id="35" name="꺾인 연결선 34">
            <a:extLst>
              <a:ext uri="{FF2B5EF4-FFF2-40B4-BE49-F238E27FC236}">
                <a16:creationId xmlns:a16="http://schemas.microsoft.com/office/drawing/2014/main" id="{D7131C97-8253-2A4C-F5AB-41D0C46E6251}"/>
              </a:ext>
            </a:extLst>
          </p:cNvPr>
          <p:cNvCxnSpPr>
            <a:endCxn id="3" idx="2"/>
          </p:cNvCxnSpPr>
          <p:nvPr/>
        </p:nvCxnSpPr>
        <p:spPr>
          <a:xfrm flipV="1">
            <a:off x="8682664" y="5563048"/>
            <a:ext cx="817604" cy="230224"/>
          </a:xfrm>
          <a:prstGeom prst="bentConnector2">
            <a:avLst/>
          </a:prstGeom>
          <a:ln w="41275"/>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9B6CF7E-B764-199A-277E-5BCB7A11917D}"/>
              </a:ext>
            </a:extLst>
          </p:cNvPr>
          <p:cNvSpPr txBox="1"/>
          <p:nvPr/>
        </p:nvSpPr>
        <p:spPr>
          <a:xfrm>
            <a:off x="8755055" y="5423940"/>
            <a:ext cx="764953" cy="369332"/>
          </a:xfrm>
          <a:prstGeom prst="rect">
            <a:avLst/>
          </a:prstGeom>
          <a:noFill/>
        </p:spPr>
        <p:txBody>
          <a:bodyPr wrap="none" rtlCol="0">
            <a:spAutoFit/>
          </a:bodyPr>
          <a:lstStyle/>
          <a:p>
            <a:r>
              <a:rPr lang="en-US" altLang="ko-KR"/>
              <a:t>21pin</a:t>
            </a:r>
            <a:endParaRPr lang="ko-KR" altLang="en-US"/>
          </a:p>
        </p:txBody>
      </p:sp>
    </p:spTree>
    <p:extLst>
      <p:ext uri="{BB962C8B-B14F-4D97-AF65-F5344CB8AC3E}">
        <p14:creationId xmlns:p14="http://schemas.microsoft.com/office/powerpoint/2010/main" val="81672190"/>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27384"/>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ko-KR" altLang="en-US"/>
          </a:p>
        </p:txBody>
      </p:sp>
      <p:sp>
        <p:nvSpPr>
          <p:cNvPr id="4" name="직사각형 3"/>
          <p:cNvSpPr/>
          <p:nvPr/>
        </p:nvSpPr>
        <p:spPr>
          <a:xfrm>
            <a:off x="154832" y="44625"/>
            <a:ext cx="5547416" cy="461665"/>
          </a:xfrm>
          <a:prstGeom prst="rect">
            <a:avLst/>
          </a:prstGeom>
        </p:spPr>
        <p:txBody>
          <a:bodyPr wrap="none">
            <a:spAutoFit/>
          </a:bodyPr>
          <a:lstStyle/>
          <a:p>
            <a:pPr marL="363538" indent="-363538">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원격 </a:t>
            </a:r>
            <a:r>
              <a:rPr lang="en-US" altLang="ko-KR" sz="2400" b="1">
                <a:solidFill>
                  <a:schemeClr val="bg1"/>
                </a:solidFill>
                <a:latin typeface="+mn-ea"/>
              </a:rPr>
              <a:t>LED </a:t>
            </a:r>
            <a:r>
              <a:rPr lang="ko-KR" altLang="en-US" sz="2400" b="1">
                <a:solidFill>
                  <a:schemeClr val="bg1"/>
                </a:solidFill>
                <a:latin typeface="+mn-ea"/>
              </a:rPr>
              <a:t>제어 프로그램 구조</a:t>
            </a:r>
            <a:endParaRPr lang="ko-KR" altLang="en-US" sz="2400" b="1" dirty="0">
              <a:solidFill>
                <a:schemeClr val="bg1"/>
              </a:solidFill>
              <a:latin typeface="+mn-ea"/>
            </a:endParaRPr>
          </a:p>
        </p:txBody>
      </p:sp>
      <p:sp>
        <p:nvSpPr>
          <p:cNvPr id="13314" name="AutoShape 2" descr="Related image"/>
          <p:cNvSpPr>
            <a:spLocks noChangeAspect="1" noChangeArrowheads="1"/>
          </p:cNvSpPr>
          <p:nvPr/>
        </p:nvSpPr>
        <p:spPr bwMode="auto">
          <a:xfrm>
            <a:off x="14359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285750" indent="-285750">
              <a:buFont typeface="Wingdings" panose="05000000000000000000" pitchFamily="2" charset="2"/>
              <a:buChar char="§"/>
            </a:pPr>
            <a:endParaRPr lang="ko-KR" altLang="en-US"/>
          </a:p>
        </p:txBody>
      </p:sp>
      <p:sp>
        <p:nvSpPr>
          <p:cNvPr id="5" name="모서리가 둥근 직사각형 4"/>
          <p:cNvSpPr/>
          <p:nvPr/>
        </p:nvSpPr>
        <p:spPr>
          <a:xfrm>
            <a:off x="2352772" y="1440062"/>
            <a:ext cx="1637731" cy="76427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2800" dirty="0" err="1">
                <a:solidFill>
                  <a:schemeClr val="tx1"/>
                </a:solidFill>
                <a:latin typeface="+mn-ea"/>
              </a:rPr>
              <a:t>webapp</a:t>
            </a:r>
            <a:endParaRPr lang="ko-KR" altLang="en-US" dirty="0">
              <a:solidFill>
                <a:schemeClr val="tx1"/>
              </a:solidFill>
              <a:latin typeface="+mn-ea"/>
            </a:endParaRPr>
          </a:p>
        </p:txBody>
      </p:sp>
      <p:sp>
        <p:nvSpPr>
          <p:cNvPr id="6" name="모서리가 둥근 직사각형 5"/>
          <p:cNvSpPr/>
          <p:nvPr/>
        </p:nvSpPr>
        <p:spPr>
          <a:xfrm>
            <a:off x="5125559" y="1551519"/>
            <a:ext cx="2017576" cy="5299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2800" dirty="0">
                <a:solidFill>
                  <a:schemeClr val="tx1"/>
                </a:solidFill>
                <a:latin typeface="+mn-ea"/>
              </a:rPr>
              <a:t>static</a:t>
            </a:r>
            <a:endParaRPr lang="ko-KR" altLang="en-US" dirty="0">
              <a:solidFill>
                <a:schemeClr val="tx1"/>
              </a:solidFill>
              <a:latin typeface="+mn-ea"/>
            </a:endParaRPr>
          </a:p>
        </p:txBody>
      </p:sp>
      <p:sp>
        <p:nvSpPr>
          <p:cNvPr id="7" name="모서리가 둥근 직사각형 6"/>
          <p:cNvSpPr/>
          <p:nvPr/>
        </p:nvSpPr>
        <p:spPr>
          <a:xfrm>
            <a:off x="5127834" y="2591026"/>
            <a:ext cx="2001655" cy="52998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2800" dirty="0">
                <a:solidFill>
                  <a:schemeClr val="tx1"/>
                </a:solidFill>
                <a:latin typeface="+mn-ea"/>
              </a:rPr>
              <a:t>templates</a:t>
            </a:r>
            <a:endParaRPr lang="ko-KR" altLang="en-US" dirty="0">
              <a:solidFill>
                <a:schemeClr val="tx1"/>
              </a:solidFill>
              <a:latin typeface="+mn-ea"/>
            </a:endParaRPr>
          </a:p>
        </p:txBody>
      </p:sp>
      <p:cxnSp>
        <p:nvCxnSpPr>
          <p:cNvPr id="8" name="직선 연결선 7"/>
          <p:cNvCxnSpPr>
            <a:stCxn id="5" idx="3"/>
            <a:endCxn id="6" idx="1"/>
          </p:cNvCxnSpPr>
          <p:nvPr/>
        </p:nvCxnSpPr>
        <p:spPr>
          <a:xfrm flipV="1">
            <a:off x="3990503" y="1816513"/>
            <a:ext cx="1135057" cy="568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hape 13"/>
          <p:cNvCxnSpPr>
            <a:endCxn id="7" idx="1"/>
          </p:cNvCxnSpPr>
          <p:nvPr/>
        </p:nvCxnSpPr>
        <p:spPr>
          <a:xfrm rot="16200000" flipH="1">
            <a:off x="4315214" y="2043399"/>
            <a:ext cx="1033821" cy="591420"/>
          </a:xfrm>
          <a:prstGeom prst="bentConnector2">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4"/>
          <p:cNvSpPr txBox="1"/>
          <p:nvPr/>
        </p:nvSpPr>
        <p:spPr>
          <a:xfrm>
            <a:off x="5532699" y="3992193"/>
            <a:ext cx="1274708" cy="523220"/>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800" dirty="0">
                <a:latin typeface="+mn-ea"/>
              </a:rPr>
              <a:t>app.py</a:t>
            </a:r>
            <a:endParaRPr lang="ko-KR" altLang="en-US" dirty="0">
              <a:latin typeface="+mn-ea"/>
            </a:endParaRPr>
          </a:p>
        </p:txBody>
      </p:sp>
      <p:sp>
        <p:nvSpPr>
          <p:cNvPr id="12" name="TextBox 15"/>
          <p:cNvSpPr txBox="1"/>
          <p:nvPr/>
        </p:nvSpPr>
        <p:spPr>
          <a:xfrm>
            <a:off x="7909684" y="1537871"/>
            <a:ext cx="1479892" cy="523220"/>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800" dirty="0">
                <a:latin typeface="+mn-ea"/>
              </a:rPr>
              <a:t>style.css</a:t>
            </a:r>
            <a:endParaRPr lang="ko-KR" altLang="en-US" dirty="0">
              <a:latin typeface="+mn-ea"/>
            </a:endParaRPr>
          </a:p>
        </p:txBody>
      </p:sp>
      <p:sp>
        <p:nvSpPr>
          <p:cNvPr id="13" name="TextBox 16"/>
          <p:cNvSpPr txBox="1"/>
          <p:nvPr/>
        </p:nvSpPr>
        <p:spPr>
          <a:xfrm>
            <a:off x="7884663" y="2618335"/>
            <a:ext cx="1871025" cy="523220"/>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800" dirty="0">
                <a:latin typeface="+mn-ea"/>
              </a:rPr>
              <a:t>index.html</a:t>
            </a:r>
            <a:endParaRPr lang="ko-KR" altLang="en-US" dirty="0">
              <a:latin typeface="+mn-ea"/>
            </a:endParaRPr>
          </a:p>
        </p:txBody>
      </p:sp>
      <p:cxnSp>
        <p:nvCxnSpPr>
          <p:cNvPr id="14" name="Shape 17"/>
          <p:cNvCxnSpPr>
            <a:endCxn id="11" idx="1"/>
          </p:cNvCxnSpPr>
          <p:nvPr/>
        </p:nvCxnSpPr>
        <p:spPr>
          <a:xfrm rot="16200000" flipH="1">
            <a:off x="4332819" y="3053924"/>
            <a:ext cx="1419396" cy="980363"/>
          </a:xfrm>
          <a:prstGeom prst="bentConnector2">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flipV="1">
            <a:off x="7186354" y="1794903"/>
            <a:ext cx="625522" cy="227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flipV="1">
            <a:off x="7134038" y="2848055"/>
            <a:ext cx="625522" cy="227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266934"/>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37" y="0"/>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원격 </a:t>
            </a:r>
            <a:r>
              <a:rPr lang="en-US" altLang="ko-KR" sz="2400" b="1">
                <a:solidFill>
                  <a:schemeClr val="bg1"/>
                </a:solidFill>
                <a:latin typeface="+mn-ea"/>
              </a:rPr>
              <a:t>LED </a:t>
            </a:r>
            <a:r>
              <a:rPr lang="ko-KR" altLang="en-US" sz="2400" b="1">
                <a:solidFill>
                  <a:schemeClr val="bg1"/>
                </a:solidFill>
                <a:latin typeface="+mn-ea"/>
              </a:rPr>
              <a:t>제어 프로그램  </a:t>
            </a:r>
            <a:r>
              <a:rPr lang="en-US" altLang="ko-KR" sz="2400" b="1">
                <a:solidFill>
                  <a:schemeClr val="bg1"/>
                </a:solidFill>
                <a:latin typeface="+mn-ea"/>
              </a:rPr>
              <a:t>: app.py (1/3)</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8238" y="-117079"/>
            <a:ext cx="304800" cy="304801"/>
          </a:xfrm>
          <a:prstGeom prst="rect">
            <a:avLst/>
          </a:prstGeom>
          <a:noFill/>
        </p:spPr>
        <p:txBody>
          <a:bodyPr vert="horz" wrap="square" lIns="91440" tIns="45720" rIns="91440" bIns="45720" numCol="1" anchor="t" anchorCtr="0" compatLnSpc="1">
            <a:prstTxWarp prst="textNoShape">
              <a:avLst/>
            </a:prstTxWarp>
          </a:bodyPr>
          <a:lstStyle/>
          <a:p>
            <a:pPr marL="285750" indent="-285750">
              <a:buFont typeface="Wingdings" panose="05000000000000000000" pitchFamily="2" charset="2"/>
              <a:buChar char="§"/>
            </a:pPr>
            <a:endParaRPr lang="ko-KR" altLang="en-US"/>
          </a:p>
        </p:txBody>
      </p:sp>
      <p:sp>
        <p:nvSpPr>
          <p:cNvPr id="2" name="직사각형 1"/>
          <p:cNvSpPr/>
          <p:nvPr/>
        </p:nvSpPr>
        <p:spPr>
          <a:xfrm>
            <a:off x="623392" y="761658"/>
            <a:ext cx="4572000" cy="4708981"/>
          </a:xfrm>
          <a:prstGeom prst="rect">
            <a:avLst/>
          </a:prstGeom>
        </p:spPr>
        <p:txBody>
          <a:bodyPr>
            <a:spAutoFit/>
          </a:bodyPr>
          <a:lstStyle/>
          <a:p>
            <a:r>
              <a:rPr lang="en-US" altLang="ko-KR" sz="2000" b="1">
                <a:latin typeface="Consolas" panose="020B0609020204030204" pitchFamily="49" charset="0"/>
              </a:rPr>
              <a:t>import RPi.GPIO as GPIO</a:t>
            </a:r>
          </a:p>
          <a:p>
            <a:r>
              <a:rPr lang="en-US" altLang="ko-KR" sz="2000" b="1">
                <a:latin typeface="Consolas" panose="020B0609020204030204" pitchFamily="49" charset="0"/>
              </a:rPr>
              <a:t>from flask import Flask, render_template</a:t>
            </a:r>
          </a:p>
          <a:p>
            <a:endParaRPr lang="en-US" altLang="ko-KR" sz="2000" b="1">
              <a:latin typeface="Consolas" panose="020B0609020204030204" pitchFamily="49" charset="0"/>
            </a:endParaRPr>
          </a:p>
          <a:p>
            <a:r>
              <a:rPr lang="en-US" altLang="ko-KR" sz="2000" b="1">
                <a:latin typeface="Consolas" panose="020B0609020204030204" pitchFamily="49" charset="0"/>
              </a:rPr>
              <a:t>app = Flask(__name__)</a:t>
            </a:r>
          </a:p>
          <a:p>
            <a:endParaRPr lang="en-US" altLang="ko-KR" sz="2000" b="1">
              <a:latin typeface="Consolas" panose="020B0609020204030204" pitchFamily="49" charset="0"/>
            </a:endParaRPr>
          </a:p>
          <a:p>
            <a:r>
              <a:rPr lang="en-US" altLang="ko-KR" sz="2000" b="1">
                <a:latin typeface="Consolas" panose="020B0609020204030204" pitchFamily="49" charset="0"/>
              </a:rPr>
              <a:t>GPIO.setmode(GPIO.BCM)</a:t>
            </a:r>
          </a:p>
          <a:p>
            <a:r>
              <a:rPr lang="en-US" altLang="ko-KR" sz="2000" b="1">
                <a:latin typeface="Consolas" panose="020B0609020204030204" pitchFamily="49" charset="0"/>
              </a:rPr>
              <a:t>GPIO.setup(21, GPIO.OUT)</a:t>
            </a:r>
          </a:p>
          <a:p>
            <a:endParaRPr lang="en-US" altLang="ko-KR" sz="2000" b="1">
              <a:latin typeface="Consolas" panose="020B0609020204030204" pitchFamily="49" charset="0"/>
            </a:endParaRPr>
          </a:p>
          <a:p>
            <a:r>
              <a:rPr lang="en-US" altLang="ko-KR" sz="2000" b="1">
                <a:latin typeface="Consolas" panose="020B0609020204030204" pitchFamily="49" charset="0"/>
              </a:rPr>
              <a:t>def led_on():</a:t>
            </a:r>
          </a:p>
          <a:p>
            <a:r>
              <a:rPr lang="en-US" altLang="ko-KR" sz="2000" b="1">
                <a:latin typeface="Consolas" panose="020B0609020204030204" pitchFamily="49" charset="0"/>
              </a:rPr>
              <a:t>	GPIO.output(21, 0)</a:t>
            </a:r>
          </a:p>
          <a:p>
            <a:r>
              <a:rPr lang="en-US" altLang="ko-KR" sz="2000" b="1">
                <a:latin typeface="Consolas" panose="020B0609020204030204" pitchFamily="49" charset="0"/>
              </a:rPr>
              <a:t>	return</a:t>
            </a:r>
          </a:p>
          <a:p>
            <a:r>
              <a:rPr lang="en-US" altLang="ko-KR" sz="2000" b="1">
                <a:latin typeface="Consolas" panose="020B0609020204030204" pitchFamily="49" charset="0"/>
              </a:rPr>
              <a:t>def led_off():</a:t>
            </a:r>
          </a:p>
          <a:p>
            <a:r>
              <a:rPr lang="en-US" altLang="ko-KR" sz="2000" b="1">
                <a:latin typeface="Consolas" panose="020B0609020204030204" pitchFamily="49" charset="0"/>
              </a:rPr>
              <a:t>	GPIO.output(21, 1)</a:t>
            </a:r>
          </a:p>
          <a:p>
            <a:r>
              <a:rPr lang="en-US" altLang="ko-KR" sz="2000" b="1">
                <a:latin typeface="Consolas" panose="020B0609020204030204" pitchFamily="49" charset="0"/>
              </a:rPr>
              <a:t>	return</a:t>
            </a:r>
            <a:endParaRPr lang="en-US" altLang="ko-KR" sz="2000" b="1" dirty="0">
              <a:latin typeface="Consolas" panose="020B0609020204030204" pitchFamily="49" charset="0"/>
            </a:endParaRPr>
          </a:p>
        </p:txBody>
      </p:sp>
    </p:spTree>
    <p:extLst>
      <p:ext uri="{BB962C8B-B14F-4D97-AF65-F5344CB8AC3E}">
        <p14:creationId xmlns:p14="http://schemas.microsoft.com/office/powerpoint/2010/main" val="4050668408"/>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원격 </a:t>
            </a:r>
            <a:r>
              <a:rPr lang="en-US" altLang="ko-KR" sz="2400" b="1">
                <a:solidFill>
                  <a:schemeClr val="bg1"/>
                </a:solidFill>
                <a:latin typeface="+mn-ea"/>
              </a:rPr>
              <a:t>LED </a:t>
            </a:r>
            <a:r>
              <a:rPr lang="ko-KR" altLang="en-US" sz="2400" b="1">
                <a:solidFill>
                  <a:schemeClr val="bg1"/>
                </a:solidFill>
                <a:latin typeface="+mn-ea"/>
              </a:rPr>
              <a:t>제어 프로그램  </a:t>
            </a:r>
            <a:r>
              <a:rPr lang="en-US" altLang="ko-KR" sz="2400" b="1">
                <a:solidFill>
                  <a:schemeClr val="bg1"/>
                </a:solidFill>
                <a:latin typeface="+mn-ea"/>
              </a:rPr>
              <a:t>: app.py (2/3)</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8275" y="-117079"/>
            <a:ext cx="304800" cy="304801"/>
          </a:xfrm>
          <a:prstGeom prst="rect">
            <a:avLst/>
          </a:prstGeom>
          <a:noFill/>
        </p:spPr>
        <p:txBody>
          <a:bodyPr vert="horz" wrap="square" lIns="91440" tIns="45720" rIns="91440" bIns="45720" numCol="1" anchor="t" anchorCtr="0" compatLnSpc="1">
            <a:prstTxWarp prst="textNoShape">
              <a:avLst/>
            </a:prstTxWarp>
          </a:bodyPr>
          <a:lstStyle/>
          <a:p>
            <a:pPr marL="285750" indent="-285750">
              <a:buFont typeface="Wingdings" panose="05000000000000000000" pitchFamily="2" charset="2"/>
              <a:buChar char="§"/>
            </a:pPr>
            <a:endParaRPr lang="ko-KR" altLang="en-US"/>
          </a:p>
        </p:txBody>
      </p:sp>
      <p:sp>
        <p:nvSpPr>
          <p:cNvPr id="5" name="직사각형 4"/>
          <p:cNvSpPr/>
          <p:nvPr/>
        </p:nvSpPr>
        <p:spPr>
          <a:xfrm>
            <a:off x="776226" y="980728"/>
            <a:ext cx="8372902" cy="31700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000" b="1" dirty="0">
                <a:latin typeface="Consolas" panose="020B0609020204030204" pitchFamily="49" charset="0"/>
              </a:rPr>
              <a:t>@</a:t>
            </a:r>
            <a:r>
              <a:rPr lang="en-US" altLang="ko-KR" sz="2000" b="1" dirty="0" err="1">
                <a:latin typeface="Consolas" panose="020B0609020204030204" pitchFamily="49" charset="0"/>
              </a:rPr>
              <a:t>app.route</a:t>
            </a:r>
            <a:r>
              <a:rPr lang="en-US" altLang="ko-KR" sz="2000" b="1" dirty="0">
                <a:latin typeface="Consolas" panose="020B0609020204030204" pitchFamily="49" charset="0"/>
              </a:rPr>
              <a:t>('/')</a:t>
            </a:r>
          </a:p>
          <a:p>
            <a:r>
              <a:rPr lang="en-US" altLang="ko-KR" sz="2000" b="1" dirty="0" err="1">
                <a:latin typeface="Consolas" panose="020B0609020204030204" pitchFamily="49" charset="0"/>
              </a:rPr>
              <a:t>def</a:t>
            </a:r>
            <a:r>
              <a:rPr lang="en-US" altLang="ko-KR" sz="2000" b="1" dirty="0">
                <a:latin typeface="Consolas" panose="020B0609020204030204" pitchFamily="49" charset="0"/>
              </a:rPr>
              <a:t> index():</a:t>
            </a:r>
          </a:p>
          <a:p>
            <a:r>
              <a:rPr lang="en-US" altLang="ko-KR" sz="2000" b="1" dirty="0">
                <a:latin typeface="Consolas" panose="020B0609020204030204" pitchFamily="49" charset="0"/>
              </a:rPr>
              <a:t>	</a:t>
            </a:r>
            <a:r>
              <a:rPr lang="en-US" altLang="ko-KR" sz="2000" b="1" dirty="0" err="1">
                <a:latin typeface="Consolas" panose="020B0609020204030204" pitchFamily="49" charset="0"/>
              </a:rPr>
              <a:t>led_off</a:t>
            </a:r>
            <a:r>
              <a:rPr lang="en-US" altLang="ko-KR" sz="2000" b="1" dirty="0">
                <a:latin typeface="Consolas" panose="020B0609020204030204" pitchFamily="49" charset="0"/>
              </a:rPr>
              <a:t>()</a:t>
            </a:r>
          </a:p>
          <a:p>
            <a:r>
              <a:rPr lang="en-US" altLang="ko-KR" sz="2000" b="1" dirty="0">
                <a:latin typeface="Consolas" panose="020B0609020204030204" pitchFamily="49" charset="0"/>
              </a:rPr>
              <a:t>	return render_template('index.html', state='OFF')</a:t>
            </a:r>
          </a:p>
          <a:p>
            <a:r>
              <a:rPr lang="en-US" altLang="ko-KR" sz="2000" b="1" dirty="0">
                <a:latin typeface="Consolas" panose="020B0609020204030204" pitchFamily="49" charset="0"/>
              </a:rPr>
              <a:t>	</a:t>
            </a:r>
          </a:p>
          <a:p>
            <a:r>
              <a:rPr lang="en-US" altLang="ko-KR" sz="2000" b="1" dirty="0">
                <a:latin typeface="Consolas" panose="020B0609020204030204" pitchFamily="49" charset="0"/>
              </a:rPr>
              <a:t>@</a:t>
            </a:r>
            <a:r>
              <a:rPr lang="en-US" altLang="ko-KR" sz="2000" b="1" dirty="0" err="1">
                <a:latin typeface="Consolas" panose="020B0609020204030204" pitchFamily="49" charset="0"/>
              </a:rPr>
              <a:t>app.route</a:t>
            </a:r>
            <a:r>
              <a:rPr lang="en-US" altLang="ko-KR" sz="2000" b="1" dirty="0">
                <a:latin typeface="Consolas" panose="020B0609020204030204" pitchFamily="49" charset="0"/>
              </a:rPr>
              <a:t>('/on/')</a:t>
            </a:r>
          </a:p>
          <a:p>
            <a:r>
              <a:rPr lang="en-US" altLang="ko-KR" sz="2000" b="1" dirty="0" err="1">
                <a:latin typeface="Consolas" panose="020B0609020204030204" pitchFamily="49" charset="0"/>
              </a:rPr>
              <a:t>def</a:t>
            </a:r>
            <a:r>
              <a:rPr lang="en-US" altLang="ko-KR" sz="2000" b="1" dirty="0">
                <a:latin typeface="Consolas" panose="020B0609020204030204" pitchFamily="49" charset="0"/>
              </a:rPr>
              <a:t> on():</a:t>
            </a:r>
          </a:p>
          <a:p>
            <a:r>
              <a:rPr lang="en-US" altLang="ko-KR" sz="2000" b="1" dirty="0">
                <a:latin typeface="Consolas" panose="020B0609020204030204" pitchFamily="49" charset="0"/>
              </a:rPr>
              <a:t>	</a:t>
            </a:r>
            <a:r>
              <a:rPr lang="en-US" altLang="ko-KR" sz="2000" b="1" dirty="0" err="1">
                <a:latin typeface="Consolas" panose="020B0609020204030204" pitchFamily="49" charset="0"/>
              </a:rPr>
              <a:t>led_on</a:t>
            </a:r>
            <a:r>
              <a:rPr lang="en-US" altLang="ko-KR" sz="2000" b="1" dirty="0">
                <a:latin typeface="Consolas" panose="020B0609020204030204" pitchFamily="49" charset="0"/>
              </a:rPr>
              <a:t>()</a:t>
            </a:r>
          </a:p>
          <a:p>
            <a:r>
              <a:rPr lang="en-US" altLang="ko-KR" sz="2000" b="1" dirty="0">
                <a:latin typeface="Consolas" panose="020B0609020204030204" pitchFamily="49" charset="0"/>
              </a:rPr>
              <a:t>	print ('Switch On')</a:t>
            </a:r>
          </a:p>
          <a:p>
            <a:r>
              <a:rPr lang="en-US" altLang="ko-KR" sz="2000" b="1" dirty="0">
                <a:latin typeface="Consolas" panose="020B0609020204030204" pitchFamily="49" charset="0"/>
              </a:rPr>
              <a:t>	return render_template('index.html', state='ON')</a:t>
            </a:r>
            <a:endParaRPr lang="ko-KR" altLang="en-US" sz="2000" b="1" dirty="0">
              <a:latin typeface="Consolas" panose="020B0609020204030204" pitchFamily="49" charset="0"/>
            </a:endParaRPr>
          </a:p>
        </p:txBody>
      </p:sp>
    </p:spTree>
    <p:extLst>
      <p:ext uri="{BB962C8B-B14F-4D97-AF65-F5344CB8AC3E}">
        <p14:creationId xmlns:p14="http://schemas.microsoft.com/office/powerpoint/2010/main" val="3752174933"/>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2163"/>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원격 </a:t>
            </a:r>
            <a:r>
              <a:rPr lang="en-US" altLang="ko-KR" sz="2400" b="1">
                <a:solidFill>
                  <a:schemeClr val="bg1"/>
                </a:solidFill>
                <a:latin typeface="+mn-ea"/>
              </a:rPr>
              <a:t>LED </a:t>
            </a:r>
            <a:r>
              <a:rPr lang="ko-KR" altLang="en-US" sz="2400" b="1">
                <a:solidFill>
                  <a:schemeClr val="bg1"/>
                </a:solidFill>
                <a:latin typeface="+mn-ea"/>
              </a:rPr>
              <a:t>제어 프로그램  </a:t>
            </a:r>
            <a:r>
              <a:rPr lang="en-US" altLang="ko-KR" sz="2400" b="1">
                <a:solidFill>
                  <a:schemeClr val="bg1"/>
                </a:solidFill>
                <a:latin typeface="+mn-ea"/>
              </a:rPr>
              <a:t>: app.py (3/3)</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6" name="직사각형 5"/>
          <p:cNvSpPr/>
          <p:nvPr/>
        </p:nvSpPr>
        <p:spPr>
          <a:xfrm>
            <a:off x="551384" y="818268"/>
            <a:ext cx="8239260" cy="4093428"/>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000" b="1" dirty="0">
                <a:latin typeface="Consolas" panose="020B0609020204030204" pitchFamily="49" charset="0"/>
              </a:rPr>
              <a:t>@</a:t>
            </a:r>
            <a:r>
              <a:rPr lang="en-US" altLang="ko-KR" sz="2000" b="1" dirty="0" err="1">
                <a:latin typeface="Consolas" panose="020B0609020204030204" pitchFamily="49" charset="0"/>
              </a:rPr>
              <a:t>app.route</a:t>
            </a:r>
            <a:r>
              <a:rPr lang="en-US" altLang="ko-KR" sz="2000" b="1" dirty="0">
                <a:latin typeface="Consolas" panose="020B0609020204030204" pitchFamily="49" charset="0"/>
              </a:rPr>
              <a:t>('/off/')</a:t>
            </a:r>
          </a:p>
          <a:p>
            <a:r>
              <a:rPr lang="en-US" altLang="ko-KR" sz="2000" b="1" dirty="0" err="1">
                <a:latin typeface="Consolas" panose="020B0609020204030204" pitchFamily="49" charset="0"/>
              </a:rPr>
              <a:t>def</a:t>
            </a:r>
            <a:r>
              <a:rPr lang="en-US" altLang="ko-KR" sz="2000" b="1" dirty="0">
                <a:latin typeface="Consolas" panose="020B0609020204030204" pitchFamily="49" charset="0"/>
              </a:rPr>
              <a:t> off():</a:t>
            </a:r>
          </a:p>
          <a:p>
            <a:r>
              <a:rPr lang="en-US" altLang="ko-KR" sz="2000" b="1" dirty="0">
                <a:latin typeface="Consolas" panose="020B0609020204030204" pitchFamily="49" charset="0"/>
              </a:rPr>
              <a:t>	</a:t>
            </a:r>
            <a:r>
              <a:rPr lang="en-US" altLang="ko-KR" sz="2000" b="1" dirty="0" err="1">
                <a:latin typeface="Consolas" panose="020B0609020204030204" pitchFamily="49" charset="0"/>
              </a:rPr>
              <a:t>led_off</a:t>
            </a:r>
            <a:r>
              <a:rPr lang="en-US" altLang="ko-KR" sz="2000" b="1" dirty="0">
                <a:latin typeface="Consolas" panose="020B0609020204030204" pitchFamily="49" charset="0"/>
              </a:rPr>
              <a:t>()</a:t>
            </a:r>
          </a:p>
          <a:p>
            <a:r>
              <a:rPr lang="en-US" altLang="ko-KR" sz="2000" b="1" dirty="0">
                <a:latin typeface="Consolas" panose="020B0609020204030204" pitchFamily="49" charset="0"/>
              </a:rPr>
              <a:t>	print ('Switch Off')</a:t>
            </a:r>
          </a:p>
          <a:p>
            <a:r>
              <a:rPr lang="en-US" altLang="ko-KR" sz="2000" b="1" dirty="0">
                <a:latin typeface="Consolas" panose="020B0609020204030204" pitchFamily="49" charset="0"/>
              </a:rPr>
              <a:t>	return render_template('index.html', state='OFF')</a:t>
            </a:r>
          </a:p>
          <a:p>
            <a:r>
              <a:rPr lang="en-US" altLang="ko-KR" sz="2000" b="1" dirty="0">
                <a:latin typeface="Consolas" panose="020B0609020204030204" pitchFamily="49" charset="0"/>
              </a:rPr>
              <a:t>		</a:t>
            </a:r>
          </a:p>
          <a:p>
            <a:r>
              <a:rPr lang="en-US" altLang="ko-KR" sz="2000" b="1" dirty="0">
                <a:latin typeface="Consolas" panose="020B0609020204030204" pitchFamily="49" charset="0"/>
              </a:rPr>
              <a:t>if __name__=='__main__':</a:t>
            </a:r>
          </a:p>
          <a:p>
            <a:r>
              <a:rPr lang="en-US" altLang="ko-KR" sz="2000" b="1" dirty="0">
                <a:latin typeface="Consolas" panose="020B0609020204030204" pitchFamily="49" charset="0"/>
              </a:rPr>
              <a:t>	print('Web Server Starts')</a:t>
            </a:r>
          </a:p>
          <a:p>
            <a:r>
              <a:rPr lang="en-US" altLang="ko-KR" sz="2000" b="1">
                <a:latin typeface="Consolas" panose="020B0609020204030204" pitchFamily="49" charset="0"/>
              </a:rPr>
              <a:t>	app.run(debug=False, </a:t>
            </a:r>
            <a:r>
              <a:rPr lang="en-US" altLang="ko-KR" sz="2000" b="1" dirty="0">
                <a:latin typeface="Consolas" panose="020B0609020204030204" pitchFamily="49" charset="0"/>
              </a:rPr>
              <a:t>host='172.30.2.115', port=8000)</a:t>
            </a:r>
          </a:p>
          <a:p>
            <a:r>
              <a:rPr lang="en-US" altLang="ko-KR" sz="2000" b="1" dirty="0">
                <a:latin typeface="Consolas" panose="020B0609020204030204" pitchFamily="49" charset="0"/>
              </a:rPr>
              <a:t>	print ('Web Server Ends')</a:t>
            </a:r>
          </a:p>
          <a:p>
            <a:endParaRPr lang="en-US" altLang="ko-KR" sz="2000" b="1" dirty="0">
              <a:latin typeface="Consolas" panose="020B0609020204030204" pitchFamily="49" charset="0"/>
            </a:endParaRPr>
          </a:p>
          <a:p>
            <a:r>
              <a:rPr lang="en-US" altLang="ko-KR" sz="2000" b="1" dirty="0" err="1">
                <a:latin typeface="Consolas" panose="020B0609020204030204" pitchFamily="49" charset="0"/>
              </a:rPr>
              <a:t>GPIO.cleanup</a:t>
            </a:r>
            <a:r>
              <a:rPr lang="en-US" altLang="ko-KR" sz="2000" b="1" dirty="0">
                <a:latin typeface="Consolas" panose="020B0609020204030204" pitchFamily="49" charset="0"/>
              </a:rPr>
              <a:t>()</a:t>
            </a:r>
          </a:p>
          <a:p>
            <a:r>
              <a:rPr lang="en-US" altLang="ko-KR" sz="2000" b="1" dirty="0">
                <a:latin typeface="Consolas" panose="020B0609020204030204" pitchFamily="49" charset="0"/>
              </a:rPr>
              <a:t>Print('Program Ends')</a:t>
            </a:r>
            <a:endParaRPr lang="ko-KR" altLang="en-US" sz="2000" b="1" dirty="0">
              <a:latin typeface="Consolas" panose="020B0609020204030204" pitchFamily="49" charset="0"/>
            </a:endParaRPr>
          </a:p>
        </p:txBody>
      </p:sp>
    </p:spTree>
    <p:extLst>
      <p:ext uri="{BB962C8B-B14F-4D97-AF65-F5344CB8AC3E}">
        <p14:creationId xmlns:p14="http://schemas.microsoft.com/office/powerpoint/2010/main" val="909779241"/>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sz="2400" b="1">
                <a:solidFill>
                  <a:schemeClr val="bg1"/>
                </a:solidFill>
                <a:latin typeface="+mn-ea"/>
              </a:rPr>
              <a:t>Flask. </a:t>
            </a:r>
            <a:r>
              <a:rPr lang="ko-KR" altLang="en-US" sz="2400" b="1">
                <a:solidFill>
                  <a:schemeClr val="bg1"/>
                </a:solidFill>
                <a:latin typeface="+mn-ea"/>
              </a:rPr>
              <a:t>원격 </a:t>
            </a:r>
            <a:r>
              <a:rPr lang="en-US" altLang="ko-KR" sz="2400" b="1">
                <a:solidFill>
                  <a:schemeClr val="bg1"/>
                </a:solidFill>
                <a:latin typeface="+mn-ea"/>
              </a:rPr>
              <a:t>LED </a:t>
            </a:r>
            <a:r>
              <a:rPr lang="ko-KR" altLang="en-US" sz="2400" b="1">
                <a:solidFill>
                  <a:schemeClr val="bg1"/>
                </a:solidFill>
                <a:latin typeface="+mn-ea"/>
              </a:rPr>
              <a:t>제어 프로그램  </a:t>
            </a:r>
            <a:r>
              <a:rPr lang="en-US" altLang="ko-KR" sz="2400" b="1">
                <a:solidFill>
                  <a:schemeClr val="bg1"/>
                </a:solidFill>
                <a:latin typeface="+mn-ea"/>
              </a:rPr>
              <a:t>: index.html</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8275" y="-117079"/>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623392" y="761658"/>
            <a:ext cx="8209128" cy="4247317"/>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b="1" dirty="0">
                <a:latin typeface="Consolas" panose="020B0609020204030204" pitchFamily="49" charset="0"/>
              </a:rPr>
              <a:t>&lt;!</a:t>
            </a:r>
            <a:r>
              <a:rPr lang="en-US" altLang="ko-KR" b="1" dirty="0" err="1">
                <a:latin typeface="Consolas" panose="020B0609020204030204" pitchFamily="49" charset="0"/>
              </a:rPr>
              <a:t>doctype</a:t>
            </a:r>
            <a:r>
              <a:rPr lang="en-US" altLang="ko-KR" b="1" dirty="0">
                <a:latin typeface="Consolas" panose="020B0609020204030204" pitchFamily="49" charset="0"/>
              </a:rPr>
              <a:t> html&gt;</a:t>
            </a:r>
          </a:p>
          <a:p>
            <a:r>
              <a:rPr lang="en-US" altLang="ko-KR" b="1" dirty="0">
                <a:latin typeface="Consolas" panose="020B0609020204030204" pitchFamily="49" charset="0"/>
              </a:rPr>
              <a:t>&lt;html&gt;</a:t>
            </a:r>
          </a:p>
          <a:p>
            <a:r>
              <a:rPr lang="en-US" altLang="ko-KR" b="1" dirty="0">
                <a:latin typeface="Consolas" panose="020B0609020204030204" pitchFamily="49" charset="0"/>
              </a:rPr>
              <a:t>&lt;head&gt;</a:t>
            </a:r>
          </a:p>
          <a:p>
            <a:r>
              <a:rPr lang="en-US" altLang="ko-KR" b="1" dirty="0">
                <a:latin typeface="Consolas" panose="020B0609020204030204" pitchFamily="49" charset="0"/>
              </a:rPr>
              <a:t>	&lt;title&gt; GPIO INPUT/OUTPUT DEMO  &lt;/title&gt;</a:t>
            </a:r>
          </a:p>
          <a:p>
            <a:r>
              <a:rPr lang="en-US" altLang="ko-KR" b="1" dirty="0">
                <a:latin typeface="Consolas" panose="020B0609020204030204" pitchFamily="49" charset="0"/>
              </a:rPr>
              <a:t>	&lt;link type="text/</a:t>
            </a:r>
            <a:r>
              <a:rPr lang="en-US" altLang="ko-KR" b="1" dirty="0" err="1">
                <a:latin typeface="Consolas" panose="020B0609020204030204" pitchFamily="49" charset="0"/>
              </a:rPr>
              <a:t>css</a:t>
            </a:r>
            <a:r>
              <a:rPr lang="en-US" altLang="ko-KR" b="1" dirty="0">
                <a:latin typeface="Consolas" panose="020B0609020204030204" pitchFamily="49" charset="0"/>
              </a:rPr>
              <a:t>" </a:t>
            </a:r>
            <a:r>
              <a:rPr lang="en-US" altLang="ko-KR" b="1" dirty="0" err="1">
                <a:latin typeface="Consolas" panose="020B0609020204030204" pitchFamily="49" charset="0"/>
              </a:rPr>
              <a:t>rel</a:t>
            </a:r>
            <a:r>
              <a:rPr lang="en-US" altLang="ko-KR" b="1" dirty="0">
                <a:latin typeface="Consolas" panose="020B0609020204030204" pitchFamily="49" charset="0"/>
              </a:rPr>
              <a:t>="</a:t>
            </a:r>
            <a:r>
              <a:rPr lang="en-US" altLang="ko-KR" b="1" dirty="0" err="1">
                <a:latin typeface="Consolas" panose="020B0609020204030204" pitchFamily="49" charset="0"/>
              </a:rPr>
              <a:t>stylesheet</a:t>
            </a:r>
            <a:r>
              <a:rPr lang="en-US" altLang="ko-KR" b="1" dirty="0">
                <a:latin typeface="Consolas" panose="020B0609020204030204" pitchFamily="49" charset="0"/>
              </a:rPr>
              <a:t>" </a:t>
            </a:r>
            <a:r>
              <a:rPr lang="en-US" altLang="ko-KR" b="1" dirty="0" err="1">
                <a:latin typeface="Consolas" panose="020B0609020204030204" pitchFamily="49" charset="0"/>
              </a:rPr>
              <a:t>href</a:t>
            </a:r>
            <a:r>
              <a:rPr lang="en-US" altLang="ko-KR" b="1" dirty="0">
                <a:latin typeface="Consolas" panose="020B0609020204030204" pitchFamily="49" charset="0"/>
              </a:rPr>
              <a:t>="/static/style.css" /&gt;  </a:t>
            </a:r>
          </a:p>
          <a:p>
            <a:endParaRPr lang="en-US" altLang="ko-KR" b="1" dirty="0">
              <a:latin typeface="Consolas" panose="020B0609020204030204" pitchFamily="49" charset="0"/>
            </a:endParaRPr>
          </a:p>
          <a:p>
            <a:r>
              <a:rPr lang="en-US" altLang="ko-KR" b="1" dirty="0">
                <a:latin typeface="Consolas" panose="020B0609020204030204" pitchFamily="49" charset="0"/>
              </a:rPr>
              <a:t>&lt;/head&gt;</a:t>
            </a:r>
          </a:p>
          <a:p>
            <a:r>
              <a:rPr lang="en-US" altLang="ko-KR" b="1" dirty="0">
                <a:latin typeface="Consolas" panose="020B0609020204030204" pitchFamily="49" charset="0"/>
              </a:rPr>
              <a:t>&lt;body&gt;</a:t>
            </a:r>
          </a:p>
          <a:p>
            <a:r>
              <a:rPr lang="en-US" altLang="ko-KR" b="1" dirty="0">
                <a:latin typeface="Consolas" panose="020B0609020204030204" pitchFamily="49" charset="0"/>
              </a:rPr>
              <a:t>&lt;div class="</a:t>
            </a:r>
            <a:r>
              <a:rPr lang="en-US" altLang="ko-KR" b="1" dirty="0" err="1">
                <a:latin typeface="Consolas" panose="020B0609020204030204" pitchFamily="49" charset="0"/>
              </a:rPr>
              <a:t>onoff</a:t>
            </a:r>
            <a:r>
              <a:rPr lang="en-US" altLang="ko-KR" b="1" dirty="0">
                <a:latin typeface="Consolas" panose="020B0609020204030204" pitchFamily="49" charset="0"/>
              </a:rPr>
              <a:t>"&gt;&lt;a </a:t>
            </a:r>
            <a:r>
              <a:rPr lang="en-US" altLang="ko-KR" b="1" dirty="0" err="1">
                <a:latin typeface="Consolas" panose="020B0609020204030204" pitchFamily="49" charset="0"/>
              </a:rPr>
              <a:t>href</a:t>
            </a:r>
            <a:r>
              <a:rPr lang="en-US" altLang="ko-KR" b="1" dirty="0">
                <a:latin typeface="Consolas" panose="020B0609020204030204" pitchFamily="49" charset="0"/>
              </a:rPr>
              <a:t>="/on/"&gt;ON&lt;/a&gt;&lt;/div&gt;</a:t>
            </a:r>
          </a:p>
          <a:p>
            <a:r>
              <a:rPr lang="en-US" altLang="ko-KR" b="1" dirty="0">
                <a:latin typeface="Consolas" panose="020B0609020204030204" pitchFamily="49" charset="0"/>
              </a:rPr>
              <a:t>&lt;div class="</a:t>
            </a:r>
            <a:r>
              <a:rPr lang="en-US" altLang="ko-KR" b="1" dirty="0" err="1">
                <a:latin typeface="Consolas" panose="020B0609020204030204" pitchFamily="49" charset="0"/>
              </a:rPr>
              <a:t>onoff</a:t>
            </a:r>
            <a:r>
              <a:rPr lang="en-US" altLang="ko-KR" b="1" dirty="0">
                <a:latin typeface="Consolas" panose="020B0609020204030204" pitchFamily="49" charset="0"/>
              </a:rPr>
              <a:t>"&gt;&lt;a </a:t>
            </a:r>
            <a:r>
              <a:rPr lang="en-US" altLang="ko-KR" b="1" dirty="0" err="1">
                <a:latin typeface="Consolas" panose="020B0609020204030204" pitchFamily="49" charset="0"/>
              </a:rPr>
              <a:t>href</a:t>
            </a:r>
            <a:r>
              <a:rPr lang="en-US" altLang="ko-KR" b="1" dirty="0">
                <a:latin typeface="Consolas" panose="020B0609020204030204" pitchFamily="49" charset="0"/>
              </a:rPr>
              <a:t>="/off/"&gt;OFF&lt;/a&gt;&lt;/div&gt;</a:t>
            </a:r>
          </a:p>
          <a:p>
            <a:r>
              <a:rPr lang="en-US" altLang="ko-KR" b="1" dirty="0">
                <a:latin typeface="Consolas" panose="020B0609020204030204" pitchFamily="49" charset="0"/>
              </a:rPr>
              <a:t>&lt;</a:t>
            </a:r>
            <a:r>
              <a:rPr lang="en-US" altLang="ko-KR" b="1" dirty="0" err="1">
                <a:latin typeface="Consolas" panose="020B0609020204030204" pitchFamily="49" charset="0"/>
              </a:rPr>
              <a:t>br</a:t>
            </a:r>
            <a:r>
              <a:rPr lang="en-US" altLang="ko-KR" b="1" dirty="0">
                <a:latin typeface="Consolas" panose="020B0609020204030204" pitchFamily="49" charset="0"/>
              </a:rPr>
              <a:t>/&gt;</a:t>
            </a:r>
          </a:p>
          <a:p>
            <a:r>
              <a:rPr lang="en-US" altLang="ko-KR" b="1" dirty="0">
                <a:latin typeface="Consolas" panose="020B0609020204030204" pitchFamily="49" charset="0"/>
              </a:rPr>
              <a:t>&lt;p&gt;LED is now &lt;span id="state"&gt;{{state }}&lt;/span&gt;state. &lt;/p&gt;</a:t>
            </a:r>
          </a:p>
          <a:p>
            <a:r>
              <a:rPr lang="en-US" altLang="ko-KR" b="1" dirty="0">
                <a:latin typeface="Consolas" panose="020B0609020204030204" pitchFamily="49" charset="0"/>
              </a:rPr>
              <a:t>&lt;/body&gt;</a:t>
            </a:r>
          </a:p>
          <a:p>
            <a:r>
              <a:rPr lang="en-US" altLang="ko-KR" b="1" dirty="0">
                <a:latin typeface="Consolas" panose="020B0609020204030204" pitchFamily="49" charset="0"/>
              </a:rPr>
              <a:t>&lt;/html&gt;</a:t>
            </a:r>
            <a:endParaRPr lang="ko-KR" altLang="en-US" b="1" dirty="0">
              <a:latin typeface="Consolas" panose="020B0609020204030204" pitchFamily="49" charset="0"/>
            </a:endParaRPr>
          </a:p>
        </p:txBody>
      </p:sp>
    </p:spTree>
    <p:extLst>
      <p:ext uri="{BB962C8B-B14F-4D97-AF65-F5344CB8AC3E}">
        <p14:creationId xmlns:p14="http://schemas.microsoft.com/office/powerpoint/2010/main" val="3984175511"/>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9927" y="0"/>
            <a:ext cx="9144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원격 </a:t>
            </a:r>
            <a:r>
              <a:rPr lang="en-US" altLang="ko-KR" sz="2400" b="1">
                <a:solidFill>
                  <a:schemeClr val="bg1"/>
                </a:solidFill>
                <a:latin typeface="+mn-ea"/>
              </a:rPr>
              <a:t>LED </a:t>
            </a:r>
            <a:r>
              <a:rPr lang="ko-KR" altLang="en-US" sz="2400" b="1">
                <a:solidFill>
                  <a:schemeClr val="bg1"/>
                </a:solidFill>
                <a:latin typeface="+mn-ea"/>
              </a:rPr>
              <a:t>제어 프로그램  </a:t>
            </a:r>
            <a:r>
              <a:rPr lang="en-US" altLang="ko-KR" sz="2400" b="1">
                <a:solidFill>
                  <a:schemeClr val="bg1"/>
                </a:solidFill>
                <a:latin typeface="+mn-ea"/>
              </a:rPr>
              <a:t>: style.css</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551384" y="920621"/>
            <a:ext cx="6121021" cy="5016758"/>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000" b="1" dirty="0">
                <a:latin typeface="Consolas" panose="020B0609020204030204" pitchFamily="49" charset="0"/>
              </a:rPr>
              <a:t>body{</a:t>
            </a:r>
          </a:p>
          <a:p>
            <a:r>
              <a:rPr lang="en-US" altLang="ko-KR" sz="2000" b="1" dirty="0">
                <a:latin typeface="Consolas" panose="020B0609020204030204" pitchFamily="49" charset="0"/>
              </a:rPr>
              <a:t>	</a:t>
            </a:r>
            <a:r>
              <a:rPr lang="en-US" altLang="ko-KR" sz="2000" b="1" dirty="0" err="1">
                <a:latin typeface="Consolas" panose="020B0609020204030204" pitchFamily="49" charset="0"/>
              </a:rPr>
              <a:t>background-color:black</a:t>
            </a:r>
            <a:r>
              <a:rPr lang="en-US" altLang="ko-KR" sz="2000" b="1" dirty="0">
                <a:latin typeface="Consolas" panose="020B0609020204030204" pitchFamily="49" charset="0"/>
              </a:rPr>
              <a:t>;</a:t>
            </a:r>
          </a:p>
          <a:p>
            <a:r>
              <a:rPr lang="en-US" altLang="ko-KR" sz="2000" b="1" dirty="0">
                <a:latin typeface="Consolas" panose="020B0609020204030204" pitchFamily="49" charset="0"/>
              </a:rPr>
              <a:t>	text-align: center;</a:t>
            </a:r>
          </a:p>
          <a:p>
            <a:r>
              <a:rPr lang="en-US" altLang="ko-KR" sz="2000" b="1" dirty="0">
                <a:latin typeface="Consolas" panose="020B0609020204030204" pitchFamily="49" charset="0"/>
              </a:rPr>
              <a:t>}</a:t>
            </a:r>
          </a:p>
          <a:p>
            <a:r>
              <a:rPr lang="en-US" altLang="ko-KR" sz="2000" b="1" dirty="0" err="1">
                <a:latin typeface="Consolas" panose="020B0609020204030204" pitchFamily="49" charset="0"/>
              </a:rPr>
              <a:t>div.onoff</a:t>
            </a:r>
            <a:r>
              <a:rPr lang="en-US" altLang="ko-KR" sz="2000" b="1" dirty="0">
                <a:latin typeface="Consolas" panose="020B0609020204030204" pitchFamily="49" charset="0"/>
              </a:rPr>
              <a:t> a{	</a:t>
            </a:r>
          </a:p>
          <a:p>
            <a:r>
              <a:rPr lang="en-US" altLang="ko-KR" sz="2000" b="1" dirty="0">
                <a:latin typeface="Consolas" panose="020B0609020204030204" pitchFamily="49" charset="0"/>
              </a:rPr>
              <a:t>	font-size: 80px;</a:t>
            </a:r>
          </a:p>
          <a:p>
            <a:r>
              <a:rPr lang="en-US" altLang="ko-KR" sz="2000" b="1" dirty="0">
                <a:latin typeface="Consolas" panose="020B0609020204030204" pitchFamily="49" charset="0"/>
              </a:rPr>
              <a:t>	color: blue;</a:t>
            </a:r>
          </a:p>
          <a:p>
            <a:r>
              <a:rPr lang="en-US" altLang="ko-KR" sz="2000" b="1" dirty="0">
                <a:latin typeface="Consolas" panose="020B0609020204030204" pitchFamily="49" charset="0"/>
              </a:rPr>
              <a:t>}</a:t>
            </a:r>
          </a:p>
          <a:p>
            <a:r>
              <a:rPr lang="en-US" altLang="ko-KR" sz="2000" b="1" dirty="0">
                <a:latin typeface="Consolas" panose="020B0609020204030204" pitchFamily="49" charset="0"/>
              </a:rPr>
              <a:t>p{</a:t>
            </a:r>
          </a:p>
          <a:p>
            <a:r>
              <a:rPr lang="en-US" altLang="ko-KR" sz="2000" b="1" dirty="0">
                <a:latin typeface="Consolas" panose="020B0609020204030204" pitchFamily="49" charset="0"/>
              </a:rPr>
              <a:t>	font-size: 50px;</a:t>
            </a:r>
          </a:p>
          <a:p>
            <a:r>
              <a:rPr lang="en-US" altLang="ko-KR" sz="2000" b="1" dirty="0">
                <a:latin typeface="Consolas" panose="020B0609020204030204" pitchFamily="49" charset="0"/>
              </a:rPr>
              <a:t>	color : yellow;</a:t>
            </a:r>
          </a:p>
          <a:p>
            <a:r>
              <a:rPr lang="en-US" altLang="ko-KR" sz="2000" b="1" dirty="0">
                <a:latin typeface="Consolas" panose="020B0609020204030204" pitchFamily="49" charset="0"/>
              </a:rPr>
              <a:t>}</a:t>
            </a:r>
          </a:p>
          <a:p>
            <a:r>
              <a:rPr lang="en-US" altLang="ko-KR" sz="2000" b="1" dirty="0">
                <a:latin typeface="Consolas" panose="020B0609020204030204" pitchFamily="49" charset="0"/>
              </a:rPr>
              <a:t>#state{</a:t>
            </a:r>
          </a:p>
          <a:p>
            <a:r>
              <a:rPr lang="en-US" altLang="ko-KR" sz="2000" b="1" dirty="0">
                <a:latin typeface="Consolas" panose="020B0609020204030204" pitchFamily="49" charset="0"/>
              </a:rPr>
              <a:t>	font-size: 80px;</a:t>
            </a:r>
          </a:p>
          <a:p>
            <a:r>
              <a:rPr lang="en-US" altLang="ko-KR" sz="2000" b="1" dirty="0">
                <a:latin typeface="Consolas" panose="020B0609020204030204" pitchFamily="49" charset="0"/>
              </a:rPr>
              <a:t>	color : red;</a:t>
            </a:r>
          </a:p>
          <a:p>
            <a:r>
              <a:rPr lang="en-US" altLang="ko-KR" sz="2000" b="1" dirty="0">
                <a:latin typeface="Consolas" panose="020B0609020204030204" pitchFamily="49" charset="0"/>
              </a:rPr>
              <a:t>}</a:t>
            </a:r>
            <a:endParaRPr lang="ko-KR" altLang="en-US" sz="2000" b="1" dirty="0">
              <a:latin typeface="Consolas" panose="020B0609020204030204" pitchFamily="49" charset="0"/>
            </a:endParaRPr>
          </a:p>
        </p:txBody>
      </p:sp>
    </p:spTree>
    <p:extLst>
      <p:ext uri="{BB962C8B-B14F-4D97-AF65-F5344CB8AC3E}">
        <p14:creationId xmlns:p14="http://schemas.microsoft.com/office/powerpoint/2010/main" val="269124919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python code :  THgraph_run.py (6/9)</a:t>
            </a:r>
            <a:endParaRPr lang="ko-KR" altLang="en-US" sz="2000" b="1" dirty="0">
              <a:solidFill>
                <a:srgbClr val="000099"/>
              </a:solidFill>
            </a:endParaRPr>
          </a:p>
        </p:txBody>
      </p:sp>
      <p:sp>
        <p:nvSpPr>
          <p:cNvPr id="4" name="직사각형 3"/>
          <p:cNvSpPr/>
          <p:nvPr/>
        </p:nvSpPr>
        <p:spPr>
          <a:xfrm>
            <a:off x="0" y="457199"/>
            <a:ext cx="11233248" cy="6463308"/>
          </a:xfrm>
          <a:prstGeom prst="rect">
            <a:avLst/>
          </a:prstGeom>
          <a:solidFill>
            <a:schemeClr val="tx1">
              <a:lumMod val="85000"/>
              <a:lumOff val="15000"/>
            </a:schemeClr>
          </a:solidFill>
        </p:spPr>
        <p:txBody>
          <a:bodyPr wrap="square">
            <a:spAutoFit/>
          </a:bodyPr>
          <a:lstStyle/>
          <a:p>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data_received</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data</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global</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Now_temp</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Now_humi</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Now_cds</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cnt</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0</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rxdata</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data</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decode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57A64A"/>
                </a:solidFill>
                <a:latin typeface="Consolas" panose="020B0609020204030204" pitchFamily="49" charset="0"/>
              </a:rPr>
              <a:t># repr(data)</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print</a:t>
            </a:r>
            <a:r>
              <a:rPr lang="en-US" altLang="ko-KR">
                <a:solidFill>
                  <a:srgbClr val="DADADA"/>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data received</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rxdata</a:t>
            </a:r>
            <a:r>
              <a:rPr lang="en-US" altLang="ko-KR">
                <a:solidFill>
                  <a:srgbClr val="DADADA"/>
                </a:solidFill>
                <a:latin typeface="Consolas" panose="020B0609020204030204" pitchFamily="49" charset="0"/>
              </a:rPr>
              <a:t>)</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temp</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rxdata</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2</a:t>
            </a:r>
            <a:r>
              <a:rPr lang="en-US" altLang="ko-KR">
                <a:solidFill>
                  <a:srgbClr val="DADADA"/>
                </a:solidFill>
                <a:latin typeface="Consolas" panose="020B0609020204030204" pitchFamily="49" charset="0"/>
              </a:rPr>
              <a:t>:</a:t>
            </a:r>
            <a:r>
              <a:rPr lang="en-US" altLang="ko-KR">
                <a:solidFill>
                  <a:srgbClr val="B5CEA8"/>
                </a:solidFill>
                <a:latin typeface="Consolas" panose="020B0609020204030204" pitchFamily="49" charset="0"/>
              </a:rPr>
              <a:t>6</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tempf</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float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temp</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temperature</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append</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tempf</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Now_temp</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tempf</a:t>
            </a:r>
            <a:endParaRPr lang="en-US" altLang="ko-KR">
              <a:solidFill>
                <a:srgbClr val="DADADA"/>
              </a:solidFill>
              <a:latin typeface="Consolas" panose="020B0609020204030204" pitchFamily="49" charset="0"/>
            </a:endParaRPr>
          </a:p>
          <a:p>
            <a:br>
              <a:rPr lang="en-US" altLang="ko-KR">
                <a:solidFill>
                  <a:srgbClr val="DADADA"/>
                </a:solidFill>
                <a:latin typeface="Consolas" panose="020B0609020204030204" pitchFamily="49" charset="0"/>
              </a:rPr>
            </a:b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humi</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rxdata</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7</a:t>
            </a:r>
            <a:r>
              <a:rPr lang="en-US" altLang="ko-KR">
                <a:solidFill>
                  <a:srgbClr val="DADADA"/>
                </a:solidFill>
                <a:latin typeface="Consolas" panose="020B0609020204030204" pitchFamily="49" charset="0"/>
              </a:rPr>
              <a:t>:</a:t>
            </a:r>
            <a:r>
              <a:rPr lang="en-US" altLang="ko-KR">
                <a:solidFill>
                  <a:srgbClr val="B5CEA8"/>
                </a:solidFill>
                <a:latin typeface="Consolas" panose="020B0609020204030204" pitchFamily="49" charset="0"/>
              </a:rPr>
              <a:t>11</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humif</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float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humi</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humidity</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append</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humif</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Now_humi</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humif</a:t>
            </a:r>
            <a:endParaRPr lang="en-US" altLang="ko-KR">
              <a:solidFill>
                <a:srgbClr val="DADADA"/>
              </a:solidFill>
              <a:latin typeface="Consolas" panose="020B0609020204030204" pitchFamily="49" charset="0"/>
            </a:endParaRPr>
          </a:p>
          <a:p>
            <a:br>
              <a:rPr lang="en-US" altLang="ko-KR">
                <a:solidFill>
                  <a:srgbClr val="DADADA"/>
                </a:solidFill>
                <a:latin typeface="Consolas" panose="020B0609020204030204" pitchFamily="49" charset="0"/>
              </a:rPr>
            </a:b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cdss</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rxdata</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12</a:t>
            </a:r>
            <a:r>
              <a:rPr lang="en-US" altLang="ko-KR">
                <a:solidFill>
                  <a:srgbClr val="DADADA"/>
                </a:solidFill>
                <a:latin typeface="Consolas" panose="020B0609020204030204" pitchFamily="49" charset="0"/>
              </a:rPr>
              <a:t>:</a:t>
            </a:r>
            <a:r>
              <a:rPr lang="en-US" altLang="ko-KR">
                <a:solidFill>
                  <a:srgbClr val="B5CEA8"/>
                </a:solidFill>
                <a:latin typeface="Consolas" panose="020B0609020204030204" pitchFamily="49" charset="0"/>
              </a:rPr>
              <a:t>15</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cdsi</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int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cdss</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cds</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append</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cdsi</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Now_cds</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cdsi</a:t>
            </a:r>
            <a:endParaRPr lang="en-US" altLang="ko-KR">
              <a:solidFill>
                <a:srgbClr val="DADADA"/>
              </a:solidFill>
              <a:latin typeface="Consolas" panose="020B0609020204030204" pitchFamily="49" charset="0"/>
            </a:endParaRPr>
          </a:p>
          <a:p>
            <a:br>
              <a:rPr lang="en-US" altLang="ko-KR">
                <a:solidFill>
                  <a:srgbClr val="DADADA"/>
                </a:solidFill>
                <a:latin typeface="Consolas" panose="020B0609020204030204" pitchFamily="49" charset="0"/>
              </a:rPr>
            </a:b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cnt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cnt</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1</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if</a:t>
            </a:r>
            <a:r>
              <a:rPr lang="en-US" altLang="ko-KR">
                <a:solidFill>
                  <a:srgbClr val="DADADA"/>
                </a:solidFill>
                <a:latin typeface="Consolas" panose="020B0609020204030204" pitchFamily="49" charset="0"/>
              </a:rPr>
              <a:t>(</a:t>
            </a:r>
            <a:r>
              <a:rPr lang="en-US" altLang="ko-KR">
                <a:solidFill>
                  <a:srgbClr val="9CDCFE"/>
                </a:solidFill>
                <a:latin typeface="Consolas" panose="020B0609020204030204" pitchFamily="49" charset="0"/>
              </a:rPr>
              <a:t>cnt</a:t>
            </a:r>
            <a:r>
              <a:rPr lang="en-US" altLang="ko-KR">
                <a:solidFill>
                  <a:srgbClr val="B4B4B4"/>
                </a:solidFill>
                <a:latin typeface="Consolas" panose="020B0609020204030204" pitchFamily="49" charset="0"/>
              </a:rPr>
              <a:t>&gt;</a:t>
            </a:r>
            <a:r>
              <a:rPr lang="en-US" altLang="ko-KR">
                <a:solidFill>
                  <a:srgbClr val="B5CEA8"/>
                </a:solidFill>
                <a:latin typeface="Consolas" panose="020B0609020204030204" pitchFamily="49" charset="0"/>
              </a:rPr>
              <a:t>20</a:t>
            </a:r>
            <a:r>
              <a:rPr lang="en-US" altLang="ko-KR">
                <a:solidFill>
                  <a:srgbClr val="DADADA"/>
                </a:solidFill>
                <a:latin typeface="Consolas" panose="020B0609020204030204" pitchFamily="49" charset="0"/>
              </a:rPr>
              <a:t>):</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temperature</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pop</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0</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humidity</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pop</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0</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cds</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pop</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0</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cnt</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B5CEA8"/>
                </a:solidFill>
                <a:latin typeface="Consolas" panose="020B0609020204030204" pitchFamily="49" charset="0"/>
              </a:rPr>
              <a:t>21</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ui</a:t>
            </a:r>
            <a:r>
              <a:rPr lang="en-US" altLang="ko-KR">
                <a:solidFill>
                  <a:srgbClr val="DADADA"/>
                </a:solidFill>
                <a:latin typeface="Consolas" panose="020B0609020204030204" pitchFamily="49" charset="0"/>
              </a:rPr>
              <a:t>.uiUpdateDelegate.emit</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1</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br>
              <a:rPr lang="en-US" altLang="ko-KR">
                <a:solidFill>
                  <a:srgbClr val="DADADA"/>
                </a:solidFill>
                <a:latin typeface="Consolas" panose="020B0609020204030204" pitchFamily="49" charset="0"/>
              </a:rPr>
            </a:br>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connection_lost</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exc</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print</a:t>
            </a:r>
            <a:r>
              <a:rPr lang="en-US" altLang="ko-KR">
                <a:solidFill>
                  <a:srgbClr val="DADADA"/>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port closed</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.transport.loop.stop</a:t>
            </a:r>
            <a:r>
              <a:rPr lang="en-US" altLang="ko-KR">
                <a:solidFill>
                  <a:srgbClr val="B4B4B4"/>
                </a:solidFill>
                <a:latin typeface="Consolas" panose="020B0609020204030204" pitchFamily="49" charset="0"/>
              </a:rPr>
              <a:t>()</a:t>
            </a:r>
            <a:endParaRPr lang="en-US" altLang="ko-KR" b="0">
              <a:solidFill>
                <a:srgbClr val="DADADA"/>
              </a:solidFill>
              <a:effectLst/>
              <a:latin typeface="Consolas" panose="020B0609020204030204" pitchFamily="49" charset="0"/>
            </a:endParaRPr>
          </a:p>
        </p:txBody>
      </p:sp>
    </p:spTree>
    <p:extLst>
      <p:ext uri="{BB962C8B-B14F-4D97-AF65-F5344CB8AC3E}">
        <p14:creationId xmlns:p14="http://schemas.microsoft.com/office/powerpoint/2010/main" val="2313498751"/>
      </p:ext>
    </p:extLst>
  </p:cSld>
  <p:clrMapOvr>
    <a:masterClrMapping/>
  </p:clrMapOvr>
  <p:transition spd="slow"/>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6861" y="-33621"/>
            <a:ext cx="9144000" cy="64457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과제</a:t>
            </a: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6" name="그림 5"/>
          <p:cNvPicPr>
            <a:picLocks noChangeAspect="1"/>
          </p:cNvPicPr>
          <p:nvPr/>
        </p:nvPicPr>
        <p:blipFill>
          <a:blip r:embed="rId2"/>
          <a:stretch>
            <a:fillRect/>
          </a:stretch>
        </p:blipFill>
        <p:spPr>
          <a:xfrm flipH="1">
            <a:off x="7256618" y="2706120"/>
            <a:ext cx="2598736" cy="1733792"/>
          </a:xfrm>
          <a:prstGeom prst="rect">
            <a:avLst/>
          </a:prstGeom>
        </p:spPr>
      </p:pic>
      <p:sp>
        <p:nvSpPr>
          <p:cNvPr id="7" name="TextBox 6"/>
          <p:cNvSpPr txBox="1"/>
          <p:nvPr/>
        </p:nvSpPr>
        <p:spPr>
          <a:xfrm>
            <a:off x="7269634" y="2774426"/>
            <a:ext cx="585417" cy="369332"/>
          </a:xfrm>
          <a:prstGeom prst="rect">
            <a:avLst/>
          </a:prstGeom>
          <a:solidFill>
            <a:schemeClr val="bg1"/>
          </a:solidFill>
        </p:spPr>
        <p:txBody>
          <a:bodyPr wrap="none" rtlCol="0">
            <a:spAutoFit/>
          </a:bodyPr>
          <a:lstStyle/>
          <a:p>
            <a:r>
              <a:rPr lang="en-US" altLang="ko-KR" b="1">
                <a:solidFill>
                  <a:srgbClr val="0000FF"/>
                </a:solidFill>
              </a:rPr>
              <a:t>PE4</a:t>
            </a:r>
            <a:endParaRPr lang="ko-KR" altLang="en-US" b="1">
              <a:solidFill>
                <a:srgbClr val="0000FF"/>
              </a:solidFill>
            </a:endParaRPr>
          </a:p>
        </p:txBody>
      </p:sp>
      <p:sp>
        <p:nvSpPr>
          <p:cNvPr id="8" name="TextBox 7"/>
          <p:cNvSpPr txBox="1"/>
          <p:nvPr/>
        </p:nvSpPr>
        <p:spPr>
          <a:xfrm>
            <a:off x="7301429" y="3165824"/>
            <a:ext cx="585417" cy="369332"/>
          </a:xfrm>
          <a:prstGeom prst="rect">
            <a:avLst/>
          </a:prstGeom>
          <a:solidFill>
            <a:schemeClr val="bg1"/>
          </a:solidFill>
        </p:spPr>
        <p:txBody>
          <a:bodyPr wrap="none" rtlCol="0">
            <a:spAutoFit/>
          </a:bodyPr>
          <a:lstStyle/>
          <a:p>
            <a:r>
              <a:rPr lang="en-US" altLang="ko-KR" b="1">
                <a:solidFill>
                  <a:srgbClr val="0000FF"/>
                </a:solidFill>
              </a:rPr>
              <a:t>PE3</a:t>
            </a:r>
            <a:endParaRPr lang="ko-KR" altLang="en-US" b="1">
              <a:solidFill>
                <a:srgbClr val="0000FF"/>
              </a:solidFill>
            </a:endParaRPr>
          </a:p>
        </p:txBody>
      </p:sp>
      <p:sp>
        <p:nvSpPr>
          <p:cNvPr id="10" name="TextBox 9"/>
          <p:cNvSpPr txBox="1"/>
          <p:nvPr/>
        </p:nvSpPr>
        <p:spPr>
          <a:xfrm>
            <a:off x="7292076" y="3597872"/>
            <a:ext cx="585417" cy="369332"/>
          </a:xfrm>
          <a:prstGeom prst="rect">
            <a:avLst/>
          </a:prstGeom>
          <a:solidFill>
            <a:schemeClr val="bg1"/>
          </a:solidFill>
        </p:spPr>
        <p:txBody>
          <a:bodyPr wrap="none" rtlCol="0">
            <a:spAutoFit/>
          </a:bodyPr>
          <a:lstStyle/>
          <a:p>
            <a:r>
              <a:rPr lang="en-US" altLang="ko-KR" b="1">
                <a:solidFill>
                  <a:srgbClr val="0000FF"/>
                </a:solidFill>
              </a:rPr>
              <a:t>PE2</a:t>
            </a:r>
            <a:endParaRPr lang="ko-KR" altLang="en-US" b="1">
              <a:solidFill>
                <a:srgbClr val="0000FF"/>
              </a:solidFill>
            </a:endParaRPr>
          </a:p>
        </p:txBody>
      </p:sp>
      <p:sp>
        <p:nvSpPr>
          <p:cNvPr id="4" name="직사각형 3"/>
          <p:cNvSpPr/>
          <p:nvPr/>
        </p:nvSpPr>
        <p:spPr>
          <a:xfrm>
            <a:off x="7199227" y="1988840"/>
            <a:ext cx="3259790" cy="24863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7961112" y="1988840"/>
            <a:ext cx="1189749" cy="369332"/>
          </a:xfrm>
          <a:prstGeom prst="rect">
            <a:avLst/>
          </a:prstGeom>
          <a:noFill/>
        </p:spPr>
        <p:txBody>
          <a:bodyPr wrap="none" rtlCol="0">
            <a:spAutoFit/>
          </a:bodyPr>
          <a:lstStyle/>
          <a:p>
            <a:r>
              <a:rPr lang="ko-KR" altLang="en-US" b="1">
                <a:solidFill>
                  <a:schemeClr val="tx1">
                    <a:lumMod val="75000"/>
                    <a:lumOff val="25000"/>
                  </a:schemeClr>
                </a:solidFill>
              </a:rPr>
              <a:t>개발 보드</a:t>
            </a:r>
          </a:p>
        </p:txBody>
      </p:sp>
      <p:sp>
        <p:nvSpPr>
          <p:cNvPr id="13" name="TextBox 12"/>
          <p:cNvSpPr txBox="1"/>
          <p:nvPr/>
        </p:nvSpPr>
        <p:spPr>
          <a:xfrm>
            <a:off x="1530274" y="813637"/>
            <a:ext cx="9185528" cy="369332"/>
          </a:xfrm>
          <a:prstGeom prst="rect">
            <a:avLst/>
          </a:prstGeom>
          <a:noFill/>
        </p:spPr>
        <p:txBody>
          <a:bodyPr wrap="none" rtlCol="0">
            <a:spAutoFit/>
          </a:bodyPr>
          <a:lstStyle/>
          <a:p>
            <a:pPr marL="285750" indent="-285750">
              <a:buFont typeface="Arial" panose="020B0604020202020204" pitchFamily="34" charset="0"/>
              <a:buChar char="•"/>
            </a:pPr>
            <a:r>
              <a:rPr lang="ko-KR" altLang="en-US"/>
              <a:t>앞의 예제를 참고하여 동일한 기능을 갖도록 </a:t>
            </a:r>
            <a:r>
              <a:rPr lang="en-US" altLang="ko-KR"/>
              <a:t>PC</a:t>
            </a:r>
            <a:r>
              <a:rPr lang="ko-KR" altLang="en-US"/>
              <a:t>와 개발 보드를 사용하여 개발하시오</a:t>
            </a:r>
          </a:p>
        </p:txBody>
      </p:sp>
      <p:pic>
        <p:nvPicPr>
          <p:cNvPr id="15" name="Picture 6" descr="삼성전자, 갤럭시 북 3종·노트북 플러스 2 출시 - 전자부품 전문 미디어 디일렉"/>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794" y="1654778"/>
            <a:ext cx="5546869" cy="3688670"/>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p:cNvSpPr/>
          <p:nvPr/>
        </p:nvSpPr>
        <p:spPr>
          <a:xfrm>
            <a:off x="2401197" y="1814070"/>
            <a:ext cx="2034283" cy="231168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a:t>Web</a:t>
            </a:r>
          </a:p>
          <a:p>
            <a:pPr algn="ctr"/>
            <a:r>
              <a:rPr lang="en-US" altLang="ko-KR" sz="2400" b="1"/>
              <a:t>Server</a:t>
            </a:r>
          </a:p>
          <a:p>
            <a:pPr algn="ctr"/>
            <a:r>
              <a:rPr lang="en-US" altLang="ko-KR" sz="2400" b="1"/>
              <a:t>(Flask </a:t>
            </a:r>
            <a:r>
              <a:rPr lang="en-US" altLang="ko-KR" b="1"/>
              <a:t>@</a:t>
            </a:r>
            <a:endParaRPr lang="en-US" altLang="ko-KR" sz="2400" b="1"/>
          </a:p>
          <a:p>
            <a:pPr algn="ctr"/>
            <a:r>
              <a:rPr lang="en-US" altLang="ko-KR" b="1"/>
              <a:t>VS Code</a:t>
            </a:r>
            <a:r>
              <a:rPr lang="en-US" altLang="ko-KR" sz="2400" b="1"/>
              <a:t>)</a:t>
            </a:r>
            <a:endParaRPr lang="ko-KR" altLang="en-US" sz="2400" b="1"/>
          </a:p>
        </p:txBody>
      </p:sp>
      <p:sp>
        <p:nvSpPr>
          <p:cNvPr id="17" name="직사각형 16"/>
          <p:cNvSpPr/>
          <p:nvPr/>
        </p:nvSpPr>
        <p:spPr>
          <a:xfrm>
            <a:off x="4435480" y="1810184"/>
            <a:ext cx="1736332" cy="231168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t>Client</a:t>
            </a:r>
          </a:p>
          <a:p>
            <a:pPr algn="ctr"/>
            <a:r>
              <a:rPr lang="en-US" altLang="ko-KR" sz="2000" b="1"/>
              <a:t>(Web Browser)</a:t>
            </a:r>
            <a:endParaRPr lang="ko-KR" altLang="en-US" sz="2000" b="1"/>
          </a:p>
        </p:txBody>
      </p:sp>
      <p:sp>
        <p:nvSpPr>
          <p:cNvPr id="18" name="모서리가 둥근 직사각형 17"/>
          <p:cNvSpPr/>
          <p:nvPr/>
        </p:nvSpPr>
        <p:spPr>
          <a:xfrm>
            <a:off x="2534761" y="1927085"/>
            <a:ext cx="3431568" cy="33224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a:solidFill>
                  <a:schemeClr val="bg1"/>
                </a:solidFill>
              </a:rPr>
              <a:t>하나의 </a:t>
            </a:r>
            <a:r>
              <a:rPr lang="en-US" altLang="ko-KR" sz="2000" b="1">
                <a:solidFill>
                  <a:schemeClr val="bg1"/>
                </a:solidFill>
              </a:rPr>
              <a:t>PC</a:t>
            </a:r>
            <a:r>
              <a:rPr lang="ko-KR" altLang="en-US" sz="2000" b="1">
                <a:solidFill>
                  <a:schemeClr val="bg1"/>
                </a:solidFill>
              </a:rPr>
              <a:t>로 </a:t>
            </a:r>
            <a:r>
              <a:rPr lang="en-US" altLang="ko-KR" sz="2000" b="1">
                <a:solidFill>
                  <a:schemeClr val="bg1"/>
                </a:solidFill>
              </a:rPr>
              <a:t>Test</a:t>
            </a:r>
            <a:endParaRPr lang="ko-KR" altLang="en-US" sz="2000" b="1">
              <a:solidFill>
                <a:schemeClr val="bg1"/>
              </a:solidFill>
            </a:endParaRPr>
          </a:p>
        </p:txBody>
      </p:sp>
      <p:sp>
        <p:nvSpPr>
          <p:cNvPr id="19" name="왼쪽/오른쪽 화살표 18"/>
          <p:cNvSpPr/>
          <p:nvPr/>
        </p:nvSpPr>
        <p:spPr>
          <a:xfrm>
            <a:off x="6510630" y="3337582"/>
            <a:ext cx="555032" cy="1975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6472421" y="2981158"/>
            <a:ext cx="606256" cy="369332"/>
          </a:xfrm>
          <a:prstGeom prst="rect">
            <a:avLst/>
          </a:prstGeom>
          <a:noFill/>
        </p:spPr>
        <p:txBody>
          <a:bodyPr wrap="none" rtlCol="0">
            <a:spAutoFit/>
          </a:bodyPr>
          <a:lstStyle/>
          <a:p>
            <a:r>
              <a:rPr lang="en-US" altLang="ko-KR"/>
              <a:t>USB</a:t>
            </a:r>
            <a:endParaRPr lang="ko-KR" altLang="en-US"/>
          </a:p>
        </p:txBody>
      </p:sp>
    </p:spTree>
    <p:extLst>
      <p:ext uri="{BB962C8B-B14F-4D97-AF65-F5344CB8AC3E}">
        <p14:creationId xmlns:p14="http://schemas.microsoft.com/office/powerpoint/2010/main" val="440741852"/>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11773"/>
            <a:ext cx="9144000" cy="64457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과제 </a:t>
            </a:r>
            <a:r>
              <a:rPr lang="en-US" altLang="ko-KR" sz="2400" b="1">
                <a:solidFill>
                  <a:schemeClr val="bg1"/>
                </a:solidFill>
                <a:latin typeface="+mn-ea"/>
              </a:rPr>
              <a:t>- </a:t>
            </a:r>
            <a:r>
              <a:rPr lang="ko-KR" altLang="en-US" sz="2400" b="1">
                <a:solidFill>
                  <a:schemeClr val="bg1"/>
                </a:solidFill>
                <a:latin typeface="+mn-ea"/>
              </a:rPr>
              <a:t>설명</a:t>
            </a: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21" name="그림 20"/>
          <p:cNvPicPr>
            <a:picLocks noChangeAspect="1"/>
          </p:cNvPicPr>
          <p:nvPr/>
        </p:nvPicPr>
        <p:blipFill>
          <a:blip r:embed="rId2"/>
          <a:stretch>
            <a:fillRect/>
          </a:stretch>
        </p:blipFill>
        <p:spPr>
          <a:xfrm>
            <a:off x="438439" y="765496"/>
            <a:ext cx="9937104" cy="5860315"/>
          </a:xfrm>
          <a:prstGeom prst="rect">
            <a:avLst/>
          </a:prstGeom>
        </p:spPr>
      </p:pic>
      <p:sp>
        <p:nvSpPr>
          <p:cNvPr id="22" name="TextBox 21"/>
          <p:cNvSpPr txBox="1"/>
          <p:nvPr/>
        </p:nvSpPr>
        <p:spPr>
          <a:xfrm>
            <a:off x="6766592" y="2505670"/>
            <a:ext cx="3522118" cy="923330"/>
          </a:xfrm>
          <a:prstGeom prst="rect">
            <a:avLst/>
          </a:prstGeom>
          <a:noFill/>
        </p:spPr>
        <p:txBody>
          <a:bodyPr wrap="none" rtlCol="0">
            <a:spAutoFit/>
          </a:bodyPr>
          <a:lstStyle/>
          <a:p>
            <a:r>
              <a:rPr lang="ko-KR" altLang="en-US" b="1">
                <a:solidFill>
                  <a:schemeClr val="bg1"/>
                </a:solidFill>
              </a:rPr>
              <a:t>클릭하면</a:t>
            </a:r>
            <a:r>
              <a:rPr lang="en-US" altLang="ko-KR" b="1">
                <a:solidFill>
                  <a:schemeClr val="bg1"/>
                </a:solidFill>
              </a:rPr>
              <a:t>,  Serial Port</a:t>
            </a:r>
            <a:r>
              <a:rPr lang="ko-KR" altLang="en-US" b="1">
                <a:solidFill>
                  <a:schemeClr val="bg1"/>
                </a:solidFill>
              </a:rPr>
              <a:t>로 전송 </a:t>
            </a:r>
            <a:endParaRPr lang="en-US" altLang="ko-KR" b="1">
              <a:solidFill>
                <a:schemeClr val="bg1"/>
              </a:solidFill>
            </a:endParaRPr>
          </a:p>
          <a:p>
            <a:r>
              <a:rPr lang="it-IT" altLang="ko-KR" b="1">
                <a:solidFill>
                  <a:schemeClr val="bg1"/>
                </a:solidFill>
              </a:rPr>
              <a:t>['\x02','L', '1', 'O', 'N', '\x03']</a:t>
            </a:r>
          </a:p>
          <a:p>
            <a:endParaRPr lang="ko-KR" altLang="en-US" b="1">
              <a:solidFill>
                <a:schemeClr val="bg1"/>
              </a:solidFill>
            </a:endParaRPr>
          </a:p>
        </p:txBody>
      </p:sp>
      <p:sp>
        <p:nvSpPr>
          <p:cNvPr id="23" name="TextBox 22"/>
          <p:cNvSpPr txBox="1"/>
          <p:nvPr/>
        </p:nvSpPr>
        <p:spPr>
          <a:xfrm>
            <a:off x="6837124" y="3702920"/>
            <a:ext cx="3381054" cy="861774"/>
          </a:xfrm>
          <a:prstGeom prst="rect">
            <a:avLst/>
          </a:prstGeom>
          <a:noFill/>
        </p:spPr>
        <p:txBody>
          <a:bodyPr wrap="none" rtlCol="0">
            <a:spAutoFit/>
          </a:bodyPr>
          <a:lstStyle/>
          <a:p>
            <a:r>
              <a:rPr lang="ko-KR" altLang="en-US" sz="1600" b="1">
                <a:solidFill>
                  <a:schemeClr val="bg1"/>
                </a:solidFill>
              </a:rPr>
              <a:t>클릭하면</a:t>
            </a:r>
            <a:r>
              <a:rPr lang="en-US" altLang="ko-KR" sz="1600" b="1">
                <a:solidFill>
                  <a:schemeClr val="bg1"/>
                </a:solidFill>
              </a:rPr>
              <a:t>,  Serial Port</a:t>
            </a:r>
            <a:r>
              <a:rPr lang="ko-KR" altLang="en-US" sz="1600" b="1">
                <a:solidFill>
                  <a:schemeClr val="bg1"/>
                </a:solidFill>
              </a:rPr>
              <a:t>로 전송 </a:t>
            </a:r>
            <a:endParaRPr lang="en-US" altLang="ko-KR" sz="1600" b="1">
              <a:solidFill>
                <a:schemeClr val="bg1"/>
              </a:solidFill>
            </a:endParaRPr>
          </a:p>
          <a:p>
            <a:r>
              <a:rPr lang="it-IT" altLang="ko-KR" sz="1600" b="1">
                <a:solidFill>
                  <a:schemeClr val="bg1"/>
                </a:solidFill>
              </a:rPr>
              <a:t>['\x02','L', '1', 'O', ‘F', ‘F' '\x03']</a:t>
            </a:r>
          </a:p>
          <a:p>
            <a:endParaRPr lang="ko-KR" altLang="en-US" sz="1600" b="1">
              <a:solidFill>
                <a:schemeClr val="bg1"/>
              </a:solidFill>
            </a:endParaRPr>
          </a:p>
        </p:txBody>
      </p:sp>
      <p:sp>
        <p:nvSpPr>
          <p:cNvPr id="24" name="모서리가 둥근 직사각형 23"/>
          <p:cNvSpPr/>
          <p:nvPr/>
        </p:nvSpPr>
        <p:spPr>
          <a:xfrm>
            <a:off x="5519936" y="5517232"/>
            <a:ext cx="936104" cy="575272"/>
          </a:xfrm>
          <a:prstGeom prst="roundRect">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5735960" y="6174491"/>
            <a:ext cx="2702984" cy="369332"/>
          </a:xfrm>
          <a:prstGeom prst="rect">
            <a:avLst/>
          </a:prstGeom>
          <a:noFill/>
        </p:spPr>
        <p:txBody>
          <a:bodyPr wrap="none" rtlCol="0">
            <a:spAutoFit/>
          </a:bodyPr>
          <a:lstStyle/>
          <a:p>
            <a:r>
              <a:rPr lang="en-US" altLang="ko-KR" b="1">
                <a:solidFill>
                  <a:schemeClr val="bg1"/>
                </a:solidFill>
              </a:rPr>
              <a:t>ON/OFF </a:t>
            </a:r>
            <a:r>
              <a:rPr lang="ko-KR" altLang="en-US" b="1">
                <a:solidFill>
                  <a:schemeClr val="bg1"/>
                </a:solidFill>
              </a:rPr>
              <a:t>상태 표시 변수</a:t>
            </a:r>
          </a:p>
        </p:txBody>
      </p:sp>
    </p:spTree>
    <p:extLst>
      <p:ext uri="{BB962C8B-B14F-4D97-AF65-F5344CB8AC3E}">
        <p14:creationId xmlns:p14="http://schemas.microsoft.com/office/powerpoint/2010/main" val="1660113989"/>
      </p:ext>
    </p:extLst>
  </p:cSld>
  <p:clrMapOvr>
    <a:masterClrMapping/>
  </p:clrMapOvr>
  <p:transition spd="slow"/>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과제 </a:t>
            </a:r>
            <a:r>
              <a:rPr lang="en-US" altLang="ko-KR" sz="2400" b="1">
                <a:solidFill>
                  <a:schemeClr val="bg1"/>
                </a:solidFill>
                <a:latin typeface="+mn-ea"/>
              </a:rPr>
              <a:t>– </a:t>
            </a:r>
            <a:r>
              <a:rPr lang="ko-KR" altLang="en-US" sz="2400" b="1">
                <a:solidFill>
                  <a:schemeClr val="bg1"/>
                </a:solidFill>
                <a:latin typeface="+mn-ea"/>
              </a:rPr>
              <a:t>설명  </a:t>
            </a:r>
            <a:r>
              <a:rPr lang="en-US" altLang="ko-KR" sz="2400" b="1">
                <a:solidFill>
                  <a:schemeClr val="bg1"/>
                </a:solidFill>
                <a:latin typeface="+mn-ea"/>
              </a:rPr>
              <a:t>app.py</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10" name="직사각형 9"/>
          <p:cNvSpPr/>
          <p:nvPr/>
        </p:nvSpPr>
        <p:spPr>
          <a:xfrm>
            <a:off x="47328" y="715918"/>
            <a:ext cx="9096672" cy="4801314"/>
          </a:xfrm>
          <a:prstGeom prst="rect">
            <a:avLst/>
          </a:prstGeom>
          <a:solidFill>
            <a:schemeClr val="bg1">
              <a:lumMod val="95000"/>
            </a:schemeClr>
          </a:solidFill>
        </p:spPr>
        <p:txBody>
          <a:bodyPr wrap="square">
            <a:spAutoFit/>
          </a:bodyPr>
          <a:lstStyle/>
          <a:p>
            <a:r>
              <a:rPr lang="en-US" altLang="ko-KR">
                <a:latin typeface="Consolas" panose="020B0609020204030204" pitchFamily="49" charset="0"/>
              </a:rPr>
              <a:t>from flask import Flask, render_template</a:t>
            </a:r>
          </a:p>
          <a:p>
            <a:r>
              <a:rPr lang="en-US" altLang="ko-KR">
                <a:latin typeface="Consolas" panose="020B0609020204030204" pitchFamily="49" charset="0"/>
              </a:rPr>
              <a:t>import serial</a:t>
            </a:r>
          </a:p>
          <a:p>
            <a:br>
              <a:rPr lang="en-US" altLang="ko-KR">
                <a:latin typeface="Consolas" panose="020B0609020204030204" pitchFamily="49" charset="0"/>
              </a:rPr>
            </a:br>
            <a:r>
              <a:rPr lang="en-US" altLang="ko-KR">
                <a:latin typeface="Consolas" panose="020B0609020204030204" pitchFamily="49" charset="0"/>
              </a:rPr>
              <a:t>ser = serial.Serial(port='COM8',</a:t>
            </a:r>
          </a:p>
          <a:p>
            <a:r>
              <a:rPr lang="en-US" altLang="ko-KR">
                <a:latin typeface="Consolas" panose="020B0609020204030204" pitchFamily="49" charset="0"/>
              </a:rPr>
              <a:t>                    baudrate=115200,</a:t>
            </a:r>
          </a:p>
          <a:p>
            <a:r>
              <a:rPr lang="en-US" altLang="ko-KR">
                <a:latin typeface="Consolas" panose="020B0609020204030204" pitchFamily="49" charset="0"/>
              </a:rPr>
              <a:t>                    timeout=1)</a:t>
            </a:r>
          </a:p>
          <a:p>
            <a:r>
              <a:rPr lang="en-US" altLang="ko-KR">
                <a:latin typeface="Consolas" panose="020B0609020204030204" pitchFamily="49" charset="0"/>
              </a:rPr>
              <a:t>app = Flask(__name__)</a:t>
            </a:r>
          </a:p>
          <a:p>
            <a:br>
              <a:rPr lang="en-US" altLang="ko-KR">
                <a:latin typeface="Consolas" panose="020B0609020204030204" pitchFamily="49" charset="0"/>
              </a:rPr>
            </a:br>
            <a:r>
              <a:rPr lang="en-US" altLang="ko-KR">
                <a:latin typeface="Consolas" panose="020B0609020204030204" pitchFamily="49" charset="0"/>
              </a:rPr>
              <a:t>def led_on():</a:t>
            </a:r>
          </a:p>
          <a:p>
            <a:r>
              <a:rPr lang="en-US" altLang="ko-KR">
                <a:latin typeface="Consolas" panose="020B0609020204030204" pitchFamily="49" charset="0"/>
              </a:rPr>
              <a:t>    message = ''.join(['\x02','L', '1', 'O', 'N', '\x03'])</a:t>
            </a:r>
          </a:p>
          <a:p>
            <a:r>
              <a:rPr lang="en-US" altLang="ko-KR">
                <a:latin typeface="Consolas" panose="020B0609020204030204" pitchFamily="49" charset="0"/>
              </a:rPr>
              <a:t>    ser.write(bytes(message.encode()))</a:t>
            </a:r>
          </a:p>
          <a:p>
            <a:r>
              <a:rPr lang="en-US" altLang="ko-KR">
                <a:latin typeface="Consolas" panose="020B0609020204030204" pitchFamily="49" charset="0"/>
              </a:rPr>
              <a:t>    return</a:t>
            </a:r>
          </a:p>
          <a:p>
            <a:br>
              <a:rPr lang="en-US" altLang="ko-KR">
                <a:latin typeface="Consolas" panose="020B0609020204030204" pitchFamily="49" charset="0"/>
              </a:rPr>
            </a:br>
            <a:r>
              <a:rPr lang="en-US" altLang="ko-KR">
                <a:latin typeface="Consolas" panose="020B0609020204030204" pitchFamily="49" charset="0"/>
              </a:rPr>
              <a:t>def led_off():</a:t>
            </a:r>
          </a:p>
          <a:p>
            <a:r>
              <a:rPr lang="en-US" altLang="ko-KR">
                <a:latin typeface="Consolas" panose="020B0609020204030204" pitchFamily="49" charset="0"/>
              </a:rPr>
              <a:t>    message = ''.join(['\x02','L', '1', 'O', 'F', 'F', '\x03'])</a:t>
            </a:r>
          </a:p>
          <a:p>
            <a:r>
              <a:rPr lang="en-US" altLang="ko-KR">
                <a:latin typeface="Consolas" panose="020B0609020204030204" pitchFamily="49" charset="0"/>
              </a:rPr>
              <a:t>    ser.write(bytes(message.encode()))</a:t>
            </a:r>
          </a:p>
          <a:p>
            <a:r>
              <a:rPr lang="en-US" altLang="ko-KR">
                <a:latin typeface="Consolas" panose="020B0609020204030204" pitchFamily="49" charset="0"/>
              </a:rPr>
              <a:t>    return</a:t>
            </a:r>
          </a:p>
        </p:txBody>
      </p:sp>
    </p:spTree>
    <p:extLst>
      <p:ext uri="{BB962C8B-B14F-4D97-AF65-F5344CB8AC3E}">
        <p14:creationId xmlns:p14="http://schemas.microsoft.com/office/powerpoint/2010/main" val="2455511763"/>
      </p:ext>
    </p:extLst>
  </p:cSld>
  <p:clrMapOvr>
    <a:masterClrMapping/>
  </p:clrMapOvr>
  <p:transition spd="slow"/>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3810" y="0"/>
            <a:ext cx="9144000" cy="64457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과제 </a:t>
            </a:r>
            <a:r>
              <a:rPr lang="en-US" altLang="ko-KR" sz="2400" b="1">
                <a:solidFill>
                  <a:schemeClr val="bg1"/>
                </a:solidFill>
                <a:latin typeface="+mn-ea"/>
              </a:rPr>
              <a:t>– </a:t>
            </a:r>
            <a:r>
              <a:rPr lang="ko-KR" altLang="en-US" sz="2400" b="1">
                <a:solidFill>
                  <a:schemeClr val="bg1"/>
                </a:solidFill>
                <a:latin typeface="+mn-ea"/>
              </a:rPr>
              <a:t>설명  </a:t>
            </a:r>
            <a:r>
              <a:rPr lang="en-US" altLang="ko-KR" sz="2400" b="1">
                <a:solidFill>
                  <a:schemeClr val="bg1"/>
                </a:solidFill>
                <a:latin typeface="+mn-ea"/>
              </a:rPr>
              <a:t>app.py (2/3)</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5" name="직사각형 4"/>
          <p:cNvSpPr/>
          <p:nvPr/>
        </p:nvSpPr>
        <p:spPr>
          <a:xfrm>
            <a:off x="121963" y="789042"/>
            <a:ext cx="8907694" cy="5355312"/>
          </a:xfrm>
          <a:prstGeom prst="rect">
            <a:avLst/>
          </a:prstGeom>
          <a:solidFill>
            <a:schemeClr val="bg1">
              <a:lumMod val="95000"/>
            </a:schemeClr>
          </a:solidFill>
        </p:spPr>
        <p:txBody>
          <a:bodyPr wrap="square">
            <a:spAutoFit/>
          </a:bodyPr>
          <a:lstStyle/>
          <a:p>
            <a:r>
              <a:rPr lang="en-US" altLang="ko-KR" b="1">
                <a:latin typeface="Consolas" panose="020B0609020204030204" pitchFamily="49" charset="0"/>
              </a:rPr>
              <a:t>@app.route('/')</a:t>
            </a:r>
          </a:p>
          <a:p>
            <a:r>
              <a:rPr lang="en-US" altLang="ko-KR" b="1">
                <a:latin typeface="Consolas" panose="020B0609020204030204" pitchFamily="49" charset="0"/>
              </a:rPr>
              <a:t>def index():</a:t>
            </a:r>
          </a:p>
          <a:p>
            <a:r>
              <a:rPr lang="en-US" altLang="ko-KR" b="1">
                <a:latin typeface="Consolas" panose="020B0609020204030204" pitchFamily="49" charset="0"/>
              </a:rPr>
              <a:t>    led_off()</a:t>
            </a:r>
          </a:p>
          <a:p>
            <a:r>
              <a:rPr lang="en-US" altLang="ko-KR" b="1">
                <a:latin typeface="Consolas" panose="020B0609020204030204" pitchFamily="49" charset="0"/>
              </a:rPr>
              <a:t>    return render_template('index.html', state='OFF')</a:t>
            </a:r>
          </a:p>
          <a:p>
            <a:r>
              <a:rPr lang="en-US" altLang="ko-KR" b="1">
                <a:latin typeface="Consolas" panose="020B0609020204030204" pitchFamily="49" charset="0"/>
              </a:rPr>
              <a:t>    </a:t>
            </a:r>
          </a:p>
          <a:p>
            <a:r>
              <a:rPr lang="en-US" altLang="ko-KR" b="1">
                <a:latin typeface="Consolas" panose="020B0609020204030204" pitchFamily="49" charset="0"/>
              </a:rPr>
              <a:t>@app.route('/on/')</a:t>
            </a:r>
          </a:p>
          <a:p>
            <a:r>
              <a:rPr lang="en-US" altLang="ko-KR" b="1">
                <a:latin typeface="Consolas" panose="020B0609020204030204" pitchFamily="49" charset="0"/>
              </a:rPr>
              <a:t>def on():</a:t>
            </a:r>
          </a:p>
          <a:p>
            <a:r>
              <a:rPr lang="en-US" altLang="ko-KR" b="1">
                <a:latin typeface="Consolas" panose="020B0609020204030204" pitchFamily="49" charset="0"/>
              </a:rPr>
              <a:t>    led_on()</a:t>
            </a:r>
          </a:p>
          <a:p>
            <a:r>
              <a:rPr lang="en-US" altLang="ko-KR" b="1">
                <a:latin typeface="Consolas" panose="020B0609020204030204" pitchFamily="49" charset="0"/>
              </a:rPr>
              <a:t>    print ('Switch On')</a:t>
            </a:r>
          </a:p>
          <a:p>
            <a:r>
              <a:rPr lang="en-US" altLang="ko-KR" b="1">
                <a:latin typeface="Consolas" panose="020B0609020204030204" pitchFamily="49" charset="0"/>
              </a:rPr>
              <a:t>    return render_template('index.html', state='ON')</a:t>
            </a:r>
          </a:p>
          <a:p>
            <a:br>
              <a:rPr lang="en-US" altLang="ko-KR" b="1">
                <a:latin typeface="Consolas" panose="020B0609020204030204" pitchFamily="49" charset="0"/>
              </a:rPr>
            </a:br>
            <a:r>
              <a:rPr lang="en-US" altLang="ko-KR" b="1">
                <a:latin typeface="Consolas" panose="020B0609020204030204" pitchFamily="49" charset="0"/>
              </a:rPr>
              <a:t>@app.route('/off/')</a:t>
            </a:r>
          </a:p>
          <a:p>
            <a:r>
              <a:rPr lang="en-US" altLang="ko-KR" b="1">
                <a:latin typeface="Consolas" panose="020B0609020204030204" pitchFamily="49" charset="0"/>
              </a:rPr>
              <a:t>def off():</a:t>
            </a:r>
          </a:p>
          <a:p>
            <a:r>
              <a:rPr lang="en-US" altLang="ko-KR" b="1">
                <a:latin typeface="Consolas" panose="020B0609020204030204" pitchFamily="49" charset="0"/>
              </a:rPr>
              <a:t>    led_off()</a:t>
            </a:r>
          </a:p>
          <a:p>
            <a:r>
              <a:rPr lang="en-US" altLang="ko-KR" b="1">
                <a:latin typeface="Consolas" panose="020B0609020204030204" pitchFamily="49" charset="0"/>
              </a:rPr>
              <a:t>    print ('Switch Off')</a:t>
            </a:r>
          </a:p>
          <a:p>
            <a:r>
              <a:rPr lang="en-US" altLang="ko-KR" b="1">
                <a:latin typeface="Consolas" panose="020B0609020204030204" pitchFamily="49" charset="0"/>
              </a:rPr>
              <a:t>    return render_template('index.html', state='OFF')</a:t>
            </a:r>
          </a:p>
          <a:p>
            <a:r>
              <a:rPr lang="en-US" altLang="ko-KR" b="1">
                <a:latin typeface="Consolas" panose="020B0609020204030204" pitchFamily="49" charset="0"/>
              </a:rPr>
              <a:t>        </a:t>
            </a:r>
          </a:p>
          <a:p>
            <a:br>
              <a:rPr lang="en-US" altLang="ko-KR" b="1">
                <a:latin typeface="Consolas" panose="020B0609020204030204" pitchFamily="49" charset="0"/>
              </a:rPr>
            </a:br>
            <a:endParaRPr lang="en-US" altLang="ko-KR" b="1">
              <a:latin typeface="Consolas" panose="020B0609020204030204" pitchFamily="49" charset="0"/>
            </a:endParaRPr>
          </a:p>
        </p:txBody>
      </p:sp>
    </p:spTree>
    <p:extLst>
      <p:ext uri="{BB962C8B-B14F-4D97-AF65-F5344CB8AC3E}">
        <p14:creationId xmlns:p14="http://schemas.microsoft.com/office/powerpoint/2010/main" val="1785847586"/>
      </p:ext>
    </p:extLst>
  </p:cSld>
  <p:clrMapOvr>
    <a:masterClrMapping/>
  </p:clrMapOvr>
  <p:transition spd="slow"/>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과제 </a:t>
            </a:r>
            <a:r>
              <a:rPr lang="en-US" altLang="ko-KR" sz="2400" b="1">
                <a:solidFill>
                  <a:schemeClr val="bg1"/>
                </a:solidFill>
                <a:latin typeface="+mn-ea"/>
              </a:rPr>
              <a:t>– </a:t>
            </a:r>
            <a:r>
              <a:rPr lang="ko-KR" altLang="en-US" sz="2400" b="1">
                <a:solidFill>
                  <a:schemeClr val="bg1"/>
                </a:solidFill>
                <a:latin typeface="+mn-ea"/>
              </a:rPr>
              <a:t>설명  </a:t>
            </a:r>
            <a:r>
              <a:rPr lang="en-US" altLang="ko-KR" sz="2400" b="1">
                <a:solidFill>
                  <a:schemeClr val="bg1"/>
                </a:solidFill>
                <a:latin typeface="+mn-ea"/>
              </a:rPr>
              <a:t>app.py (3/3)</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6" name="직사각형 5"/>
          <p:cNvSpPr/>
          <p:nvPr/>
        </p:nvSpPr>
        <p:spPr>
          <a:xfrm>
            <a:off x="236306" y="807923"/>
            <a:ext cx="8907694" cy="2585323"/>
          </a:xfrm>
          <a:prstGeom prst="rect">
            <a:avLst/>
          </a:prstGeom>
          <a:solidFill>
            <a:schemeClr val="bg1">
              <a:lumMod val="95000"/>
            </a:schemeClr>
          </a:solidFill>
        </p:spPr>
        <p:txBody>
          <a:bodyPr wrap="square">
            <a:spAutoFit/>
          </a:bodyPr>
          <a:lstStyle/>
          <a:p>
            <a:br>
              <a:rPr lang="en-US" altLang="ko-KR">
                <a:latin typeface="Consolas" panose="020B0609020204030204" pitchFamily="49" charset="0"/>
              </a:rPr>
            </a:br>
            <a:r>
              <a:rPr lang="en-US" altLang="ko-KR">
                <a:latin typeface="Consolas" panose="020B0609020204030204" pitchFamily="49" charset="0"/>
              </a:rPr>
              <a:t>if __name__=='__main__':</a:t>
            </a:r>
          </a:p>
          <a:p>
            <a:r>
              <a:rPr lang="en-US" altLang="ko-KR">
                <a:latin typeface="Consolas" panose="020B0609020204030204" pitchFamily="49" charset="0"/>
              </a:rPr>
              <a:t>    print('Web Server Starts')</a:t>
            </a:r>
          </a:p>
          <a:p>
            <a:br>
              <a:rPr lang="en-US" altLang="ko-KR">
                <a:latin typeface="Consolas" panose="020B0609020204030204" pitchFamily="49" charset="0"/>
              </a:rPr>
            </a:br>
            <a:r>
              <a:rPr lang="en-US" altLang="ko-KR">
                <a:latin typeface="Consolas" panose="020B0609020204030204" pitchFamily="49" charset="0"/>
              </a:rPr>
              <a:t>    app.run(debug=False, host='0.0.0.0', port=5000)</a:t>
            </a:r>
          </a:p>
          <a:p>
            <a:r>
              <a:rPr lang="en-US" altLang="ko-KR">
                <a:latin typeface="Consolas" panose="020B0609020204030204" pitchFamily="49" charset="0"/>
              </a:rPr>
              <a:t>    print('Web Server Ends')</a:t>
            </a:r>
          </a:p>
          <a:p>
            <a:r>
              <a:rPr lang="en-US" altLang="ko-KR">
                <a:latin typeface="Consolas" panose="020B0609020204030204" pitchFamily="49" charset="0"/>
              </a:rPr>
              <a:t>    ser.close()</a:t>
            </a:r>
          </a:p>
          <a:p>
            <a:br>
              <a:rPr lang="en-US" altLang="ko-KR">
                <a:latin typeface="Consolas" panose="020B0609020204030204" pitchFamily="49" charset="0"/>
              </a:rPr>
            </a:br>
            <a:r>
              <a:rPr lang="en-US" altLang="ko-KR">
                <a:latin typeface="Consolas" panose="020B0609020204030204" pitchFamily="49" charset="0"/>
              </a:rPr>
              <a:t>print('Program Ends')</a:t>
            </a:r>
          </a:p>
        </p:txBody>
      </p:sp>
    </p:spTree>
    <p:extLst>
      <p:ext uri="{BB962C8B-B14F-4D97-AF65-F5344CB8AC3E}">
        <p14:creationId xmlns:p14="http://schemas.microsoft.com/office/powerpoint/2010/main" val="1587462465"/>
      </p:ext>
    </p:extLst>
  </p:cSld>
  <p:clrMapOvr>
    <a:masterClrMapping/>
  </p:clrMapOvr>
  <p:transition spd="slow"/>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6777"/>
            <a:ext cx="9144000" cy="64457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온</a:t>
            </a:r>
            <a:r>
              <a:rPr lang="en-US" altLang="ko-KR" sz="2400" b="1">
                <a:solidFill>
                  <a:schemeClr val="bg1"/>
                </a:solidFill>
                <a:latin typeface="+mn-ea"/>
              </a:rPr>
              <a:t>/</a:t>
            </a:r>
            <a:r>
              <a:rPr lang="ko-KR" altLang="en-US" sz="2400" b="1">
                <a:solidFill>
                  <a:schemeClr val="bg1"/>
                </a:solidFill>
                <a:latin typeface="+mn-ea"/>
              </a:rPr>
              <a:t>습도 데이터 </a:t>
            </a:r>
            <a:r>
              <a:rPr lang="en-US" altLang="ko-KR" sz="2400" b="1">
                <a:solidFill>
                  <a:schemeClr val="bg1"/>
                </a:solidFill>
                <a:latin typeface="+mn-ea"/>
              </a:rPr>
              <a:t>Web </a:t>
            </a:r>
            <a:r>
              <a:rPr lang="ko-KR" altLang="en-US" sz="2400" b="1">
                <a:solidFill>
                  <a:schemeClr val="bg1"/>
                </a:solidFill>
                <a:latin typeface="+mn-ea"/>
              </a:rPr>
              <a:t>표시</a:t>
            </a: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5" name="모서리가 둥근 직사각형 4"/>
          <p:cNvSpPr/>
          <p:nvPr/>
        </p:nvSpPr>
        <p:spPr>
          <a:xfrm>
            <a:off x="1846178" y="6004403"/>
            <a:ext cx="2418908" cy="436493"/>
          </a:xfrm>
          <a:prstGeom prst="roundRect">
            <a:avLst>
              <a:gd name="adj" fmla="val 16667"/>
            </a:avLst>
          </a:prstGeom>
          <a:solidFill>
            <a:srgbClr val="BED7EE"/>
          </a:solidFill>
          <a:ln w="12726" cap="flat" cmpd="sng" algn="ctr">
            <a:solidFill>
              <a:srgbClr val="2E75B6"/>
            </a:solidFill>
            <a:prstDash val="solid"/>
            <a:miter/>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defTabSz="58846888">
              <a:spcBef>
                <a:spcPct val="0"/>
              </a:spcBef>
              <a:spcAft>
                <a:spcPct val="0"/>
              </a:spcAft>
              <a:defRPr/>
            </a:pPr>
            <a:r>
              <a:rPr lang="ko-KR" altLang="en-US" b="1">
                <a:solidFill>
                  <a:srgbClr val="000000">
                    <a:alpha val="100000"/>
                  </a:srgbClr>
                </a:solidFill>
                <a:latin typeface="휴먼고딕"/>
                <a:ea typeface="휴먼고딕"/>
              </a:rPr>
              <a:t>User Interface</a:t>
            </a:r>
          </a:p>
        </p:txBody>
      </p:sp>
      <p:sp>
        <p:nvSpPr>
          <p:cNvPr id="6" name="모서리가 둥근 직사각형 5"/>
          <p:cNvSpPr/>
          <p:nvPr/>
        </p:nvSpPr>
        <p:spPr>
          <a:xfrm>
            <a:off x="5163469" y="6015511"/>
            <a:ext cx="2418908" cy="436493"/>
          </a:xfrm>
          <a:prstGeom prst="roundRect">
            <a:avLst>
              <a:gd name="adj" fmla="val 16667"/>
            </a:avLst>
          </a:prstGeom>
          <a:solidFill>
            <a:srgbClr val="F8CBAC"/>
          </a:solidFill>
          <a:ln w="12726" cap="flat" cmpd="sng" algn="ctr">
            <a:solidFill>
              <a:srgbClr val="C55A11"/>
            </a:solidFill>
            <a:prstDash val="solid"/>
            <a:miter/>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defTabSz="58846888">
              <a:spcBef>
                <a:spcPct val="0"/>
              </a:spcBef>
              <a:spcAft>
                <a:spcPct val="0"/>
              </a:spcAft>
              <a:defRPr/>
            </a:pPr>
            <a:r>
              <a:rPr lang="ko-KR" altLang="en-US" b="1">
                <a:solidFill>
                  <a:srgbClr val="000000">
                    <a:alpha val="100000"/>
                  </a:srgbClr>
                </a:solidFill>
                <a:latin typeface="휴먼고딕"/>
                <a:ea typeface="휴먼고딕"/>
              </a:rPr>
              <a:t>IoT Gateway</a:t>
            </a:r>
          </a:p>
        </p:txBody>
      </p:sp>
      <p:sp>
        <p:nvSpPr>
          <p:cNvPr id="7" name="모서리가 둥근 직사각형 6"/>
          <p:cNvSpPr/>
          <p:nvPr/>
        </p:nvSpPr>
        <p:spPr>
          <a:xfrm>
            <a:off x="7931572" y="6028236"/>
            <a:ext cx="2418908" cy="434874"/>
          </a:xfrm>
          <a:prstGeom prst="roundRect">
            <a:avLst>
              <a:gd name="adj" fmla="val 16667"/>
            </a:avLst>
          </a:prstGeom>
          <a:solidFill>
            <a:srgbClr val="F8CBAC"/>
          </a:solidFill>
          <a:ln w="12726" cap="flat" cmpd="sng" algn="ctr">
            <a:solidFill>
              <a:srgbClr val="C55A11"/>
            </a:solidFill>
            <a:prstDash val="solid"/>
            <a:miter/>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defTabSz="58846888">
              <a:spcBef>
                <a:spcPct val="0"/>
              </a:spcBef>
              <a:spcAft>
                <a:spcPct val="0"/>
              </a:spcAft>
              <a:defRPr/>
            </a:pPr>
            <a:r>
              <a:rPr lang="ko-KR" altLang="en-US" b="1">
                <a:solidFill>
                  <a:srgbClr val="000000">
                    <a:alpha val="100000"/>
                  </a:srgbClr>
                </a:solidFill>
                <a:latin typeface="휴먼고딕"/>
                <a:ea typeface="휴먼고딕"/>
              </a:rPr>
              <a:t>End Nodes</a:t>
            </a:r>
          </a:p>
        </p:txBody>
      </p:sp>
      <p:pic>
        <p:nvPicPr>
          <p:cNvPr id="8" name="그림 7" descr="Image result for iot cloud"/>
          <p:cNvPicPr>
            <a:picLocks noChangeAspect="1"/>
          </p:cNvPicPr>
          <p:nvPr/>
        </p:nvPicPr>
        <p:blipFill rotWithShape="1">
          <a:blip r:embed="rId2">
            <a:clrChange>
              <a:clrFrom>
                <a:srgbClr val="FFFFFF">
                  <a:alpha val="100000"/>
                </a:srgbClr>
              </a:clrFrom>
              <a:clrTo>
                <a:srgbClr val="FFFFFF">
                  <a:alpha val="0"/>
                </a:srgbClr>
              </a:clrTo>
            </a:clrChange>
            <a:lum/>
          </a:blip>
          <a:stretch>
            <a:fillRect/>
          </a:stretch>
        </p:blipFill>
        <p:spPr>
          <a:xfrm>
            <a:off x="3111227" y="920599"/>
            <a:ext cx="2756938" cy="1591971"/>
          </a:xfrm>
          <a:prstGeom prst="rect">
            <a:avLst/>
          </a:prstGeom>
          <a:noFill/>
          <a:ln w="9525" cap="flat" cmpd="sng" algn="ctr">
            <a:noFill/>
            <a:prstDash val="solid"/>
            <a:round/>
          </a:ln>
        </p:spPr>
      </p:pic>
      <p:pic>
        <p:nvPicPr>
          <p:cNvPr id="10" name="그림 9" descr="Image result for iot user interface"/>
          <p:cNvPicPr>
            <a:picLocks noChangeAspect="1"/>
          </p:cNvPicPr>
          <p:nvPr/>
        </p:nvPicPr>
        <p:blipFill rotWithShape="1">
          <a:blip r:embed="rId3">
            <a:lum/>
          </a:blip>
          <a:stretch>
            <a:fillRect/>
          </a:stretch>
        </p:blipFill>
        <p:spPr>
          <a:xfrm>
            <a:off x="1958874" y="3501377"/>
            <a:ext cx="2306212" cy="1772932"/>
          </a:xfrm>
          <a:prstGeom prst="rect">
            <a:avLst/>
          </a:prstGeom>
          <a:noFill/>
          <a:ln w="9525" cap="flat" cmpd="sng" algn="ctr">
            <a:noFill/>
            <a:prstDash val="solid"/>
            <a:round/>
          </a:ln>
        </p:spPr>
      </p:pic>
      <p:pic>
        <p:nvPicPr>
          <p:cNvPr id="11" name="그림 10"/>
          <p:cNvPicPr>
            <a:picLocks noChangeAspect="1"/>
          </p:cNvPicPr>
          <p:nvPr/>
        </p:nvPicPr>
        <p:blipFill rotWithShape="1">
          <a:blip r:embed="rId4">
            <a:lum/>
          </a:blip>
          <a:stretch>
            <a:fillRect/>
          </a:stretch>
        </p:blipFill>
        <p:spPr>
          <a:xfrm>
            <a:off x="2996912" y="2390330"/>
            <a:ext cx="498394" cy="1039657"/>
          </a:xfrm>
          <a:prstGeom prst="rect">
            <a:avLst/>
          </a:prstGeom>
          <a:noFill/>
          <a:ln w="9525" cap="flat" cmpd="sng" algn="ctr">
            <a:noFill/>
            <a:prstDash val="solid"/>
            <a:round/>
          </a:ln>
        </p:spPr>
      </p:pic>
      <p:sp>
        <p:nvSpPr>
          <p:cNvPr id="12" name="TextBox 11"/>
          <p:cNvSpPr txBox="1"/>
          <p:nvPr/>
        </p:nvSpPr>
        <p:spPr>
          <a:xfrm rot="17820000">
            <a:off x="2619978" y="2643517"/>
            <a:ext cx="957103" cy="368228"/>
          </a:xfrm>
          <a:prstGeom prst="rect">
            <a:avLst/>
          </a:prstGeom>
          <a:noFill/>
          <a:ln w="9525" cap="flat" cmpd="sng" algn="ctr">
            <a:noFill/>
            <a:prstDash val="solid"/>
            <a:round/>
          </a:ln>
        </p:spPr>
        <p:txBody>
          <a:bodyPr vert="horz" wrap="none" lIns="91440" tIns="45720" rIns="91440" bIns="45720" anchor="t">
            <a:noAutofit/>
          </a:bodyPr>
          <a:lstStyle/>
          <a:p>
            <a:pPr defTabSz="58846888">
              <a:spcBef>
                <a:spcPct val="0"/>
              </a:spcBef>
              <a:spcAft>
                <a:spcPct val="0"/>
              </a:spcAft>
              <a:defRPr/>
            </a:pPr>
            <a:r>
              <a:rPr lang="ko-KR" altLang="en-US" b="1">
                <a:solidFill>
                  <a:srgbClr val="000000">
                    <a:alpha val="100000"/>
                  </a:srgbClr>
                </a:solidFill>
                <a:latin typeface="휴먼고딕"/>
                <a:ea typeface="휴먼고딕"/>
              </a:rPr>
              <a:t>Internet</a:t>
            </a:r>
          </a:p>
        </p:txBody>
      </p:sp>
      <p:pic>
        <p:nvPicPr>
          <p:cNvPr id="13" name="그림 12"/>
          <p:cNvPicPr>
            <a:picLocks noChangeAspect="1"/>
          </p:cNvPicPr>
          <p:nvPr/>
        </p:nvPicPr>
        <p:blipFill rotWithShape="1">
          <a:blip r:embed="rId5">
            <a:clrChange>
              <a:clrFrom>
                <a:srgbClr val="FFFFFF">
                  <a:alpha val="100000"/>
                </a:srgbClr>
              </a:clrFrom>
              <a:clrTo>
                <a:srgbClr val="FFFFFF">
                  <a:alpha val="0"/>
                </a:srgbClr>
              </a:clrTo>
            </a:clrChange>
            <a:lum/>
          </a:blip>
          <a:stretch>
            <a:fillRect/>
          </a:stretch>
        </p:blipFill>
        <p:spPr>
          <a:xfrm>
            <a:off x="5163469" y="2898270"/>
            <a:ext cx="2125252" cy="1623675"/>
          </a:xfrm>
          <a:prstGeom prst="rect">
            <a:avLst/>
          </a:prstGeom>
          <a:noFill/>
          <a:ln w="9525" cap="flat" cmpd="sng" algn="ctr">
            <a:noFill/>
            <a:prstDash val="solid"/>
            <a:round/>
          </a:ln>
        </p:spPr>
      </p:pic>
      <p:pic>
        <p:nvPicPr>
          <p:cNvPr id="14" name="그림 13"/>
          <p:cNvPicPr>
            <a:picLocks noChangeAspect="1"/>
          </p:cNvPicPr>
          <p:nvPr/>
        </p:nvPicPr>
        <p:blipFill rotWithShape="1">
          <a:blip r:embed="rId6">
            <a:lum/>
          </a:blip>
          <a:stretch>
            <a:fillRect/>
          </a:stretch>
        </p:blipFill>
        <p:spPr>
          <a:xfrm rot="5400000">
            <a:off x="5555532" y="3967956"/>
            <a:ext cx="1460186" cy="2190447"/>
          </a:xfrm>
          <a:prstGeom prst="rect">
            <a:avLst/>
          </a:prstGeom>
          <a:noFill/>
          <a:ln w="9525" cap="flat" cmpd="sng" algn="ctr">
            <a:noFill/>
            <a:prstDash val="solid"/>
            <a:round/>
          </a:ln>
        </p:spPr>
      </p:pic>
      <p:pic>
        <p:nvPicPr>
          <p:cNvPr id="15" name="그림 14"/>
          <p:cNvPicPr>
            <a:picLocks noChangeAspect="1"/>
          </p:cNvPicPr>
          <p:nvPr/>
        </p:nvPicPr>
        <p:blipFill rotWithShape="1">
          <a:blip r:embed="rId7">
            <a:lum/>
          </a:blip>
          <a:stretch>
            <a:fillRect/>
          </a:stretch>
        </p:blipFill>
        <p:spPr>
          <a:xfrm>
            <a:off x="5868166" y="1658618"/>
            <a:ext cx="415896" cy="1239651"/>
          </a:xfrm>
          <a:prstGeom prst="rect">
            <a:avLst/>
          </a:prstGeom>
          <a:noFill/>
          <a:ln w="9525" cap="flat" cmpd="sng" algn="ctr">
            <a:noFill/>
            <a:prstDash val="solid"/>
            <a:round/>
          </a:ln>
        </p:spPr>
      </p:pic>
      <p:sp>
        <p:nvSpPr>
          <p:cNvPr id="16" name="TextBox 15"/>
          <p:cNvSpPr txBox="1"/>
          <p:nvPr/>
        </p:nvSpPr>
        <p:spPr>
          <a:xfrm>
            <a:off x="6261847" y="1855431"/>
            <a:ext cx="942758" cy="817447"/>
          </a:xfrm>
          <a:prstGeom prst="rect">
            <a:avLst/>
          </a:prstGeom>
          <a:noFill/>
          <a:ln w="9525" cap="flat" cmpd="sng" algn="ctr">
            <a:noFill/>
            <a:prstDash val="solid"/>
            <a:round/>
          </a:ln>
        </p:spPr>
        <p:txBody>
          <a:bodyPr vert="horz" wrap="none" lIns="91440" tIns="45720" rIns="91440" bIns="45720" anchor="t">
            <a:noAutofit/>
          </a:bodyPr>
          <a:lstStyle/>
          <a:p>
            <a:pPr defTabSz="58846888">
              <a:spcBef>
                <a:spcPct val="0"/>
              </a:spcBef>
              <a:spcAft>
                <a:spcPct val="0"/>
              </a:spcAft>
              <a:defRPr/>
            </a:pPr>
            <a:r>
              <a:rPr lang="ko-KR" altLang="en-US" sz="1600" b="1">
                <a:solidFill>
                  <a:srgbClr val="000099">
                    <a:alpha val="100000"/>
                  </a:srgbClr>
                </a:solidFill>
                <a:latin typeface="휴먼고딕"/>
                <a:ea typeface="휴먼고딕"/>
              </a:rPr>
              <a:t>Internet</a:t>
            </a:r>
          </a:p>
          <a:p>
            <a:pPr defTabSz="58846888">
              <a:spcBef>
                <a:spcPct val="0"/>
              </a:spcBef>
              <a:spcAft>
                <a:spcPct val="0"/>
              </a:spcAft>
              <a:defRPr/>
            </a:pPr>
            <a:r>
              <a:rPr lang="ko-KR" altLang="en-US" sz="1600" b="1">
                <a:solidFill>
                  <a:srgbClr val="000000">
                    <a:alpha val="100000"/>
                  </a:srgbClr>
                </a:solidFill>
                <a:latin typeface="휴먼고딕"/>
                <a:ea typeface="휴먼고딕"/>
              </a:rPr>
              <a:t>Wi</a:t>
            </a:r>
            <a:r>
              <a:rPr lang="ko-KR" altLang="en-US" sz="1600" b="1">
                <a:solidFill>
                  <a:srgbClr val="000000">
                    <a:alpha val="100000"/>
                  </a:srgbClr>
                </a:solidFill>
                <a:ea typeface="바탕"/>
              </a:rPr>
              <a:t>-</a:t>
            </a:r>
            <a:r>
              <a:rPr lang="ko-KR" altLang="en-US" sz="1600" b="1">
                <a:solidFill>
                  <a:srgbClr val="000000">
                    <a:alpha val="100000"/>
                  </a:srgbClr>
                </a:solidFill>
                <a:latin typeface="휴먼고딕"/>
                <a:ea typeface="휴먼고딕"/>
              </a:rPr>
              <a:t>Fi</a:t>
            </a:r>
          </a:p>
          <a:p>
            <a:pPr defTabSz="58846888">
              <a:spcBef>
                <a:spcPct val="0"/>
              </a:spcBef>
              <a:spcAft>
                <a:spcPct val="0"/>
              </a:spcAft>
              <a:defRPr/>
            </a:pPr>
            <a:r>
              <a:rPr lang="ko-KR" altLang="en-US" sz="1600" b="1">
                <a:solidFill>
                  <a:srgbClr val="000000">
                    <a:alpha val="100000"/>
                  </a:srgbClr>
                </a:solidFill>
                <a:latin typeface="휴먼고딕"/>
                <a:ea typeface="휴먼고딕"/>
              </a:rPr>
              <a:t>ethernet</a:t>
            </a:r>
          </a:p>
        </p:txBody>
      </p:sp>
      <p:pic>
        <p:nvPicPr>
          <p:cNvPr id="17" name="그림 16" descr="Related image"/>
          <p:cNvPicPr>
            <a:picLocks noChangeAspect="1"/>
          </p:cNvPicPr>
          <p:nvPr/>
        </p:nvPicPr>
        <p:blipFill rotWithShape="1">
          <a:blip r:embed="rId8">
            <a:clrChange>
              <a:clrFrom>
                <a:srgbClr val="FFFFFF">
                  <a:alpha val="100000"/>
                </a:srgbClr>
              </a:clrFrom>
              <a:clrTo>
                <a:srgbClr val="FFFFFF">
                  <a:alpha val="0"/>
                </a:srgbClr>
              </a:clrTo>
            </a:clrChange>
            <a:lum/>
          </a:blip>
          <a:stretch>
            <a:fillRect/>
          </a:stretch>
        </p:blipFill>
        <p:spPr>
          <a:xfrm>
            <a:off x="7895068" y="3172836"/>
            <a:ext cx="2769665" cy="2139541"/>
          </a:xfrm>
          <a:prstGeom prst="rect">
            <a:avLst/>
          </a:prstGeom>
          <a:noFill/>
          <a:ln w="9525" cap="flat" cmpd="sng" algn="ctr">
            <a:noFill/>
            <a:prstDash val="solid"/>
            <a:round/>
          </a:ln>
        </p:spPr>
      </p:pic>
      <p:pic>
        <p:nvPicPr>
          <p:cNvPr id="18" name="그림 17" descr="Image result for arduino"/>
          <p:cNvPicPr>
            <a:picLocks noChangeAspect="1"/>
          </p:cNvPicPr>
          <p:nvPr/>
        </p:nvPicPr>
        <p:blipFill rotWithShape="1">
          <a:blip r:embed="rId9">
            <a:clrChange>
              <a:clrFrom>
                <a:srgbClr val="FFFFFF">
                  <a:alpha val="100000"/>
                </a:srgbClr>
              </a:clrFrom>
              <a:clrTo>
                <a:srgbClr val="FFFFFF">
                  <a:alpha val="0"/>
                </a:srgbClr>
              </a:clrTo>
            </a:clrChange>
            <a:lum/>
          </a:blip>
          <a:stretch>
            <a:fillRect/>
          </a:stretch>
        </p:blipFill>
        <p:spPr>
          <a:xfrm>
            <a:off x="8076028" y="4015624"/>
            <a:ext cx="2095110" cy="2095110"/>
          </a:xfrm>
          <a:prstGeom prst="rect">
            <a:avLst/>
          </a:prstGeom>
          <a:noFill/>
          <a:ln w="9525" cap="flat" cmpd="sng" algn="ctr">
            <a:noFill/>
            <a:prstDash val="solid"/>
            <a:round/>
          </a:ln>
        </p:spPr>
      </p:pic>
      <p:pic>
        <p:nvPicPr>
          <p:cNvPr id="19" name="그림 18"/>
          <p:cNvPicPr>
            <a:picLocks noChangeAspect="1"/>
          </p:cNvPicPr>
          <p:nvPr/>
        </p:nvPicPr>
        <p:blipFill rotWithShape="1">
          <a:blip r:embed="rId10">
            <a:lum/>
          </a:blip>
          <a:stretch>
            <a:fillRect/>
          </a:stretch>
        </p:blipFill>
        <p:spPr>
          <a:xfrm>
            <a:off x="7423633" y="5056844"/>
            <a:ext cx="612708" cy="114258"/>
          </a:xfrm>
          <a:prstGeom prst="rect">
            <a:avLst/>
          </a:prstGeom>
          <a:noFill/>
          <a:ln w="9525" cap="flat" cmpd="sng" algn="ctr">
            <a:noFill/>
            <a:prstDash val="solid"/>
            <a:round/>
          </a:ln>
        </p:spPr>
      </p:pic>
      <p:sp>
        <p:nvSpPr>
          <p:cNvPr id="20" name="TextBox 19"/>
          <p:cNvSpPr txBox="1"/>
          <p:nvPr/>
        </p:nvSpPr>
        <p:spPr>
          <a:xfrm>
            <a:off x="7453830" y="4633077"/>
            <a:ext cx="541206" cy="411096"/>
          </a:xfrm>
          <a:prstGeom prst="rect">
            <a:avLst/>
          </a:prstGeom>
          <a:noFill/>
          <a:ln w="9525" cap="flat" cmpd="sng" algn="ctr">
            <a:noFill/>
            <a:prstDash val="solid"/>
            <a:round/>
          </a:ln>
        </p:spPr>
        <p:txBody>
          <a:bodyPr vert="horz" wrap="none" lIns="91440" tIns="45720" rIns="91440" bIns="45720" anchor="t">
            <a:noAutofit/>
          </a:bodyPr>
          <a:lstStyle/>
          <a:p>
            <a:pPr defTabSz="58846888">
              <a:spcBef>
                <a:spcPct val="0"/>
              </a:spcBef>
              <a:spcAft>
                <a:spcPct val="0"/>
              </a:spcAft>
              <a:defRPr/>
            </a:pPr>
            <a:r>
              <a:rPr lang="ko-KR" altLang="en-US" sz="1000" b="1">
                <a:solidFill>
                  <a:srgbClr val="000099">
                    <a:alpha val="100000"/>
                  </a:srgbClr>
                </a:solidFill>
                <a:latin typeface="휴먼고딕"/>
                <a:ea typeface="휴먼고딕"/>
              </a:rPr>
              <a:t>USB</a:t>
            </a:r>
          </a:p>
          <a:p>
            <a:pPr defTabSz="58846888">
              <a:spcBef>
                <a:spcPct val="0"/>
              </a:spcBef>
              <a:spcAft>
                <a:spcPct val="0"/>
              </a:spcAft>
              <a:defRPr/>
            </a:pPr>
            <a:r>
              <a:rPr lang="ko-KR" altLang="en-US" sz="1000" b="1">
                <a:solidFill>
                  <a:srgbClr val="000099">
                    <a:alpha val="100000"/>
                  </a:srgbClr>
                </a:solidFill>
                <a:latin typeface="휴먼고딕"/>
                <a:ea typeface="휴먼고딕"/>
              </a:rPr>
              <a:t>Cable</a:t>
            </a:r>
          </a:p>
        </p:txBody>
      </p:sp>
      <p:sp>
        <p:nvSpPr>
          <p:cNvPr id="21" name="TextBox 20"/>
          <p:cNvSpPr txBox="1"/>
          <p:nvPr/>
        </p:nvSpPr>
        <p:spPr>
          <a:xfrm>
            <a:off x="7469683" y="5153688"/>
            <a:ext cx="582511" cy="414221"/>
          </a:xfrm>
          <a:prstGeom prst="rect">
            <a:avLst/>
          </a:prstGeom>
          <a:noFill/>
          <a:ln w="9525" cap="flat" cmpd="sng" algn="ctr">
            <a:noFill/>
            <a:prstDash val="solid"/>
            <a:round/>
          </a:ln>
        </p:spPr>
        <p:txBody>
          <a:bodyPr vert="horz" wrap="none" lIns="91440" tIns="45720" rIns="91440" bIns="45720" anchor="t">
            <a:noAutofit/>
          </a:bodyPr>
          <a:lstStyle/>
          <a:p>
            <a:pPr algn="ctr" defTabSz="58846888">
              <a:spcBef>
                <a:spcPct val="0"/>
              </a:spcBef>
              <a:spcAft>
                <a:spcPct val="0"/>
              </a:spcAft>
              <a:defRPr/>
            </a:pPr>
            <a:r>
              <a:rPr lang="ko-KR" altLang="en-US" sz="1000" b="1">
                <a:solidFill>
                  <a:srgbClr val="FF0000">
                    <a:alpha val="100000"/>
                  </a:srgbClr>
                </a:solidFill>
                <a:latin typeface="휴먼고딕"/>
                <a:ea typeface="휴먼고딕"/>
              </a:rPr>
              <a:t>센서 </a:t>
            </a:r>
          </a:p>
          <a:p>
            <a:pPr algn="ctr" defTabSz="58846888">
              <a:spcBef>
                <a:spcPct val="0"/>
              </a:spcBef>
              <a:spcAft>
                <a:spcPct val="0"/>
              </a:spcAft>
              <a:defRPr/>
            </a:pPr>
            <a:r>
              <a:rPr lang="ko-KR" altLang="en-US" sz="1000" b="1">
                <a:solidFill>
                  <a:srgbClr val="FF0000">
                    <a:alpha val="100000"/>
                  </a:srgbClr>
                </a:solidFill>
                <a:latin typeface="휴먼고딕"/>
                <a:ea typeface="휴먼고딕"/>
              </a:rPr>
              <a:t>데이터</a:t>
            </a:r>
          </a:p>
        </p:txBody>
      </p:sp>
      <p:sp>
        <p:nvSpPr>
          <p:cNvPr id="22" name="TextBox 21"/>
          <p:cNvSpPr txBox="1"/>
          <p:nvPr/>
        </p:nvSpPr>
        <p:spPr>
          <a:xfrm>
            <a:off x="2409657" y="4418795"/>
            <a:ext cx="582511" cy="558677"/>
          </a:xfrm>
          <a:prstGeom prst="rect">
            <a:avLst/>
          </a:prstGeom>
          <a:noFill/>
          <a:ln w="9525" cap="flat" cmpd="sng" algn="ctr">
            <a:noFill/>
            <a:prstDash val="solid"/>
            <a:round/>
          </a:ln>
        </p:spPr>
        <p:txBody>
          <a:bodyPr vert="horz" wrap="none" lIns="91440" tIns="45720" rIns="91440" bIns="45720" anchor="t">
            <a:noAutofit/>
          </a:bodyPr>
          <a:lstStyle/>
          <a:p>
            <a:pPr algn="ctr" defTabSz="58846888">
              <a:spcBef>
                <a:spcPct val="0"/>
              </a:spcBef>
              <a:spcAft>
                <a:spcPct val="0"/>
              </a:spcAft>
              <a:defRPr/>
            </a:pPr>
            <a:r>
              <a:rPr lang="ko-KR" altLang="en-US" sz="1000" b="1">
                <a:solidFill>
                  <a:srgbClr val="FF0000">
                    <a:alpha val="100000"/>
                  </a:srgbClr>
                </a:solidFill>
                <a:latin typeface="휴먼고딕"/>
                <a:ea typeface="휴먼고딕"/>
              </a:rPr>
              <a:t>센서 </a:t>
            </a:r>
          </a:p>
          <a:p>
            <a:pPr algn="ctr" defTabSz="58846888">
              <a:spcBef>
                <a:spcPct val="0"/>
              </a:spcBef>
              <a:spcAft>
                <a:spcPct val="0"/>
              </a:spcAft>
              <a:defRPr/>
            </a:pPr>
            <a:r>
              <a:rPr lang="ko-KR" altLang="en-US" sz="1000" b="1">
                <a:solidFill>
                  <a:srgbClr val="FF0000">
                    <a:alpha val="100000"/>
                  </a:srgbClr>
                </a:solidFill>
                <a:latin typeface="휴먼고딕"/>
                <a:ea typeface="휴먼고딕"/>
              </a:rPr>
              <a:t>데이터</a:t>
            </a:r>
          </a:p>
          <a:p>
            <a:pPr algn="ctr" defTabSz="58846888">
              <a:spcBef>
                <a:spcPct val="0"/>
              </a:spcBef>
              <a:spcAft>
                <a:spcPct val="0"/>
              </a:spcAft>
              <a:defRPr/>
            </a:pPr>
            <a:r>
              <a:rPr lang="ko-KR" altLang="en-US" sz="1000" b="1">
                <a:solidFill>
                  <a:srgbClr val="FF0000">
                    <a:alpha val="100000"/>
                  </a:srgbClr>
                </a:solidFill>
                <a:latin typeface="휴먼고딕"/>
                <a:ea typeface="휴먼고딕"/>
              </a:rPr>
              <a:t>표시</a:t>
            </a:r>
          </a:p>
        </p:txBody>
      </p:sp>
    </p:spTree>
    <p:extLst>
      <p:ext uri="{BB962C8B-B14F-4D97-AF65-F5344CB8AC3E}">
        <p14:creationId xmlns:p14="http://schemas.microsoft.com/office/powerpoint/2010/main" val="1555422678"/>
      </p:ext>
    </p:extLst>
  </p:cSld>
  <p:clrMapOvr>
    <a:masterClrMapping/>
  </p:clrMapOvr>
  <p:transition spd="slow"/>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온</a:t>
            </a:r>
            <a:r>
              <a:rPr lang="en-US" altLang="ko-KR" sz="2400" b="1">
                <a:solidFill>
                  <a:schemeClr val="bg1"/>
                </a:solidFill>
                <a:latin typeface="+mn-ea"/>
              </a:rPr>
              <a:t>/</a:t>
            </a:r>
            <a:r>
              <a:rPr lang="ko-KR" altLang="en-US" sz="2400" b="1">
                <a:solidFill>
                  <a:schemeClr val="bg1"/>
                </a:solidFill>
                <a:latin typeface="+mn-ea"/>
              </a:rPr>
              <a:t>습도 데이터 </a:t>
            </a:r>
            <a:r>
              <a:rPr lang="en-US" altLang="ko-KR" sz="2400" b="1">
                <a:solidFill>
                  <a:schemeClr val="bg1"/>
                </a:solidFill>
                <a:latin typeface="+mn-ea"/>
              </a:rPr>
              <a:t>Web </a:t>
            </a:r>
            <a:r>
              <a:rPr lang="ko-KR" altLang="en-US" sz="2400" b="1">
                <a:solidFill>
                  <a:schemeClr val="bg1"/>
                </a:solidFill>
                <a:latin typeface="+mn-ea"/>
              </a:rPr>
              <a:t>표시 </a:t>
            </a:r>
            <a:r>
              <a:rPr lang="en-US" altLang="ko-KR" sz="2400" b="1">
                <a:solidFill>
                  <a:schemeClr val="bg1"/>
                </a:solidFill>
                <a:latin typeface="+mn-ea"/>
              </a:rPr>
              <a:t>: app.py (1/4)</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5" name="TextBox 4"/>
          <p:cNvSpPr txBox="1"/>
          <p:nvPr/>
        </p:nvSpPr>
        <p:spPr>
          <a:xfrm>
            <a:off x="623392" y="789042"/>
            <a:ext cx="6836150" cy="5795010"/>
          </a:xfrm>
          <a:prstGeom prst="rect">
            <a:avLst/>
          </a:prstGeom>
        </p:spPr>
        <p:txBody>
          <a:bodyPr wrap="square">
            <a:spAutoFit/>
          </a:bodyPr>
          <a:lstStyle/>
          <a:p>
            <a:pPr>
              <a:defRPr/>
            </a:pPr>
            <a:r>
              <a:rPr lang="ko-KR" altLang="en-US" sz="1700" b="1">
                <a:solidFill>
                  <a:srgbClr val="000000">
                    <a:alpha val="100000"/>
                  </a:srgbClr>
                </a:solidFill>
                <a:latin typeface="맑은 고딕"/>
              </a:rPr>
              <a:t>import RPi.GPIO as GPIO</a:t>
            </a:r>
          </a:p>
          <a:p>
            <a:pPr>
              <a:defRPr/>
            </a:pPr>
            <a:r>
              <a:rPr lang="ko-KR" altLang="en-US" sz="1700" b="1">
                <a:solidFill>
                  <a:srgbClr val="000000">
                    <a:alpha val="100000"/>
                  </a:srgbClr>
                </a:solidFill>
                <a:latin typeface="맑은 고딕"/>
              </a:rPr>
              <a:t>from flask import Flask, render_template</a:t>
            </a:r>
          </a:p>
          <a:p>
            <a:pPr>
              <a:defRPr/>
            </a:pPr>
            <a:r>
              <a:rPr lang="ko-KR" altLang="en-US" sz="1700" b="1">
                <a:solidFill>
                  <a:srgbClr val="000000">
                    <a:alpha val="100000"/>
                  </a:srgbClr>
                </a:solidFill>
                <a:latin typeface="맑은 고딕"/>
              </a:rPr>
              <a:t>from time import sleep</a:t>
            </a:r>
          </a:p>
          <a:p>
            <a:pPr>
              <a:defRPr/>
            </a:pPr>
            <a:r>
              <a:rPr lang="ko-KR" altLang="en-US" sz="1700" b="1">
                <a:solidFill>
                  <a:srgbClr val="000000">
                    <a:alpha val="100000"/>
                  </a:srgbClr>
                </a:solidFill>
                <a:latin typeface="맑은 고딕"/>
              </a:rPr>
              <a:t>import serial</a:t>
            </a:r>
          </a:p>
          <a:p>
            <a:pPr>
              <a:defRPr/>
            </a:pPr>
            <a:r>
              <a:rPr lang="ko-KR" altLang="en-US" sz="1700" b="1">
                <a:solidFill>
                  <a:srgbClr val="000000">
                    <a:alpha val="100000"/>
                  </a:srgbClr>
                </a:solidFill>
                <a:latin typeface="맑은 고딕"/>
              </a:rPr>
              <a:t>import threading</a:t>
            </a:r>
          </a:p>
          <a:p>
            <a:pPr>
              <a:defRPr/>
            </a:pPr>
            <a:endParaRPr lang="ko-KR" altLang="en-US" sz="1700" b="1">
              <a:solidFill>
                <a:srgbClr val="000000">
                  <a:alpha val="100000"/>
                </a:srgbClr>
              </a:solidFill>
              <a:latin typeface="맑은 고딕"/>
            </a:endParaRPr>
          </a:p>
          <a:p>
            <a:pPr>
              <a:defRPr/>
            </a:pPr>
            <a:r>
              <a:rPr lang="ko-KR" altLang="en-US" sz="1700" b="1">
                <a:solidFill>
                  <a:srgbClr val="000000">
                    <a:alpha val="100000"/>
                  </a:srgbClr>
                </a:solidFill>
                <a:latin typeface="맑은 고딕"/>
              </a:rPr>
              <a:t>curTemp = 0.0</a:t>
            </a:r>
          </a:p>
          <a:p>
            <a:pPr>
              <a:defRPr/>
            </a:pPr>
            <a:r>
              <a:rPr lang="ko-KR" altLang="en-US" sz="1700" b="1">
                <a:solidFill>
                  <a:srgbClr val="000000">
                    <a:alpha val="100000"/>
                  </a:srgbClr>
                </a:solidFill>
                <a:latin typeface="맑은 고딕"/>
              </a:rPr>
              <a:t>curHumi = 0.0</a:t>
            </a:r>
          </a:p>
          <a:p>
            <a:pPr>
              <a:defRPr/>
            </a:pPr>
            <a:r>
              <a:rPr lang="ko-KR" altLang="en-US" sz="1700" b="1">
                <a:solidFill>
                  <a:srgbClr val="000000">
                    <a:alpha val="100000"/>
                  </a:srgbClr>
                </a:solidFill>
                <a:latin typeface="맑은 고딕"/>
              </a:rPr>
              <a:t>curCds = 0</a:t>
            </a:r>
          </a:p>
          <a:p>
            <a:pPr>
              <a:defRPr/>
            </a:pPr>
            <a:r>
              <a:rPr lang="ko-KR" altLang="en-US" sz="1700" b="1">
                <a:solidFill>
                  <a:srgbClr val="000000">
                    <a:alpha val="100000"/>
                  </a:srgbClr>
                </a:solidFill>
                <a:latin typeface="맑은 고딕"/>
              </a:rPr>
              <a:t>curLed = 'OFF'</a:t>
            </a:r>
          </a:p>
          <a:p>
            <a:pPr>
              <a:defRPr/>
            </a:pPr>
            <a:endParaRPr lang="ko-KR" altLang="en-US" sz="1700" b="1">
              <a:solidFill>
                <a:srgbClr val="000000">
                  <a:alpha val="100000"/>
                </a:srgbClr>
              </a:solidFill>
              <a:latin typeface="맑은 고딕"/>
            </a:endParaRPr>
          </a:p>
          <a:p>
            <a:pPr>
              <a:defRPr/>
            </a:pPr>
            <a:r>
              <a:rPr lang="ko-KR" altLang="en-US" sz="1700" b="1">
                <a:solidFill>
                  <a:srgbClr val="000000">
                    <a:alpha val="100000"/>
                  </a:srgbClr>
                </a:solidFill>
                <a:latin typeface="맑은 고딕"/>
              </a:rPr>
              <a:t>ser = serial.Serial(port='/dev/ttyACM0',</a:t>
            </a:r>
          </a:p>
          <a:p>
            <a:pPr>
              <a:defRPr/>
            </a:pPr>
            <a:r>
              <a:rPr lang="ko-KR" altLang="en-US" sz="1700" b="1">
                <a:solidFill>
                  <a:srgbClr val="000000">
                    <a:alpha val="100000"/>
                  </a:srgbClr>
                </a:solidFill>
                <a:latin typeface="맑은 고딕"/>
              </a:rPr>
              <a:t>                    baudrate=</a:t>
            </a:r>
            <a:r>
              <a:rPr lang="en-US" altLang="ko-KR" sz="1700" b="1">
                <a:solidFill>
                  <a:srgbClr val="000000">
                    <a:alpha val="100000"/>
                  </a:srgbClr>
                </a:solidFill>
                <a:latin typeface="맑은 고딕"/>
              </a:rPr>
              <a:t>1152</a:t>
            </a:r>
            <a:r>
              <a:rPr lang="ko-KR" altLang="en-US" sz="1700" b="1">
                <a:solidFill>
                  <a:srgbClr val="000000">
                    <a:alpha val="100000"/>
                  </a:srgbClr>
                </a:solidFill>
                <a:latin typeface="맑은 고딕"/>
              </a:rPr>
              <a:t>00,</a:t>
            </a:r>
          </a:p>
          <a:p>
            <a:pPr>
              <a:defRPr/>
            </a:pPr>
            <a:r>
              <a:rPr lang="ko-KR" altLang="en-US" sz="1700" b="1">
                <a:solidFill>
                  <a:srgbClr val="000000">
                    <a:alpha val="100000"/>
                  </a:srgbClr>
                </a:solidFill>
                <a:latin typeface="맑은 고딕"/>
              </a:rPr>
              <a:t>                    parity=serial.PARITY_NONE,</a:t>
            </a:r>
          </a:p>
          <a:p>
            <a:pPr>
              <a:defRPr/>
            </a:pPr>
            <a:r>
              <a:rPr lang="ko-KR" altLang="en-US" sz="1700" b="1">
                <a:solidFill>
                  <a:srgbClr val="000000">
                    <a:alpha val="100000"/>
                  </a:srgbClr>
                </a:solidFill>
                <a:latin typeface="맑은 고딕"/>
              </a:rPr>
              <a:t>                    stopbits=serial.STOPBITS_ONE,</a:t>
            </a:r>
          </a:p>
          <a:p>
            <a:pPr>
              <a:defRPr/>
            </a:pPr>
            <a:r>
              <a:rPr lang="ko-KR" altLang="en-US" sz="1700" b="1">
                <a:solidFill>
                  <a:srgbClr val="000000">
                    <a:alpha val="100000"/>
                  </a:srgbClr>
                </a:solidFill>
                <a:latin typeface="맑은 고딕"/>
              </a:rPr>
              <a:t>                    bytesize=serial.EIGHTBITS,</a:t>
            </a:r>
          </a:p>
          <a:p>
            <a:pPr>
              <a:defRPr/>
            </a:pPr>
            <a:r>
              <a:rPr lang="ko-KR" altLang="en-US" sz="1700" b="1">
                <a:solidFill>
                  <a:srgbClr val="000000">
                    <a:alpha val="100000"/>
                  </a:srgbClr>
                </a:solidFill>
                <a:latin typeface="맑은 고딕"/>
              </a:rPr>
              <a:t>                    timeout=1)</a:t>
            </a:r>
          </a:p>
          <a:p>
            <a:pPr>
              <a:defRPr/>
            </a:pPr>
            <a:endParaRPr lang="ko-KR" altLang="en-US" sz="1700" b="1">
              <a:solidFill>
                <a:srgbClr val="000000">
                  <a:alpha val="100000"/>
                </a:srgbClr>
              </a:solidFill>
              <a:latin typeface="맑은 고딕"/>
            </a:endParaRPr>
          </a:p>
          <a:p>
            <a:pPr>
              <a:defRPr/>
            </a:pPr>
            <a:r>
              <a:rPr lang="ko-KR" altLang="en-US" sz="1700" b="1">
                <a:solidFill>
                  <a:srgbClr val="000000">
                    <a:alpha val="100000"/>
                  </a:srgbClr>
                </a:solidFill>
                <a:latin typeface="맑은 고딕"/>
              </a:rPr>
              <a:t>app = Flask(__name__)</a:t>
            </a:r>
          </a:p>
          <a:p>
            <a:pPr>
              <a:defRPr/>
            </a:pPr>
            <a:endParaRPr lang="ko-KR" altLang="en-US" sz="1700" b="1">
              <a:solidFill>
                <a:srgbClr val="000000">
                  <a:alpha val="100000"/>
                </a:srgbClr>
              </a:solidFill>
              <a:latin typeface="맑은 고딕"/>
            </a:endParaRPr>
          </a:p>
          <a:p>
            <a:pPr>
              <a:defRPr/>
            </a:pPr>
            <a:r>
              <a:rPr lang="ko-KR" altLang="en-US" sz="1700" b="1">
                <a:solidFill>
                  <a:srgbClr val="000000">
                    <a:alpha val="100000"/>
                  </a:srgbClr>
                </a:solidFill>
                <a:latin typeface="맑은 고딕"/>
              </a:rPr>
              <a:t>GPIO.setmode(GPIO.BCM)</a:t>
            </a:r>
          </a:p>
          <a:p>
            <a:pPr>
              <a:defRPr/>
            </a:pPr>
            <a:r>
              <a:rPr lang="ko-KR" altLang="en-US" sz="1700" b="1">
                <a:solidFill>
                  <a:srgbClr val="000000">
                    <a:alpha val="100000"/>
                  </a:srgbClr>
                </a:solidFill>
                <a:latin typeface="맑은 고딕"/>
              </a:rPr>
              <a:t>GPIO.setup(26, GPIO.OUT)</a:t>
            </a:r>
            <a:endParaRPr lang="ko-KR" altLang="en-US" sz="1700">
              <a:latin typeface="맑은 고딕"/>
            </a:endParaRPr>
          </a:p>
        </p:txBody>
      </p:sp>
    </p:spTree>
    <p:extLst>
      <p:ext uri="{BB962C8B-B14F-4D97-AF65-F5344CB8AC3E}">
        <p14:creationId xmlns:p14="http://schemas.microsoft.com/office/powerpoint/2010/main" val="3855745739"/>
      </p:ext>
    </p:extLst>
  </p:cSld>
  <p:clrMapOvr>
    <a:masterClrMapping/>
  </p:clrMapOvr>
  <p:transition spd="slow"/>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10884"/>
            <a:ext cx="9144000" cy="64457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온</a:t>
            </a:r>
            <a:r>
              <a:rPr lang="en-US" altLang="ko-KR" sz="2400" b="1">
                <a:solidFill>
                  <a:schemeClr val="bg1"/>
                </a:solidFill>
                <a:latin typeface="+mn-ea"/>
              </a:rPr>
              <a:t>/</a:t>
            </a:r>
            <a:r>
              <a:rPr lang="ko-KR" altLang="en-US" sz="2400" b="1">
                <a:solidFill>
                  <a:schemeClr val="bg1"/>
                </a:solidFill>
                <a:latin typeface="+mn-ea"/>
              </a:rPr>
              <a:t>습도 데이터 </a:t>
            </a:r>
            <a:r>
              <a:rPr lang="en-US" altLang="ko-KR" sz="2400" b="1">
                <a:solidFill>
                  <a:schemeClr val="bg1"/>
                </a:solidFill>
                <a:latin typeface="+mn-ea"/>
              </a:rPr>
              <a:t>Web </a:t>
            </a:r>
            <a:r>
              <a:rPr lang="ko-KR" altLang="en-US" sz="2400" b="1">
                <a:solidFill>
                  <a:schemeClr val="bg1"/>
                </a:solidFill>
                <a:latin typeface="+mn-ea"/>
              </a:rPr>
              <a:t>표시 </a:t>
            </a:r>
            <a:r>
              <a:rPr lang="en-US" altLang="ko-KR" sz="2400" b="1">
                <a:solidFill>
                  <a:schemeClr val="bg1"/>
                </a:solidFill>
                <a:latin typeface="+mn-ea"/>
              </a:rPr>
              <a:t>: app.py (2/4)</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6" name="TextBox 5"/>
          <p:cNvSpPr txBox="1"/>
          <p:nvPr/>
        </p:nvSpPr>
        <p:spPr>
          <a:xfrm>
            <a:off x="119336" y="794250"/>
            <a:ext cx="11017224" cy="5212165"/>
          </a:xfrm>
          <a:prstGeom prst="rect">
            <a:avLst/>
          </a:prstGeom>
          <a:solidFill>
            <a:schemeClr val="bg1">
              <a:lumMod val="95000"/>
            </a:schemeClr>
          </a:solidFill>
        </p:spPr>
        <p:txBody>
          <a:bodyPr wrap="square">
            <a:spAutoFit/>
          </a:bodyPr>
          <a:lstStyle/>
          <a:p>
            <a:pPr>
              <a:defRPr/>
            </a:pPr>
            <a:r>
              <a:rPr lang="ko-KR" altLang="en-US" sz="1600" b="1">
                <a:solidFill>
                  <a:srgbClr val="000000">
                    <a:alpha val="100000"/>
                  </a:srgbClr>
                </a:solidFill>
                <a:latin typeface="맑은 고딕"/>
              </a:rPr>
              <a:t>def render():</a:t>
            </a:r>
          </a:p>
          <a:p>
            <a:pPr>
              <a:defRPr/>
            </a:pPr>
            <a:r>
              <a:rPr lang="en-US" altLang="ko-KR" sz="1600" b="1">
                <a:solidFill>
                  <a:srgbClr val="000000">
                    <a:alpha val="100000"/>
                  </a:srgbClr>
                </a:solidFill>
                <a:latin typeface="맑은 고딕"/>
              </a:rPr>
              <a:t>       </a:t>
            </a:r>
            <a:r>
              <a:rPr lang="ko-KR" altLang="en-US" sz="1600" b="1">
                <a:solidFill>
                  <a:srgbClr val="000000">
                    <a:alpha val="100000"/>
                  </a:srgbClr>
                </a:solidFill>
                <a:latin typeface="맑은 고딕"/>
              </a:rPr>
              <a:t>return render_template('index.html', state=curLed, temp=curTemp, humi=curHumi, cds=curCds)</a:t>
            </a:r>
          </a:p>
          <a:p>
            <a:pPr>
              <a:defRPr/>
            </a:pPr>
            <a:endParaRPr lang="ko-KR" altLang="en-US" sz="1600" b="1">
              <a:solidFill>
                <a:srgbClr val="000000">
                  <a:alpha val="100000"/>
                </a:srgbClr>
              </a:solidFill>
              <a:latin typeface="맑은 고딕"/>
            </a:endParaRPr>
          </a:p>
          <a:p>
            <a:pPr>
              <a:defRPr/>
            </a:pPr>
            <a:r>
              <a:rPr lang="ko-KR" altLang="en-US" sz="1600" b="1">
                <a:solidFill>
                  <a:srgbClr val="000000">
                    <a:alpha val="100000"/>
                  </a:srgbClr>
                </a:solidFill>
                <a:latin typeface="맑은 고딕"/>
              </a:rPr>
              <a:t>def get_data():</a:t>
            </a:r>
          </a:p>
          <a:p>
            <a:pPr>
              <a:defRPr/>
            </a:pPr>
            <a:r>
              <a:rPr lang="ko-KR" altLang="en-US" sz="1600" b="1">
                <a:solidFill>
                  <a:srgbClr val="000000">
                    <a:alpha val="100000"/>
                  </a:srgbClr>
                </a:solidFill>
                <a:latin typeface="맑은 고딕"/>
              </a:rPr>
              <a:t>    global curTemp, curCds, curHumi</a:t>
            </a:r>
          </a:p>
          <a:p>
            <a:pPr>
              <a:defRPr/>
            </a:pPr>
            <a:r>
              <a:rPr lang="ko-KR" altLang="en-US" sz="1600" b="1">
                <a:solidFill>
                  <a:srgbClr val="000000">
                    <a:alpha val="100000"/>
                  </a:srgbClr>
                </a:solidFill>
                <a:latin typeface="맑은 고딕"/>
              </a:rPr>
              <a:t>    while True:      </a:t>
            </a:r>
          </a:p>
          <a:p>
            <a:pPr>
              <a:defRPr/>
            </a:pPr>
            <a:r>
              <a:rPr lang="ko-KR" altLang="en-US" sz="1600" b="1">
                <a:solidFill>
                  <a:srgbClr val="000000">
                    <a:alpha val="100000"/>
                  </a:srgbClr>
                </a:solidFill>
                <a:latin typeface="맑은 고딕"/>
              </a:rPr>
              <a:t>        rxdata = ser.readline().decode('utf-8')</a:t>
            </a:r>
          </a:p>
          <a:p>
            <a:pPr>
              <a:defRPr/>
            </a:pPr>
            <a:r>
              <a:rPr lang="ko-KR" altLang="en-US" sz="1600" b="1">
                <a:solidFill>
                  <a:srgbClr val="000000">
                    <a:alpha val="100000"/>
                  </a:srgbClr>
                </a:solidFill>
                <a:latin typeface="맑은 고딕"/>
              </a:rPr>
              <a:t>        if rxdata:</a:t>
            </a:r>
          </a:p>
          <a:p>
            <a:pPr>
              <a:defRPr/>
            </a:pPr>
            <a:r>
              <a:rPr lang="ko-KR" altLang="en-US" sz="1600" b="1">
                <a:solidFill>
                  <a:srgbClr val="000000">
                    <a:alpha val="100000"/>
                  </a:srgbClr>
                </a:solidFill>
                <a:latin typeface="맑은 고딕"/>
              </a:rPr>
              <a:t>        </a:t>
            </a:r>
            <a:r>
              <a:rPr lang="ko-KR" altLang="en-US" sz="1600" b="1">
                <a:solidFill>
                  <a:srgbClr val="000000">
                    <a:alpha val="100000"/>
                  </a:srgbClr>
                </a:solidFill>
              </a:rPr>
              <a:t>	</a:t>
            </a:r>
            <a:r>
              <a:rPr lang="ko-KR" altLang="en-US" sz="1600" b="1">
                <a:solidFill>
                  <a:srgbClr val="000000">
                    <a:alpha val="100000"/>
                  </a:srgbClr>
                </a:solidFill>
                <a:latin typeface="맑은 고딕"/>
              </a:rPr>
              <a:t>print(rxdata)</a:t>
            </a:r>
          </a:p>
          <a:p>
            <a:pPr>
              <a:defRPr/>
            </a:pPr>
            <a:r>
              <a:rPr lang="ko-KR" altLang="en-US" sz="1600" b="1">
                <a:solidFill>
                  <a:srgbClr val="000000">
                    <a:alpha val="100000"/>
                  </a:srgbClr>
                </a:solidFill>
                <a:latin typeface="맑은 고딕"/>
              </a:rPr>
              <a:t>        </a:t>
            </a:r>
            <a:r>
              <a:rPr lang="ko-KR" altLang="en-US" sz="1600" b="1">
                <a:solidFill>
                  <a:srgbClr val="000000">
                    <a:alpha val="100000"/>
                  </a:srgbClr>
                </a:solidFill>
              </a:rPr>
              <a:t>	</a:t>
            </a:r>
            <a:r>
              <a:rPr lang="ko-KR" altLang="en-US" sz="1600" b="1">
                <a:solidFill>
                  <a:srgbClr val="000000">
                    <a:alpha val="100000"/>
                  </a:srgbClr>
                </a:solidFill>
                <a:latin typeface="맑은 고딕"/>
              </a:rPr>
              <a:t>curTemp = rxdata[1:6]</a:t>
            </a:r>
          </a:p>
          <a:p>
            <a:pPr>
              <a:defRPr/>
            </a:pPr>
            <a:r>
              <a:rPr lang="ko-KR" altLang="en-US" sz="1600" b="1">
                <a:solidFill>
                  <a:srgbClr val="000000">
                    <a:alpha val="100000"/>
                  </a:srgbClr>
                </a:solidFill>
                <a:latin typeface="맑은 고딕"/>
              </a:rPr>
              <a:t>        </a:t>
            </a:r>
            <a:r>
              <a:rPr lang="ko-KR" altLang="en-US" sz="1600" b="1">
                <a:solidFill>
                  <a:srgbClr val="000000">
                    <a:alpha val="100000"/>
                  </a:srgbClr>
                </a:solidFill>
              </a:rPr>
              <a:t>	</a:t>
            </a:r>
            <a:r>
              <a:rPr lang="ko-KR" altLang="en-US" sz="1600" b="1">
                <a:solidFill>
                  <a:srgbClr val="000000">
                    <a:alpha val="100000"/>
                  </a:srgbClr>
                </a:solidFill>
                <a:latin typeface="맑은 고딕"/>
              </a:rPr>
              <a:t>curHumi = rxdata[7:12]</a:t>
            </a:r>
          </a:p>
          <a:p>
            <a:pPr>
              <a:defRPr/>
            </a:pPr>
            <a:r>
              <a:rPr lang="ko-KR" altLang="en-US" sz="1600" b="1">
                <a:solidFill>
                  <a:srgbClr val="000000">
                    <a:alpha val="100000"/>
                  </a:srgbClr>
                </a:solidFill>
                <a:latin typeface="맑은 고딕"/>
              </a:rPr>
              <a:t>        </a:t>
            </a:r>
            <a:r>
              <a:rPr lang="ko-KR" altLang="en-US" sz="1600" b="1">
                <a:solidFill>
                  <a:srgbClr val="000000">
                    <a:alpha val="100000"/>
                  </a:srgbClr>
                </a:solidFill>
              </a:rPr>
              <a:t>	</a:t>
            </a:r>
            <a:r>
              <a:rPr lang="ko-KR" altLang="en-US" sz="1600" b="1">
                <a:solidFill>
                  <a:srgbClr val="000000">
                    <a:alpha val="100000"/>
                  </a:srgbClr>
                </a:solidFill>
                <a:latin typeface="맑은 고딕"/>
              </a:rPr>
              <a:t>curCds = rxdata[13:16]</a:t>
            </a:r>
          </a:p>
          <a:p>
            <a:pPr>
              <a:defRPr/>
            </a:pPr>
            <a:endParaRPr lang="ko-KR" altLang="en-US" sz="1600" b="1">
              <a:solidFill>
                <a:srgbClr val="000000">
                  <a:alpha val="100000"/>
                </a:srgbClr>
              </a:solidFill>
              <a:latin typeface="맑은 고딕"/>
            </a:endParaRPr>
          </a:p>
          <a:p>
            <a:pPr>
              <a:defRPr/>
            </a:pPr>
            <a:r>
              <a:rPr lang="ko-KR" altLang="en-US" sz="1600" b="1">
                <a:solidFill>
                  <a:srgbClr val="000000">
                    <a:alpha val="100000"/>
                  </a:srgbClr>
                </a:solidFill>
                <a:latin typeface="맑은 고딕"/>
              </a:rPr>
              <a:t>def led_on():</a:t>
            </a:r>
          </a:p>
          <a:p>
            <a:pPr>
              <a:defRPr/>
            </a:pPr>
            <a:r>
              <a:rPr lang="ko-KR" altLang="en-US" sz="1600" b="1">
                <a:solidFill>
                  <a:srgbClr val="000000">
                    <a:alpha val="100000"/>
                  </a:srgbClr>
                </a:solidFill>
              </a:rPr>
              <a:t>	</a:t>
            </a:r>
            <a:r>
              <a:rPr lang="ko-KR" altLang="en-US" sz="1600" b="1">
                <a:solidFill>
                  <a:srgbClr val="000000">
                    <a:alpha val="100000"/>
                  </a:srgbClr>
                </a:solidFill>
                <a:latin typeface="맑은 고딕"/>
              </a:rPr>
              <a:t>GPIO.output(26, 1)</a:t>
            </a:r>
          </a:p>
          <a:p>
            <a:pPr>
              <a:defRPr/>
            </a:pPr>
            <a:r>
              <a:rPr lang="ko-KR" altLang="en-US" sz="1600" b="1">
                <a:solidFill>
                  <a:srgbClr val="000000">
                    <a:alpha val="100000"/>
                  </a:srgbClr>
                </a:solidFill>
              </a:rPr>
              <a:t>	</a:t>
            </a:r>
            <a:r>
              <a:rPr lang="ko-KR" altLang="en-US" sz="1600" b="1">
                <a:solidFill>
                  <a:srgbClr val="000000">
                    <a:alpha val="100000"/>
                  </a:srgbClr>
                </a:solidFill>
                <a:latin typeface="맑은 고딕"/>
              </a:rPr>
              <a:t>return</a:t>
            </a:r>
          </a:p>
          <a:p>
            <a:pPr>
              <a:defRPr/>
            </a:pPr>
            <a:endParaRPr lang="ko-KR" altLang="en-US" sz="1600" b="1">
              <a:solidFill>
                <a:srgbClr val="000000">
                  <a:alpha val="100000"/>
                </a:srgbClr>
              </a:solidFill>
              <a:latin typeface="맑은 고딕"/>
            </a:endParaRPr>
          </a:p>
          <a:p>
            <a:pPr>
              <a:defRPr/>
            </a:pPr>
            <a:r>
              <a:rPr lang="ko-KR" altLang="en-US" sz="1600" b="1">
                <a:solidFill>
                  <a:srgbClr val="000000">
                    <a:alpha val="100000"/>
                  </a:srgbClr>
                </a:solidFill>
                <a:latin typeface="맑은 고딕"/>
              </a:rPr>
              <a:t>def led_off():</a:t>
            </a:r>
          </a:p>
          <a:p>
            <a:pPr>
              <a:defRPr/>
            </a:pPr>
            <a:r>
              <a:rPr lang="ko-KR" altLang="en-US" sz="1600" b="1">
                <a:solidFill>
                  <a:srgbClr val="000000">
                    <a:alpha val="100000"/>
                  </a:srgbClr>
                </a:solidFill>
              </a:rPr>
              <a:t>	</a:t>
            </a:r>
            <a:r>
              <a:rPr lang="ko-KR" altLang="en-US" sz="1600" b="1">
                <a:solidFill>
                  <a:srgbClr val="000000">
                    <a:alpha val="100000"/>
                  </a:srgbClr>
                </a:solidFill>
                <a:latin typeface="맑은 고딕"/>
              </a:rPr>
              <a:t>GPIO.output(26, 0)</a:t>
            </a:r>
          </a:p>
          <a:p>
            <a:pPr>
              <a:defRPr/>
            </a:pPr>
            <a:r>
              <a:rPr lang="ko-KR" altLang="en-US" sz="1600" b="1">
                <a:solidFill>
                  <a:srgbClr val="000000">
                    <a:alpha val="100000"/>
                  </a:srgbClr>
                </a:solidFill>
                <a:latin typeface="맑은 고딕"/>
              </a:rPr>
              <a:t>             </a:t>
            </a:r>
            <a:r>
              <a:rPr lang="en-US" altLang="ko-KR" sz="1600" b="1">
                <a:solidFill>
                  <a:srgbClr val="000000">
                    <a:alpha val="100000"/>
                  </a:srgbClr>
                </a:solidFill>
                <a:latin typeface="맑은 고딕"/>
              </a:rPr>
              <a:t>return</a:t>
            </a:r>
            <a:endParaRPr lang="ko-KR" altLang="en-US" sz="1600" b="1">
              <a:solidFill>
                <a:srgbClr val="000000">
                  <a:alpha val="100000"/>
                </a:srgbClr>
              </a:solidFill>
              <a:latin typeface="맑은 고딕"/>
            </a:endParaRPr>
          </a:p>
        </p:txBody>
      </p:sp>
    </p:spTree>
    <p:extLst>
      <p:ext uri="{BB962C8B-B14F-4D97-AF65-F5344CB8AC3E}">
        <p14:creationId xmlns:p14="http://schemas.microsoft.com/office/powerpoint/2010/main" val="3974257649"/>
      </p:ext>
    </p:extLst>
  </p:cSld>
  <p:clrMapOvr>
    <a:masterClrMapping/>
  </p:clrMapOvr>
  <p:transition spd="slow"/>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7937"/>
            <a:ext cx="9144000" cy="64457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온</a:t>
            </a:r>
            <a:r>
              <a:rPr lang="en-US" altLang="ko-KR" sz="2400" b="1">
                <a:solidFill>
                  <a:schemeClr val="bg1"/>
                </a:solidFill>
                <a:latin typeface="+mn-ea"/>
              </a:rPr>
              <a:t>/</a:t>
            </a:r>
            <a:r>
              <a:rPr lang="ko-KR" altLang="en-US" sz="2400" b="1">
                <a:solidFill>
                  <a:schemeClr val="bg1"/>
                </a:solidFill>
                <a:latin typeface="+mn-ea"/>
              </a:rPr>
              <a:t>습도 데이터 </a:t>
            </a:r>
            <a:r>
              <a:rPr lang="en-US" altLang="ko-KR" sz="2400" b="1">
                <a:solidFill>
                  <a:schemeClr val="bg1"/>
                </a:solidFill>
                <a:latin typeface="+mn-ea"/>
              </a:rPr>
              <a:t>Web </a:t>
            </a:r>
            <a:r>
              <a:rPr lang="ko-KR" altLang="en-US" sz="2400" b="1">
                <a:solidFill>
                  <a:schemeClr val="bg1"/>
                </a:solidFill>
                <a:latin typeface="+mn-ea"/>
              </a:rPr>
              <a:t>표시 </a:t>
            </a:r>
            <a:r>
              <a:rPr lang="en-US" altLang="ko-KR" sz="2400" b="1">
                <a:solidFill>
                  <a:schemeClr val="bg1"/>
                </a:solidFill>
                <a:latin typeface="+mn-ea"/>
              </a:rPr>
              <a:t>: app.py (3/4)</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5" name="TextBox 4"/>
          <p:cNvSpPr txBox="1"/>
          <p:nvPr/>
        </p:nvSpPr>
        <p:spPr>
          <a:xfrm>
            <a:off x="551384" y="823000"/>
            <a:ext cx="4903022" cy="5281556"/>
          </a:xfrm>
          <a:prstGeom prst="rect">
            <a:avLst/>
          </a:prstGeom>
          <a:solidFill>
            <a:schemeClr val="bg1">
              <a:lumMod val="95000"/>
            </a:schemeClr>
          </a:solidFill>
        </p:spPr>
        <p:txBody>
          <a:bodyPr wrap="square">
            <a:spAutoFit/>
          </a:bodyPr>
          <a:lstStyle/>
          <a:p>
            <a:pPr>
              <a:defRPr/>
            </a:pPr>
            <a:r>
              <a:rPr lang="ko-KR" altLang="en-US" sz="1700" b="1">
                <a:solidFill>
                  <a:srgbClr val="000000">
                    <a:alpha val="100000"/>
                  </a:srgbClr>
                </a:solidFill>
                <a:latin typeface="맑은 고딕"/>
              </a:rPr>
              <a:t>@app.route('/')</a:t>
            </a:r>
          </a:p>
          <a:p>
            <a:pPr>
              <a:defRPr/>
            </a:pPr>
            <a:r>
              <a:rPr lang="ko-KR" altLang="en-US" sz="1700" b="1">
                <a:solidFill>
                  <a:srgbClr val="000000">
                    <a:alpha val="100000"/>
                  </a:srgbClr>
                </a:solidFill>
                <a:latin typeface="맑은 고딕"/>
              </a:rPr>
              <a:t>def index():</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led_off()</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global curLed</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curLed = 'OFF'</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return render()</a:t>
            </a:r>
            <a:r>
              <a:rPr lang="ko-KR" altLang="en-US" sz="1700" b="1">
                <a:solidFill>
                  <a:srgbClr val="000000">
                    <a:alpha val="100000"/>
                  </a:srgbClr>
                </a:solidFill>
              </a:rPr>
              <a:t>	</a:t>
            </a:r>
          </a:p>
          <a:p>
            <a:pPr>
              <a:defRPr/>
            </a:pPr>
            <a:endParaRPr lang="ko-KR" altLang="en-US" sz="1700" b="1">
              <a:solidFill>
                <a:srgbClr val="000000">
                  <a:alpha val="100000"/>
                </a:srgbClr>
              </a:solidFill>
            </a:endParaRPr>
          </a:p>
          <a:p>
            <a:pPr>
              <a:defRPr/>
            </a:pPr>
            <a:r>
              <a:rPr lang="ko-KR" altLang="en-US" sz="1700" b="1">
                <a:solidFill>
                  <a:srgbClr val="000000">
                    <a:alpha val="100000"/>
                  </a:srgbClr>
                </a:solidFill>
                <a:latin typeface="맑은 고딕"/>
              </a:rPr>
              <a:t>@app.route('/on/')</a:t>
            </a:r>
          </a:p>
          <a:p>
            <a:pPr>
              <a:defRPr/>
            </a:pPr>
            <a:r>
              <a:rPr lang="ko-KR" altLang="en-US" sz="1700" b="1">
                <a:solidFill>
                  <a:srgbClr val="000000">
                    <a:alpha val="100000"/>
                  </a:srgbClr>
                </a:solidFill>
                <a:latin typeface="맑은 고딕"/>
              </a:rPr>
              <a:t>def on():</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led_on()</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global curLed</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curLed = 'ON'</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return render()</a:t>
            </a:r>
          </a:p>
          <a:p>
            <a:pPr>
              <a:defRPr/>
            </a:pPr>
            <a:endParaRPr lang="ko-KR" altLang="en-US" sz="1700" b="1">
              <a:solidFill>
                <a:srgbClr val="000000">
                  <a:alpha val="100000"/>
                </a:srgbClr>
              </a:solidFill>
              <a:latin typeface="맑은 고딕"/>
            </a:endParaRPr>
          </a:p>
          <a:p>
            <a:pPr>
              <a:defRPr/>
            </a:pPr>
            <a:r>
              <a:rPr lang="ko-KR" altLang="en-US" sz="1700" b="1">
                <a:solidFill>
                  <a:srgbClr val="000000">
                    <a:alpha val="100000"/>
                  </a:srgbClr>
                </a:solidFill>
                <a:latin typeface="맑은 고딕"/>
              </a:rPr>
              <a:t>@app.route('/off/')</a:t>
            </a:r>
          </a:p>
          <a:p>
            <a:pPr>
              <a:defRPr/>
            </a:pPr>
            <a:r>
              <a:rPr lang="ko-KR" altLang="en-US" sz="1700" b="1">
                <a:solidFill>
                  <a:srgbClr val="000000">
                    <a:alpha val="100000"/>
                  </a:srgbClr>
                </a:solidFill>
                <a:latin typeface="맑은 고딕"/>
              </a:rPr>
              <a:t>def off():</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led_off()</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global curLed</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curLed = 'OFF'</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return render()</a:t>
            </a:r>
            <a:endParaRPr lang="en-US" altLang="ko-KR" sz="1700">
              <a:latin typeface="맑은 고딕"/>
            </a:endParaRPr>
          </a:p>
        </p:txBody>
      </p:sp>
    </p:spTree>
    <p:extLst>
      <p:ext uri="{BB962C8B-B14F-4D97-AF65-F5344CB8AC3E}">
        <p14:creationId xmlns:p14="http://schemas.microsoft.com/office/powerpoint/2010/main" val="1144577728"/>
      </p:ext>
    </p:extLst>
  </p:cSld>
  <p:clrMapOvr>
    <a:masterClrMapping/>
  </p:clrMapOvr>
  <p:transition spd="slow"/>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7937"/>
            <a:ext cx="9144000" cy="64457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ko-KR" sz="2400" b="1">
                <a:solidFill>
                  <a:schemeClr val="bg1"/>
                </a:solidFill>
                <a:latin typeface="+mn-ea"/>
              </a:rPr>
              <a:t>Flask. </a:t>
            </a:r>
            <a:r>
              <a:rPr lang="ko-KR" altLang="en-US" sz="2400" b="1">
                <a:solidFill>
                  <a:schemeClr val="bg1"/>
                </a:solidFill>
                <a:latin typeface="+mn-ea"/>
              </a:rPr>
              <a:t>온</a:t>
            </a:r>
            <a:r>
              <a:rPr lang="en-US" altLang="ko-KR" sz="2400" b="1">
                <a:solidFill>
                  <a:schemeClr val="bg1"/>
                </a:solidFill>
                <a:latin typeface="+mn-ea"/>
              </a:rPr>
              <a:t>/</a:t>
            </a:r>
            <a:r>
              <a:rPr lang="ko-KR" altLang="en-US" sz="2400" b="1">
                <a:solidFill>
                  <a:schemeClr val="bg1"/>
                </a:solidFill>
                <a:latin typeface="+mn-ea"/>
              </a:rPr>
              <a:t>습도 데이터 </a:t>
            </a:r>
            <a:r>
              <a:rPr lang="en-US" altLang="ko-KR" sz="2400" b="1">
                <a:solidFill>
                  <a:schemeClr val="bg1"/>
                </a:solidFill>
                <a:latin typeface="+mn-ea"/>
              </a:rPr>
              <a:t>Web </a:t>
            </a:r>
            <a:r>
              <a:rPr lang="ko-KR" altLang="en-US" sz="2400" b="1">
                <a:solidFill>
                  <a:schemeClr val="bg1"/>
                </a:solidFill>
                <a:latin typeface="+mn-ea"/>
              </a:rPr>
              <a:t>표시 </a:t>
            </a:r>
            <a:r>
              <a:rPr lang="en-US" altLang="ko-KR" sz="2400" b="1">
                <a:solidFill>
                  <a:schemeClr val="bg1"/>
                </a:solidFill>
                <a:latin typeface="+mn-ea"/>
              </a:rPr>
              <a:t>: app.py (4/4)</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6" name="TextBox 5"/>
          <p:cNvSpPr txBox="1"/>
          <p:nvPr/>
        </p:nvSpPr>
        <p:spPr>
          <a:xfrm>
            <a:off x="335360" y="818028"/>
            <a:ext cx="6840760" cy="4393832"/>
          </a:xfrm>
          <a:prstGeom prst="rect">
            <a:avLst/>
          </a:prstGeom>
          <a:solidFill>
            <a:schemeClr val="bg1">
              <a:lumMod val="95000"/>
            </a:schemeClr>
          </a:solidFill>
        </p:spPr>
        <p:txBody>
          <a:bodyPr vert="horz" wrap="square" lIns="91440" tIns="45720" rIns="91440" bIns="45720" anchor="t">
            <a:spAutoFit/>
          </a:bodyPr>
          <a:lstStyle/>
          <a:p>
            <a:pPr>
              <a:lnSpc>
                <a:spcPts val="2600"/>
              </a:lnSpc>
              <a:defRPr/>
            </a:pPr>
            <a:r>
              <a:rPr kumimoji="1" lang="ko-KR" altLang="en-US" b="1">
                <a:solidFill>
                  <a:srgbClr val="000000"/>
                </a:solidFill>
                <a:latin typeface="+mn-ea"/>
              </a:rPr>
              <a:t>if __name__=='__main__':</a:t>
            </a:r>
          </a:p>
          <a:p>
            <a:pPr>
              <a:lnSpc>
                <a:spcPts val="2600"/>
              </a:lnSpc>
              <a:defRPr/>
            </a:pPr>
            <a:r>
              <a:rPr kumimoji="1" lang="en-US" altLang="ko-KR" b="1">
                <a:solidFill>
                  <a:srgbClr val="000000"/>
                </a:solidFill>
                <a:latin typeface="+mn-ea"/>
              </a:rPr>
              <a:t>     </a:t>
            </a:r>
            <a:r>
              <a:rPr kumimoji="1" lang="ko-KR" altLang="en-US" b="1">
                <a:solidFill>
                  <a:srgbClr val="000000"/>
                </a:solidFill>
                <a:latin typeface="+mn-ea"/>
              </a:rPr>
              <a:t>print('Web Server Starts')</a:t>
            </a:r>
          </a:p>
          <a:p>
            <a:pPr>
              <a:lnSpc>
                <a:spcPts val="2600"/>
              </a:lnSpc>
              <a:defRPr/>
            </a:pPr>
            <a:r>
              <a:rPr kumimoji="1" lang="en-US" altLang="ko-KR" b="1">
                <a:solidFill>
                  <a:srgbClr val="000000"/>
                </a:solidFill>
                <a:latin typeface="+mn-ea"/>
              </a:rPr>
              <a:t>     </a:t>
            </a:r>
            <a:r>
              <a:rPr kumimoji="1" lang="ko-KR" altLang="en-US" b="1">
                <a:solidFill>
                  <a:srgbClr val="000000"/>
                </a:solidFill>
                <a:latin typeface="+mn-ea"/>
              </a:rPr>
              <a:t>dataThread = threading.Thread(target=get_data)</a:t>
            </a:r>
          </a:p>
          <a:p>
            <a:pPr>
              <a:lnSpc>
                <a:spcPts val="2600"/>
              </a:lnSpc>
              <a:defRPr/>
            </a:pPr>
            <a:r>
              <a:rPr kumimoji="1" lang="en-US" altLang="ko-KR" b="1">
                <a:solidFill>
                  <a:srgbClr val="000000"/>
                </a:solidFill>
                <a:latin typeface="+mn-ea"/>
              </a:rPr>
              <a:t>     </a:t>
            </a:r>
            <a:r>
              <a:rPr kumimoji="1" lang="ko-KR" altLang="en-US" b="1">
                <a:solidFill>
                  <a:srgbClr val="000000"/>
                </a:solidFill>
                <a:latin typeface="+mn-ea"/>
              </a:rPr>
              <a:t>dataThread.daemon = True</a:t>
            </a:r>
          </a:p>
          <a:p>
            <a:pPr>
              <a:lnSpc>
                <a:spcPts val="2600"/>
              </a:lnSpc>
              <a:defRPr/>
            </a:pPr>
            <a:r>
              <a:rPr kumimoji="1" lang="en-US" altLang="ko-KR" b="1">
                <a:solidFill>
                  <a:srgbClr val="000000"/>
                </a:solidFill>
                <a:latin typeface="+mn-ea"/>
              </a:rPr>
              <a:t>     </a:t>
            </a:r>
            <a:r>
              <a:rPr kumimoji="1" lang="ko-KR" altLang="en-US" b="1">
                <a:solidFill>
                  <a:srgbClr val="000000"/>
                </a:solidFill>
                <a:latin typeface="+mn-ea"/>
              </a:rPr>
              <a:t>dataThread.start()</a:t>
            </a:r>
          </a:p>
          <a:p>
            <a:pPr>
              <a:lnSpc>
                <a:spcPts val="2600"/>
              </a:lnSpc>
              <a:defRPr/>
            </a:pPr>
            <a:endParaRPr kumimoji="1" lang="ko-KR" altLang="en-US" b="1">
              <a:solidFill>
                <a:srgbClr val="000000"/>
              </a:solidFill>
              <a:latin typeface="+mn-ea"/>
            </a:endParaRPr>
          </a:p>
          <a:p>
            <a:pPr>
              <a:lnSpc>
                <a:spcPts val="2600"/>
              </a:lnSpc>
              <a:defRPr/>
            </a:pPr>
            <a:r>
              <a:rPr kumimoji="1" lang="en-US" altLang="ko-KR" b="1">
                <a:solidFill>
                  <a:srgbClr val="000000"/>
                </a:solidFill>
                <a:latin typeface="+mn-ea"/>
              </a:rPr>
              <a:t>     </a:t>
            </a:r>
            <a:r>
              <a:rPr kumimoji="1" lang="ko-KR" altLang="en-US" b="1">
                <a:solidFill>
                  <a:srgbClr val="000000"/>
                </a:solidFill>
                <a:latin typeface="+mn-ea"/>
              </a:rPr>
              <a:t>app.run(debug=True, host='192.168.137.76', port=8000)</a:t>
            </a:r>
          </a:p>
          <a:p>
            <a:pPr>
              <a:lnSpc>
                <a:spcPts val="2600"/>
              </a:lnSpc>
              <a:defRPr/>
            </a:pPr>
            <a:endParaRPr kumimoji="1" lang="ko-KR" altLang="en-US" b="1">
              <a:solidFill>
                <a:srgbClr val="000000"/>
              </a:solidFill>
              <a:latin typeface="+mn-ea"/>
            </a:endParaRPr>
          </a:p>
          <a:p>
            <a:pPr>
              <a:lnSpc>
                <a:spcPts val="2600"/>
              </a:lnSpc>
              <a:defRPr/>
            </a:pPr>
            <a:r>
              <a:rPr kumimoji="1" lang="en-US" altLang="ko-KR" b="1">
                <a:solidFill>
                  <a:srgbClr val="000000"/>
                </a:solidFill>
                <a:latin typeface="+mn-ea"/>
              </a:rPr>
              <a:t>     </a:t>
            </a:r>
            <a:r>
              <a:rPr kumimoji="1" lang="ko-KR" altLang="en-US" b="1">
                <a:solidFill>
                  <a:srgbClr val="000000"/>
                </a:solidFill>
                <a:latin typeface="+mn-ea"/>
              </a:rPr>
              <a:t>print('Web Server Ends')</a:t>
            </a:r>
          </a:p>
          <a:p>
            <a:pPr>
              <a:lnSpc>
                <a:spcPts val="2600"/>
              </a:lnSpc>
              <a:defRPr/>
            </a:pPr>
            <a:endParaRPr kumimoji="1" lang="ko-KR" altLang="en-US" b="1">
              <a:solidFill>
                <a:srgbClr val="000000"/>
              </a:solidFill>
              <a:latin typeface="+mn-ea"/>
            </a:endParaRPr>
          </a:p>
          <a:p>
            <a:pPr>
              <a:lnSpc>
                <a:spcPts val="2600"/>
              </a:lnSpc>
              <a:defRPr/>
            </a:pPr>
            <a:endParaRPr kumimoji="1" lang="ko-KR" altLang="en-US" b="1">
              <a:solidFill>
                <a:srgbClr val="000000"/>
              </a:solidFill>
              <a:latin typeface="+mn-ea"/>
            </a:endParaRPr>
          </a:p>
          <a:p>
            <a:pPr>
              <a:lnSpc>
                <a:spcPts val="2600"/>
              </a:lnSpc>
              <a:defRPr/>
            </a:pPr>
            <a:r>
              <a:rPr kumimoji="1" lang="en-US" altLang="ko-KR" b="1">
                <a:solidFill>
                  <a:srgbClr val="000000"/>
                </a:solidFill>
                <a:latin typeface="+mn-ea"/>
              </a:rPr>
              <a:t>     </a:t>
            </a:r>
            <a:r>
              <a:rPr kumimoji="1" lang="ko-KR" altLang="en-US" b="1">
                <a:solidFill>
                  <a:srgbClr val="000000"/>
                </a:solidFill>
                <a:latin typeface="+mn-ea"/>
              </a:rPr>
              <a:t>GPIO.cleanup()</a:t>
            </a:r>
          </a:p>
          <a:p>
            <a:pPr>
              <a:lnSpc>
                <a:spcPts val="2600"/>
              </a:lnSpc>
              <a:defRPr/>
            </a:pPr>
            <a:r>
              <a:rPr kumimoji="1" lang="en-US" altLang="ko-KR" b="1">
                <a:solidFill>
                  <a:srgbClr val="000000"/>
                </a:solidFill>
                <a:latin typeface="+mn-ea"/>
              </a:rPr>
              <a:t>     </a:t>
            </a:r>
            <a:r>
              <a:rPr kumimoji="1" lang="ko-KR" altLang="en-US" b="1">
                <a:solidFill>
                  <a:srgbClr val="000000"/>
                </a:solidFill>
                <a:latin typeface="+mn-ea"/>
              </a:rPr>
              <a:t>print('Program Ends')</a:t>
            </a:r>
          </a:p>
        </p:txBody>
      </p:sp>
    </p:spTree>
    <p:extLst>
      <p:ext uri="{BB962C8B-B14F-4D97-AF65-F5344CB8AC3E}">
        <p14:creationId xmlns:p14="http://schemas.microsoft.com/office/powerpoint/2010/main" val="317547217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python code :  THgraph_run.py (7/9)</a:t>
            </a:r>
            <a:endParaRPr lang="ko-KR" altLang="en-US" sz="2000" b="1" dirty="0">
              <a:solidFill>
                <a:srgbClr val="000099"/>
              </a:solidFill>
            </a:endParaRPr>
          </a:p>
        </p:txBody>
      </p:sp>
      <p:sp>
        <p:nvSpPr>
          <p:cNvPr id="2" name="직사각형 1"/>
          <p:cNvSpPr/>
          <p:nvPr/>
        </p:nvSpPr>
        <p:spPr>
          <a:xfrm>
            <a:off x="191344" y="692696"/>
            <a:ext cx="6096000" cy="923330"/>
          </a:xfrm>
          <a:prstGeom prst="rect">
            <a:avLst/>
          </a:prstGeom>
          <a:solidFill>
            <a:schemeClr val="tx1">
              <a:lumMod val="85000"/>
              <a:lumOff val="15000"/>
            </a:schemeClr>
          </a:solidFill>
        </p:spPr>
        <p:txBody>
          <a:bodyPr>
            <a:spAutoFit/>
          </a:bodyPr>
          <a:lstStyle/>
          <a:p>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stopall</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UART_Window</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if</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UART_Window</a:t>
            </a:r>
            <a:r>
              <a:rPr lang="en-US" altLang="ko-KR">
                <a:solidFill>
                  <a:srgbClr val="DADADA"/>
                </a:solidFill>
                <a:latin typeface="Consolas" panose="020B0609020204030204" pitchFamily="49" charset="0"/>
              </a:rPr>
              <a:t>.uart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None</a:t>
            </a:r>
            <a:r>
              <a:rPr lang="en-US" altLang="ko-KR">
                <a:solidFill>
                  <a:srgbClr val="DADADA"/>
                </a:solidFill>
                <a:latin typeface="Consolas" panose="020B0609020204030204" pitchFamily="49" charset="0"/>
              </a:rPr>
              <a:t>:</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UART_Window</a:t>
            </a:r>
            <a:r>
              <a:rPr lang="en-US" altLang="ko-KR">
                <a:solidFill>
                  <a:srgbClr val="DADADA"/>
                </a:solidFill>
                <a:latin typeface="Consolas" panose="020B0609020204030204" pitchFamily="49" charset="0"/>
              </a:rPr>
              <a:t>.uart.close</a:t>
            </a:r>
            <a:r>
              <a:rPr lang="en-US" altLang="ko-KR">
                <a:solidFill>
                  <a:srgbClr val="B4B4B4"/>
                </a:solidFill>
                <a:latin typeface="Consolas" panose="020B0609020204030204" pitchFamily="49" charset="0"/>
              </a:rPr>
              <a:t>()</a:t>
            </a:r>
            <a:endParaRPr lang="en-US" altLang="ko-KR" b="0">
              <a:solidFill>
                <a:srgbClr val="DADADA"/>
              </a:solidFill>
              <a:effectLst/>
              <a:latin typeface="Consolas" panose="020B0609020204030204" pitchFamily="49" charset="0"/>
            </a:endParaRPr>
          </a:p>
        </p:txBody>
      </p:sp>
    </p:spTree>
    <p:extLst>
      <p:ext uri="{BB962C8B-B14F-4D97-AF65-F5344CB8AC3E}">
        <p14:creationId xmlns:p14="http://schemas.microsoft.com/office/powerpoint/2010/main" val="1367925632"/>
      </p:ext>
    </p:extLst>
  </p:cSld>
  <p:clrMapOvr>
    <a:masterClrMapping/>
  </p:clrMapOvr>
  <p:transition spd="slow"/>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977"/>
            <a:ext cx="9144000" cy="64457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온</a:t>
            </a:r>
            <a:r>
              <a:rPr lang="en-US" altLang="ko-KR" sz="2400" b="1">
                <a:solidFill>
                  <a:schemeClr val="bg1"/>
                </a:solidFill>
                <a:latin typeface="+mn-ea"/>
              </a:rPr>
              <a:t>/</a:t>
            </a:r>
            <a:r>
              <a:rPr lang="ko-KR" altLang="en-US" sz="2400" b="1">
                <a:solidFill>
                  <a:schemeClr val="bg1"/>
                </a:solidFill>
                <a:latin typeface="+mn-ea"/>
              </a:rPr>
              <a:t>습도 데이터 </a:t>
            </a:r>
            <a:r>
              <a:rPr lang="en-US" altLang="ko-KR" sz="2400" b="1">
                <a:solidFill>
                  <a:schemeClr val="bg1"/>
                </a:solidFill>
                <a:latin typeface="+mn-ea"/>
              </a:rPr>
              <a:t>Web </a:t>
            </a:r>
            <a:r>
              <a:rPr lang="ko-KR" altLang="en-US" sz="2400" b="1">
                <a:solidFill>
                  <a:schemeClr val="bg1"/>
                </a:solidFill>
                <a:latin typeface="+mn-ea"/>
              </a:rPr>
              <a:t>표시 </a:t>
            </a:r>
            <a:r>
              <a:rPr lang="en-US" altLang="ko-KR" sz="2400" b="1">
                <a:solidFill>
                  <a:schemeClr val="bg1"/>
                </a:solidFill>
                <a:latin typeface="+mn-ea"/>
              </a:rPr>
              <a:t>: index.html</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6" name="TextBox 5"/>
          <p:cNvSpPr txBox="1"/>
          <p:nvPr/>
        </p:nvSpPr>
        <p:spPr>
          <a:xfrm>
            <a:off x="551384" y="908720"/>
            <a:ext cx="8334935" cy="5539292"/>
          </a:xfrm>
          <a:prstGeom prst="rect">
            <a:avLst/>
          </a:prstGeom>
          <a:solidFill>
            <a:schemeClr val="bg1">
              <a:lumMod val="95000"/>
            </a:schemeClr>
          </a:solidFill>
        </p:spPr>
        <p:txBody>
          <a:bodyPr wrap="square">
            <a:spAutoFit/>
          </a:bodyPr>
          <a:lstStyle/>
          <a:p>
            <a:pPr>
              <a:defRPr/>
            </a:pPr>
            <a:r>
              <a:rPr lang="ko-KR" altLang="en-US" sz="1700" b="1">
                <a:solidFill>
                  <a:srgbClr val="000000">
                    <a:alpha val="100000"/>
                  </a:srgbClr>
                </a:solidFill>
                <a:latin typeface="맑은 고딕"/>
              </a:rPr>
              <a:t>&lt;!doctype html&gt;</a:t>
            </a:r>
          </a:p>
          <a:p>
            <a:pPr>
              <a:defRPr/>
            </a:pPr>
            <a:r>
              <a:rPr lang="ko-KR" altLang="en-US" sz="1700" b="1">
                <a:solidFill>
                  <a:srgbClr val="000000">
                    <a:alpha val="100000"/>
                  </a:srgbClr>
                </a:solidFill>
                <a:latin typeface="맑은 고딕"/>
              </a:rPr>
              <a:t>&lt;html&gt;</a:t>
            </a:r>
          </a:p>
          <a:p>
            <a:pPr>
              <a:defRPr/>
            </a:pPr>
            <a:r>
              <a:rPr lang="ko-KR" altLang="en-US" sz="1700" b="1">
                <a:solidFill>
                  <a:srgbClr val="000000">
                    <a:alpha val="100000"/>
                  </a:srgbClr>
                </a:solidFill>
                <a:latin typeface="맑은 고딕"/>
              </a:rPr>
              <a:t>&lt;head&gt;</a:t>
            </a:r>
          </a:p>
          <a:p>
            <a:pPr>
              <a:defRPr/>
            </a:pPr>
            <a:r>
              <a:rPr lang="ko-KR" altLang="en-US" sz="1700" b="1">
                <a:solidFill>
                  <a:srgbClr val="000000">
                    <a:alpha val="100000"/>
                  </a:srgbClr>
                </a:solidFill>
              </a:rPr>
              <a:t>	</a:t>
            </a:r>
            <a:r>
              <a:rPr lang="ko-KR" altLang="en-US" sz="1700" b="1">
                <a:solidFill>
                  <a:srgbClr val="FF0000">
                    <a:alpha val="100000"/>
                  </a:srgbClr>
                </a:solidFill>
                <a:latin typeface="맑은 고딕"/>
              </a:rPr>
              <a:t>&lt;meta http-equiv="refresh" content="3"&gt;</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&lt;title&gt; GPIO INPUT/OUTPUT DEMO  &lt;/title&gt;</a:t>
            </a:r>
          </a:p>
          <a:p>
            <a:pPr>
              <a:defRPr/>
            </a:pPr>
            <a:r>
              <a:rPr lang="ko-KR" altLang="en-US" sz="1700" b="1">
                <a:solidFill>
                  <a:srgbClr val="000000">
                    <a:alpha val="100000"/>
                  </a:srgbClr>
                </a:solidFill>
              </a:rPr>
              <a:t>	</a:t>
            </a:r>
            <a:r>
              <a:rPr lang="ko-KR" altLang="en-US" sz="1700" b="1">
                <a:solidFill>
                  <a:srgbClr val="000000">
                    <a:alpha val="100000"/>
                  </a:srgbClr>
                </a:solidFill>
                <a:latin typeface="맑은 고딕"/>
              </a:rPr>
              <a:t>&lt;link type="text/css" rel="stylesheet" href="/static/style.css" /&gt;  </a:t>
            </a:r>
          </a:p>
          <a:p>
            <a:pPr>
              <a:defRPr/>
            </a:pPr>
            <a:endParaRPr lang="ko-KR" altLang="en-US" sz="1700" b="1">
              <a:solidFill>
                <a:srgbClr val="000000">
                  <a:alpha val="100000"/>
                </a:srgbClr>
              </a:solidFill>
              <a:latin typeface="맑은 고딕"/>
            </a:endParaRPr>
          </a:p>
          <a:p>
            <a:pPr>
              <a:defRPr/>
            </a:pPr>
            <a:r>
              <a:rPr lang="ko-KR" altLang="en-US" sz="1700" b="1">
                <a:solidFill>
                  <a:srgbClr val="000000">
                    <a:alpha val="100000"/>
                  </a:srgbClr>
                </a:solidFill>
                <a:latin typeface="맑은 고딕"/>
              </a:rPr>
              <a:t>&lt;/head&gt;</a:t>
            </a:r>
          </a:p>
          <a:p>
            <a:pPr>
              <a:defRPr/>
            </a:pPr>
            <a:r>
              <a:rPr lang="ko-KR" altLang="en-US" sz="1700" b="1">
                <a:solidFill>
                  <a:srgbClr val="000000">
                    <a:alpha val="100000"/>
                  </a:srgbClr>
                </a:solidFill>
                <a:latin typeface="맑은 고딕"/>
              </a:rPr>
              <a:t>&lt;body&gt;</a:t>
            </a:r>
          </a:p>
          <a:p>
            <a:pPr>
              <a:defRPr/>
            </a:pPr>
            <a:r>
              <a:rPr lang="ko-KR" altLang="en-US" sz="1700" b="1">
                <a:solidFill>
                  <a:srgbClr val="000000">
                    <a:alpha val="100000"/>
                  </a:srgbClr>
                </a:solidFill>
                <a:latin typeface="맑은 고딕"/>
              </a:rPr>
              <a:t>&lt;div class="onoff"&gt;&lt;a href="/on/"&gt;ON&lt;/a&gt;&lt;/div&gt;</a:t>
            </a:r>
          </a:p>
          <a:p>
            <a:pPr>
              <a:defRPr/>
            </a:pPr>
            <a:r>
              <a:rPr lang="ko-KR" altLang="en-US" sz="1700" b="1">
                <a:solidFill>
                  <a:srgbClr val="000000">
                    <a:alpha val="100000"/>
                  </a:srgbClr>
                </a:solidFill>
                <a:latin typeface="맑은 고딕"/>
              </a:rPr>
              <a:t>&lt;div class="onoff"&gt;&lt;a href="/off/"&gt;OFF&lt;/a&gt;&lt;/div&gt;</a:t>
            </a:r>
          </a:p>
          <a:p>
            <a:pPr>
              <a:defRPr/>
            </a:pPr>
            <a:endParaRPr lang="ko-KR" altLang="en-US" sz="1700" b="1">
              <a:solidFill>
                <a:srgbClr val="000000">
                  <a:alpha val="100000"/>
                </a:srgbClr>
              </a:solidFill>
              <a:latin typeface="맑은 고딕"/>
            </a:endParaRPr>
          </a:p>
          <a:p>
            <a:pPr>
              <a:defRPr/>
            </a:pPr>
            <a:r>
              <a:rPr lang="ko-KR" altLang="en-US" sz="1700" b="1">
                <a:solidFill>
                  <a:srgbClr val="000000">
                    <a:alpha val="100000"/>
                  </a:srgbClr>
                </a:solidFill>
                <a:latin typeface="맑은 고딕"/>
              </a:rPr>
              <a:t>&lt;br/&gt;</a:t>
            </a:r>
          </a:p>
          <a:p>
            <a:pPr>
              <a:defRPr/>
            </a:pPr>
            <a:r>
              <a:rPr lang="ko-KR" altLang="en-US" sz="1700" b="1">
                <a:solidFill>
                  <a:srgbClr val="000000">
                    <a:alpha val="100000"/>
                  </a:srgbClr>
                </a:solidFill>
                <a:latin typeface="맑은 고딕"/>
              </a:rPr>
              <a:t>&lt;p&gt;LED is now &lt;span id="state"&gt;{{state }}&lt;/span&gt;state. &lt;/p&gt;</a:t>
            </a:r>
          </a:p>
          <a:p>
            <a:pPr>
              <a:defRPr/>
            </a:pPr>
            <a:r>
              <a:rPr lang="ko-KR" altLang="en-US" sz="1700" b="1">
                <a:solidFill>
                  <a:srgbClr val="000000">
                    <a:alpha val="100000"/>
                  </a:srgbClr>
                </a:solidFill>
                <a:latin typeface="맑은 고딕"/>
              </a:rPr>
              <a:t>&lt;br/&gt;</a:t>
            </a:r>
          </a:p>
          <a:p>
            <a:pPr>
              <a:defRPr/>
            </a:pPr>
            <a:r>
              <a:rPr lang="ko-KR" altLang="en-US" sz="1700" b="1">
                <a:solidFill>
                  <a:srgbClr val="000000">
                    <a:alpha val="100000"/>
                  </a:srgbClr>
                </a:solidFill>
                <a:latin typeface="맑은 고딕"/>
              </a:rPr>
              <a:t>&lt;p&gt;Temp: &lt;span id="temp"&gt;{{temp}}&lt;/span&gt;&lt;/p&gt;</a:t>
            </a:r>
          </a:p>
          <a:p>
            <a:pPr>
              <a:defRPr/>
            </a:pPr>
            <a:r>
              <a:rPr lang="ko-KR" altLang="en-US" sz="1700" b="1">
                <a:solidFill>
                  <a:srgbClr val="000000">
                    <a:alpha val="100000"/>
                  </a:srgbClr>
                </a:solidFill>
                <a:latin typeface="맑은 고딕"/>
              </a:rPr>
              <a:t>&lt;p&gt;Humi: &lt;span id="humi"&gt;{{humi}}&lt;/span&gt;&lt;/p&gt;</a:t>
            </a:r>
          </a:p>
          <a:p>
            <a:pPr>
              <a:defRPr/>
            </a:pPr>
            <a:r>
              <a:rPr lang="ko-KR" altLang="en-US" sz="1700" b="1">
                <a:solidFill>
                  <a:srgbClr val="000000">
                    <a:alpha val="100000"/>
                  </a:srgbClr>
                </a:solidFill>
                <a:latin typeface="맑은 고딕"/>
              </a:rPr>
              <a:t>&lt;p&gt;Cds: &lt;span id="cds"&gt;{{cds}}&lt;/span&gt;&lt;/p&gt;</a:t>
            </a:r>
          </a:p>
          <a:p>
            <a:pPr>
              <a:defRPr/>
            </a:pPr>
            <a:endParaRPr lang="ko-KR" altLang="en-US" sz="1700" b="1">
              <a:solidFill>
                <a:srgbClr val="000000">
                  <a:alpha val="100000"/>
                </a:srgbClr>
              </a:solidFill>
              <a:latin typeface="맑은 고딕"/>
            </a:endParaRPr>
          </a:p>
          <a:p>
            <a:pPr>
              <a:defRPr/>
            </a:pPr>
            <a:r>
              <a:rPr lang="ko-KR" altLang="en-US" sz="1700" b="1">
                <a:solidFill>
                  <a:srgbClr val="000000">
                    <a:alpha val="100000"/>
                  </a:srgbClr>
                </a:solidFill>
                <a:latin typeface="맑은 고딕"/>
              </a:rPr>
              <a:t>&lt;/body&gt;</a:t>
            </a:r>
          </a:p>
          <a:p>
            <a:pPr>
              <a:defRPr/>
            </a:pPr>
            <a:r>
              <a:rPr lang="ko-KR" altLang="en-US" sz="1700" b="1">
                <a:solidFill>
                  <a:srgbClr val="000000">
                    <a:alpha val="100000"/>
                  </a:srgbClr>
                </a:solidFill>
                <a:latin typeface="맑은 고딕"/>
              </a:rPr>
              <a:t>&lt;/html&gt;</a:t>
            </a:r>
            <a:endParaRPr lang="en-US" altLang="ko-KR">
              <a:latin typeface="맑은 고딕"/>
            </a:endParaRPr>
          </a:p>
        </p:txBody>
      </p:sp>
    </p:spTree>
    <p:extLst>
      <p:ext uri="{BB962C8B-B14F-4D97-AF65-F5344CB8AC3E}">
        <p14:creationId xmlns:p14="http://schemas.microsoft.com/office/powerpoint/2010/main" val="4151056404"/>
      </p:ext>
    </p:extLst>
  </p:cSld>
  <p:clrMapOvr>
    <a:masterClrMapping/>
  </p:clrMapOvr>
  <p:transition spd="slow"/>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
            </a:pPr>
            <a:r>
              <a:rPr lang="en-US" altLang="ko-KR" sz="2400" b="1">
                <a:solidFill>
                  <a:schemeClr val="bg1"/>
                </a:solidFill>
                <a:latin typeface="+mn-ea"/>
              </a:rPr>
              <a:t>Flask. </a:t>
            </a:r>
            <a:r>
              <a:rPr lang="ko-KR" altLang="en-US" sz="2400" b="1">
                <a:solidFill>
                  <a:schemeClr val="bg1"/>
                </a:solidFill>
                <a:latin typeface="+mn-ea"/>
              </a:rPr>
              <a:t>온</a:t>
            </a:r>
            <a:r>
              <a:rPr lang="en-US" altLang="ko-KR" sz="2400" b="1">
                <a:solidFill>
                  <a:schemeClr val="bg1"/>
                </a:solidFill>
                <a:latin typeface="+mn-ea"/>
              </a:rPr>
              <a:t>/</a:t>
            </a:r>
            <a:r>
              <a:rPr lang="ko-KR" altLang="en-US" sz="2400" b="1">
                <a:solidFill>
                  <a:schemeClr val="bg1"/>
                </a:solidFill>
                <a:latin typeface="+mn-ea"/>
              </a:rPr>
              <a:t>습도 데이터 </a:t>
            </a:r>
            <a:r>
              <a:rPr lang="en-US" altLang="ko-KR" sz="2400" b="1">
                <a:solidFill>
                  <a:schemeClr val="bg1"/>
                </a:solidFill>
                <a:latin typeface="+mn-ea"/>
              </a:rPr>
              <a:t>Web </a:t>
            </a:r>
            <a:r>
              <a:rPr lang="ko-KR" altLang="en-US" sz="2400" b="1">
                <a:solidFill>
                  <a:schemeClr val="bg1"/>
                </a:solidFill>
                <a:latin typeface="+mn-ea"/>
              </a:rPr>
              <a:t>표시 </a:t>
            </a:r>
            <a:r>
              <a:rPr lang="en-US" altLang="ko-KR" sz="2400" b="1">
                <a:solidFill>
                  <a:schemeClr val="bg1"/>
                </a:solidFill>
                <a:latin typeface="+mn-ea"/>
              </a:rPr>
              <a:t>: style.css</a:t>
            </a:r>
            <a:endParaRPr lang="ko-KR" altLang="en-US" sz="2400" b="1">
              <a:solidFill>
                <a:schemeClr val="bg1"/>
              </a:solidFill>
              <a:latin typeface="+mn-ea"/>
            </a:endParaRPr>
          </a:p>
        </p:txBody>
      </p:sp>
      <p:sp>
        <p:nvSpPr>
          <p:cNvPr id="13314" name="AutoShape 2" descr="Related image"/>
          <p:cNvSpPr>
            <a:spLocks noChangeAspect="1" noChangeArrowheads="1"/>
          </p:cNvSpPr>
          <p:nvPr/>
        </p:nvSpPr>
        <p:spPr bwMode="auto">
          <a:xfrm>
            <a:off x="1692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6" name="직사각형 5"/>
          <p:cNvSpPr/>
          <p:nvPr/>
        </p:nvSpPr>
        <p:spPr>
          <a:xfrm>
            <a:off x="623392" y="920621"/>
            <a:ext cx="6121021" cy="5016758"/>
          </a:xfrm>
          <a:prstGeom prst="rect">
            <a:avLst/>
          </a:prstGeom>
          <a:solidFill>
            <a:schemeClr val="bg1">
              <a:lumMod val="95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000" b="1" dirty="0"/>
              <a:t>body{</a:t>
            </a:r>
          </a:p>
          <a:p>
            <a:r>
              <a:rPr lang="en-US" altLang="ko-KR" sz="2000" b="1" dirty="0"/>
              <a:t>	</a:t>
            </a:r>
            <a:r>
              <a:rPr lang="en-US" altLang="ko-KR" sz="2000" b="1" dirty="0" err="1"/>
              <a:t>background-color:black</a:t>
            </a:r>
            <a:r>
              <a:rPr lang="en-US" altLang="ko-KR" sz="2000" b="1" dirty="0"/>
              <a:t>;</a:t>
            </a:r>
          </a:p>
          <a:p>
            <a:r>
              <a:rPr lang="en-US" altLang="ko-KR" sz="2000" b="1" dirty="0"/>
              <a:t>	text-align: center;</a:t>
            </a:r>
          </a:p>
          <a:p>
            <a:r>
              <a:rPr lang="en-US" altLang="ko-KR" sz="2000" b="1" dirty="0"/>
              <a:t>}</a:t>
            </a:r>
          </a:p>
          <a:p>
            <a:r>
              <a:rPr lang="en-US" altLang="ko-KR" sz="2000" b="1" dirty="0" err="1"/>
              <a:t>div.onoff</a:t>
            </a:r>
            <a:r>
              <a:rPr lang="en-US" altLang="ko-KR" sz="2000" b="1" dirty="0"/>
              <a:t> a{	</a:t>
            </a:r>
          </a:p>
          <a:p>
            <a:r>
              <a:rPr lang="en-US" altLang="ko-KR" sz="2000" b="1" dirty="0"/>
              <a:t>	font-size: 80px;</a:t>
            </a:r>
          </a:p>
          <a:p>
            <a:r>
              <a:rPr lang="en-US" altLang="ko-KR" sz="2000" b="1" dirty="0"/>
              <a:t>	color: blue;</a:t>
            </a:r>
          </a:p>
          <a:p>
            <a:r>
              <a:rPr lang="en-US" altLang="ko-KR" sz="2000" b="1" dirty="0"/>
              <a:t>}</a:t>
            </a:r>
          </a:p>
          <a:p>
            <a:r>
              <a:rPr lang="en-US" altLang="ko-KR" sz="2000" b="1" dirty="0"/>
              <a:t>p{</a:t>
            </a:r>
          </a:p>
          <a:p>
            <a:r>
              <a:rPr lang="en-US" altLang="ko-KR" sz="2000" b="1" dirty="0"/>
              <a:t>	font-size: 50px;</a:t>
            </a:r>
          </a:p>
          <a:p>
            <a:r>
              <a:rPr lang="en-US" altLang="ko-KR" sz="2000" b="1" dirty="0"/>
              <a:t>	color : yellow;</a:t>
            </a:r>
          </a:p>
          <a:p>
            <a:r>
              <a:rPr lang="en-US" altLang="ko-KR" sz="2000" b="1" dirty="0"/>
              <a:t>}</a:t>
            </a:r>
          </a:p>
          <a:p>
            <a:r>
              <a:rPr lang="en-US" altLang="ko-KR" sz="2000" b="1" dirty="0"/>
              <a:t>#state{</a:t>
            </a:r>
          </a:p>
          <a:p>
            <a:r>
              <a:rPr lang="en-US" altLang="ko-KR" sz="2000" b="1" dirty="0"/>
              <a:t>	font-size: 80px;</a:t>
            </a:r>
          </a:p>
          <a:p>
            <a:r>
              <a:rPr lang="en-US" altLang="ko-KR" sz="2000" b="1" dirty="0"/>
              <a:t>	color : red;</a:t>
            </a:r>
          </a:p>
          <a:p>
            <a:r>
              <a:rPr lang="en-US" altLang="ko-KR" sz="2000" b="1" dirty="0"/>
              <a:t>}</a:t>
            </a:r>
            <a:endParaRPr lang="ko-KR" altLang="en-US" sz="2000" b="1" dirty="0"/>
          </a:p>
        </p:txBody>
      </p:sp>
    </p:spTree>
    <p:extLst>
      <p:ext uri="{BB962C8B-B14F-4D97-AF65-F5344CB8AC3E}">
        <p14:creationId xmlns:p14="http://schemas.microsoft.com/office/powerpoint/2010/main" val="3099957382"/>
      </p:ext>
    </p:extLst>
  </p:cSld>
  <p:clrMapOvr>
    <a:masterClrMapping/>
  </p:clrMapOvr>
  <p:transition spd="slow"/>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1"/>
            <a:ext cx="12192000" cy="3870252"/>
          </a:xfrm>
          <a:prstGeom prst="rect">
            <a:avLst/>
          </a:prstGeom>
          <a:solidFill>
            <a:schemeClr val="accent3">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lgn="ctr">
              <a:defRPr/>
            </a:pPr>
            <a:r>
              <a:rPr lang="en-US" altLang="ko-KR" sz="6000" b="1">
                <a:solidFill>
                  <a:schemeClr val="tx1"/>
                </a:solidFill>
                <a:latin typeface="+mn-ea"/>
              </a:rPr>
              <a:t>SQLite3</a:t>
            </a:r>
          </a:p>
          <a:p>
            <a:pPr marL="180975" algn="ctr">
              <a:defRPr/>
            </a:pPr>
            <a:endParaRPr lang="en-US" altLang="ko-KR" sz="3600" b="1">
              <a:solidFill>
                <a:schemeClr val="tx1"/>
              </a:solidFill>
              <a:latin typeface="+mn-ea"/>
            </a:endParaRPr>
          </a:p>
          <a:p>
            <a:pPr marL="180975" algn="ctr">
              <a:defRPr/>
            </a:pPr>
            <a:r>
              <a:rPr lang="en-US" altLang="ko-KR" sz="2800" b="1">
                <a:solidFill>
                  <a:schemeClr val="tx1"/>
                </a:solidFill>
                <a:latin typeface="+mn-ea"/>
              </a:rPr>
              <a:t>Sensing Data </a:t>
            </a:r>
            <a:r>
              <a:rPr lang="ko-KR" altLang="en-US" sz="2800" b="1">
                <a:solidFill>
                  <a:schemeClr val="tx1"/>
                </a:solidFill>
                <a:latin typeface="+mn-ea"/>
              </a:rPr>
              <a:t>저장</a:t>
            </a:r>
            <a:endParaRPr lang="ko-KR" altLang="en-US" sz="2800" b="1" dirty="0">
              <a:solidFill>
                <a:schemeClr val="tx1"/>
              </a:solidFill>
              <a:latin typeface="+mn-ea"/>
            </a:endParaRPr>
          </a:p>
        </p:txBody>
      </p:sp>
    </p:spTree>
    <p:extLst>
      <p:ext uri="{BB962C8B-B14F-4D97-AF65-F5344CB8AC3E}">
        <p14:creationId xmlns:p14="http://schemas.microsoft.com/office/powerpoint/2010/main" val="1724877474"/>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524000" y="0"/>
            <a:ext cx="9144000" cy="527340"/>
          </a:xfrm>
          <a:prstGeom prst="rect">
            <a:avLst/>
          </a:prstGeom>
          <a:solidFill>
            <a:schemeClr val="accent3">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866775" indent="-685800">
              <a:buFont typeface="Wingdings" panose="05000000000000000000" pitchFamily="2" charset="2"/>
              <a:buChar char="§"/>
              <a:defRPr/>
            </a:pPr>
            <a:r>
              <a:rPr lang="en-US" altLang="ko-KR" sz="2400" b="1">
                <a:solidFill>
                  <a:schemeClr val="tx1"/>
                </a:solidFill>
                <a:latin typeface="+mn-ea"/>
              </a:rPr>
              <a:t>SQLite3</a:t>
            </a:r>
          </a:p>
        </p:txBody>
      </p:sp>
      <p:sp>
        <p:nvSpPr>
          <p:cNvPr id="3" name="TextBox 2"/>
          <p:cNvSpPr txBox="1"/>
          <p:nvPr/>
        </p:nvSpPr>
        <p:spPr>
          <a:xfrm>
            <a:off x="1906138" y="1009935"/>
            <a:ext cx="5290231" cy="2031325"/>
          </a:xfrm>
          <a:prstGeom prst="rect">
            <a:avLst/>
          </a:prstGeom>
          <a:noFill/>
        </p:spPr>
        <p:txBody>
          <a:bodyPr wrap="none" rtlCol="0">
            <a:spAutoFit/>
          </a:bodyPr>
          <a:lstStyle/>
          <a:p>
            <a:pPr>
              <a:buFont typeface="Arial" pitchFamily="34" charset="0"/>
              <a:buChar char="•"/>
            </a:pPr>
            <a:r>
              <a:rPr lang="en-US" altLang="ko-KR" b="1" dirty="0"/>
              <a:t> </a:t>
            </a:r>
            <a:r>
              <a:rPr lang="ko-KR" altLang="en-US" b="1" dirty="0"/>
              <a:t>디스크 기반의 가벼운 데이터베이스 라이브러리</a:t>
            </a:r>
            <a:endParaRPr lang="en-US" altLang="ko-KR" b="1" dirty="0"/>
          </a:p>
          <a:p>
            <a:pPr>
              <a:buFont typeface="Arial" pitchFamily="34" charset="0"/>
              <a:buChar char="•"/>
            </a:pPr>
            <a:endParaRPr lang="en-US" altLang="ko-KR" b="1" dirty="0"/>
          </a:p>
          <a:p>
            <a:pPr>
              <a:buFont typeface="Arial" pitchFamily="34" charset="0"/>
              <a:buChar char="•"/>
            </a:pPr>
            <a:r>
              <a:rPr lang="en-US" altLang="ko-KR" b="1" dirty="0"/>
              <a:t> </a:t>
            </a:r>
            <a:r>
              <a:rPr lang="ko-KR" altLang="en-US" b="1" dirty="0"/>
              <a:t>서버가 필요치 않음</a:t>
            </a:r>
            <a:endParaRPr lang="en-US" altLang="ko-KR" b="1" dirty="0"/>
          </a:p>
          <a:p>
            <a:pPr>
              <a:buFont typeface="Arial" pitchFamily="34" charset="0"/>
              <a:buChar char="•"/>
            </a:pPr>
            <a:endParaRPr lang="en-US" altLang="ko-KR" b="1" dirty="0"/>
          </a:p>
          <a:p>
            <a:pPr>
              <a:buFont typeface="Arial" pitchFamily="34" charset="0"/>
              <a:buChar char="•"/>
            </a:pPr>
            <a:r>
              <a:rPr lang="en-US" altLang="ko-KR" b="1" dirty="0"/>
              <a:t> </a:t>
            </a:r>
            <a:r>
              <a:rPr lang="ko-KR" altLang="en-US" b="1" dirty="0" err="1"/>
              <a:t>모바일</a:t>
            </a:r>
            <a:r>
              <a:rPr lang="ko-KR" altLang="en-US" b="1" dirty="0"/>
              <a:t> 디바이스에 기본적으로 사용</a:t>
            </a:r>
            <a:endParaRPr lang="en-US" altLang="ko-KR" b="1" dirty="0"/>
          </a:p>
          <a:p>
            <a:pPr>
              <a:buFont typeface="Arial" pitchFamily="34" charset="0"/>
              <a:buChar char="•"/>
            </a:pPr>
            <a:endParaRPr lang="en-US" altLang="ko-KR" b="1" dirty="0"/>
          </a:p>
          <a:p>
            <a:pPr>
              <a:buFont typeface="Arial" pitchFamily="34" charset="0"/>
              <a:buChar char="•"/>
            </a:pPr>
            <a:r>
              <a:rPr lang="en-US" altLang="ko-KR" b="1" dirty="0"/>
              <a:t> </a:t>
            </a:r>
            <a:r>
              <a:rPr lang="ko-KR" altLang="en-US" b="1" dirty="0" err="1"/>
              <a:t>파이썬에도</a:t>
            </a:r>
            <a:r>
              <a:rPr lang="ko-KR" altLang="en-US" b="1" dirty="0"/>
              <a:t> 기본적으로 포함</a:t>
            </a:r>
          </a:p>
        </p:txBody>
      </p:sp>
    </p:spTree>
    <p:extLst>
      <p:ext uri="{BB962C8B-B14F-4D97-AF65-F5344CB8AC3E}">
        <p14:creationId xmlns:p14="http://schemas.microsoft.com/office/powerpoint/2010/main" val="827451369"/>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524000" y="1"/>
            <a:ext cx="9144000" cy="549275"/>
          </a:xfrm>
          <a:prstGeom prst="rect">
            <a:avLst/>
          </a:prstGeom>
          <a:solidFill>
            <a:schemeClr val="accent3">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3875" indent="-342900">
              <a:buFont typeface="Wingdings" panose="05000000000000000000" pitchFamily="2" charset="2"/>
              <a:buChar char="§"/>
              <a:defRPr/>
            </a:pPr>
            <a:r>
              <a:rPr lang="en-US" altLang="ko-KR" sz="2400" b="1" dirty="0">
                <a:solidFill>
                  <a:schemeClr val="tx1"/>
                </a:solidFill>
              </a:rPr>
              <a:t>Download SQLite Browser</a:t>
            </a:r>
            <a:endParaRPr lang="ko-KR" altLang="en-US" sz="2400" b="1" dirty="0">
              <a:solidFill>
                <a:schemeClr val="tx1"/>
              </a:solidFill>
            </a:endParaRPr>
          </a:p>
        </p:txBody>
      </p:sp>
      <p:sp>
        <p:nvSpPr>
          <p:cNvPr id="6" name="AutoShape 21" descr="PUSH BUTTON에 대한 이미지 검색결과"/>
          <p:cNvSpPr>
            <a:spLocks noChangeAspect="1" noChangeArrowheads="1"/>
          </p:cNvSpPr>
          <p:nvPr/>
        </p:nvSpPr>
        <p:spPr bwMode="auto">
          <a:xfrm>
            <a:off x="1311275" y="357188"/>
            <a:ext cx="304800" cy="304801"/>
          </a:xfrm>
          <a:prstGeom prst="rect">
            <a:avLst/>
          </a:prstGeom>
          <a:noFill/>
          <a:ln w="9525">
            <a:noFill/>
            <a:miter lim="800000"/>
            <a:headEnd/>
            <a:tailEnd/>
          </a:ln>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eaLnBrk="1" latinLnBrk="1" hangingPunct="1"/>
            <a:endParaRPr lang="ko-KR" altLang="en-US"/>
          </a:p>
        </p:txBody>
      </p:sp>
      <p:pic>
        <p:nvPicPr>
          <p:cNvPr id="7" name="그림 6"/>
          <p:cNvPicPr>
            <a:picLocks noChangeAspect="1"/>
          </p:cNvPicPr>
          <p:nvPr/>
        </p:nvPicPr>
        <p:blipFill>
          <a:blip r:embed="rId2"/>
          <a:stretch>
            <a:fillRect/>
          </a:stretch>
        </p:blipFill>
        <p:spPr>
          <a:xfrm>
            <a:off x="2127068" y="746624"/>
            <a:ext cx="7624446" cy="4495937"/>
          </a:xfrm>
          <a:prstGeom prst="rect">
            <a:avLst/>
          </a:prstGeom>
        </p:spPr>
      </p:pic>
    </p:spTree>
    <p:extLst>
      <p:ext uri="{BB962C8B-B14F-4D97-AF65-F5344CB8AC3E}">
        <p14:creationId xmlns:p14="http://schemas.microsoft.com/office/powerpoint/2010/main" val="1594273347"/>
      </p:ext>
    </p:extLst>
  </p:cSld>
  <p:clrMapOvr>
    <a:masterClrMapping/>
  </p:clrMapOvr>
  <p:transition spd="slow"/>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sz="2400" b="1" dirty="0">
                <a:solidFill>
                  <a:schemeClr val="tx1"/>
                </a:solidFill>
                <a:latin typeface="+mn-ea"/>
              </a:rPr>
              <a:t>1. SQLite3 : </a:t>
            </a:r>
            <a:r>
              <a:rPr lang="ko-KR" altLang="en-US" sz="2400" b="1" dirty="0">
                <a:solidFill>
                  <a:schemeClr val="tx1"/>
                </a:solidFill>
                <a:latin typeface="+mn-ea"/>
              </a:rPr>
              <a:t>모듈 함수</a:t>
            </a:r>
          </a:p>
        </p:txBody>
      </p:sp>
      <p:sp>
        <p:nvSpPr>
          <p:cNvPr id="3" name="AutoShape 21" descr="PUSH BUTTON에 대한 이미지 검색결과"/>
          <p:cNvSpPr>
            <a:spLocks noChangeAspect="1" noChangeArrowheads="1"/>
          </p:cNvSpPr>
          <p:nvPr/>
        </p:nvSpPr>
        <p:spPr bwMode="auto">
          <a:xfrm>
            <a:off x="1311275" y="357188"/>
            <a:ext cx="304800" cy="304801"/>
          </a:xfrm>
          <a:prstGeom prst="rect">
            <a:avLst/>
          </a:prstGeom>
          <a:noFill/>
          <a:ln w="9525">
            <a:noFill/>
            <a:miter lim="800000"/>
            <a:headEnd/>
            <a:tailEnd/>
          </a:ln>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eaLnBrk="1" latinLnBrk="1" hangingPunct="1"/>
            <a:endParaRPr lang="ko-KR" altLang="en-US"/>
          </a:p>
        </p:txBody>
      </p:sp>
      <p:graphicFrame>
        <p:nvGraphicFramePr>
          <p:cNvPr id="4" name="표 3"/>
          <p:cNvGraphicFramePr>
            <a:graphicFrameLocks noGrp="1"/>
          </p:cNvGraphicFramePr>
          <p:nvPr>
            <p:extLst>
              <p:ext uri="{D42A27DB-BD31-4B8C-83A1-F6EECF244321}">
                <p14:modId xmlns:p14="http://schemas.microsoft.com/office/powerpoint/2010/main" val="132724345"/>
              </p:ext>
            </p:extLst>
          </p:nvPr>
        </p:nvGraphicFramePr>
        <p:xfrm>
          <a:off x="2063552" y="926628"/>
          <a:ext cx="8280920" cy="3621434"/>
        </p:xfrm>
        <a:graphic>
          <a:graphicData uri="http://schemas.openxmlformats.org/drawingml/2006/table">
            <a:tbl>
              <a:tblPr firstRow="1" bandRow="1">
                <a:tableStyleId>{00A15C55-8517-42AA-B614-E9B94910E393}</a:tableStyleId>
              </a:tblPr>
              <a:tblGrid>
                <a:gridCol w="4140460">
                  <a:extLst>
                    <a:ext uri="{9D8B030D-6E8A-4147-A177-3AD203B41FA5}">
                      <a16:colId xmlns:a16="http://schemas.microsoft.com/office/drawing/2014/main" val="20000"/>
                    </a:ext>
                  </a:extLst>
                </a:gridCol>
                <a:gridCol w="4140460">
                  <a:extLst>
                    <a:ext uri="{9D8B030D-6E8A-4147-A177-3AD203B41FA5}">
                      <a16:colId xmlns:a16="http://schemas.microsoft.com/office/drawing/2014/main" val="20001"/>
                    </a:ext>
                  </a:extLst>
                </a:gridCol>
              </a:tblGrid>
              <a:tr h="568278">
                <a:tc>
                  <a:txBody>
                    <a:bodyPr/>
                    <a:lstStyle/>
                    <a:p>
                      <a:pPr algn="ctr" latinLnBrk="1"/>
                      <a:r>
                        <a:rPr lang="ko-KR" altLang="en-US" dirty="0">
                          <a:solidFill>
                            <a:schemeClr val="bg1"/>
                          </a:solidFill>
                        </a:rPr>
                        <a:t>함 수 </a:t>
                      </a:r>
                    </a:p>
                  </a:txBody>
                  <a:tcPr anchor="ctr"/>
                </a:tc>
                <a:tc>
                  <a:txBody>
                    <a:bodyPr/>
                    <a:lstStyle/>
                    <a:p>
                      <a:pPr algn="ctr" latinLnBrk="1"/>
                      <a:r>
                        <a:rPr lang="ko-KR" altLang="en-US" dirty="0">
                          <a:solidFill>
                            <a:schemeClr val="bg1"/>
                          </a:solidFill>
                        </a:rPr>
                        <a:t>기 능</a:t>
                      </a:r>
                    </a:p>
                  </a:txBody>
                  <a:tcPr anchor="ctr"/>
                </a:tc>
                <a:extLst>
                  <a:ext uri="{0D108BD9-81ED-4DB2-BD59-A6C34878D82A}">
                    <a16:rowId xmlns:a16="http://schemas.microsoft.com/office/drawing/2014/main" val="10000"/>
                  </a:ext>
                </a:extLst>
              </a:tr>
              <a:tr h="763289">
                <a:tc>
                  <a:txBody>
                    <a:bodyPr/>
                    <a:lstStyle/>
                    <a:p>
                      <a:pPr latinLnBrk="1"/>
                      <a:r>
                        <a:rPr lang="en-US" altLang="ko-KR" sz="1400" dirty="0"/>
                        <a:t>sqlite3.connect(database</a:t>
                      </a:r>
                    </a:p>
                    <a:p>
                      <a:pPr latinLnBrk="1"/>
                      <a:r>
                        <a:rPr lang="en-US" altLang="ko-KR" sz="1400" dirty="0"/>
                        <a:t> [timeout, </a:t>
                      </a:r>
                      <a:r>
                        <a:rPr lang="en-US" altLang="ko-KR" sz="1400" dirty="0" err="1"/>
                        <a:t>isolation_level</a:t>
                      </a:r>
                      <a:r>
                        <a:rPr lang="en-US" altLang="ko-KR" sz="1400" dirty="0"/>
                        <a:t>,</a:t>
                      </a:r>
                      <a:r>
                        <a:rPr lang="en-US" altLang="ko-KR" sz="1400" baseline="0" dirty="0"/>
                        <a:t> </a:t>
                      </a:r>
                      <a:r>
                        <a:rPr lang="en-US" altLang="ko-KR" sz="1400" baseline="0" dirty="0" err="1"/>
                        <a:t>detect_types</a:t>
                      </a:r>
                      <a:r>
                        <a:rPr lang="en-US" altLang="ko-KR" sz="1400" baseline="0" dirty="0"/>
                        <a:t>, factory])</a:t>
                      </a:r>
                      <a:endParaRPr lang="ko-KR" altLang="en-US" sz="1400" dirty="0"/>
                    </a:p>
                  </a:txBody>
                  <a:tcPr anchor="ctr"/>
                </a:tc>
                <a:tc>
                  <a:txBody>
                    <a:bodyPr/>
                    <a:lstStyle/>
                    <a:p>
                      <a:pPr latinLnBrk="1">
                        <a:buFont typeface="Arial" pitchFamily="34" charset="0"/>
                        <a:buChar char="•"/>
                      </a:pPr>
                      <a:r>
                        <a:rPr lang="en-US" altLang="ko-KR" sz="1400" dirty="0"/>
                        <a:t> SQLite3 DB</a:t>
                      </a:r>
                      <a:r>
                        <a:rPr lang="ko-KR" altLang="en-US" sz="1400" dirty="0"/>
                        <a:t>에 연결</a:t>
                      </a:r>
                      <a:endParaRPr lang="en-US" altLang="ko-KR" sz="1400" dirty="0"/>
                    </a:p>
                    <a:p>
                      <a:pPr latinLnBrk="1">
                        <a:buFont typeface="Arial" pitchFamily="34" charset="0"/>
                        <a:buChar char="•"/>
                      </a:pPr>
                      <a:r>
                        <a:rPr lang="en-US" altLang="ko-KR" sz="1400" dirty="0"/>
                        <a:t> DB </a:t>
                      </a:r>
                      <a:r>
                        <a:rPr lang="ko-KR" altLang="en-US" sz="1400" dirty="0"/>
                        <a:t>가 없으면 새로 만듬</a:t>
                      </a:r>
                    </a:p>
                  </a:txBody>
                  <a:tcPr anchor="ctr"/>
                </a:tc>
                <a:extLst>
                  <a:ext uri="{0D108BD9-81ED-4DB2-BD59-A6C34878D82A}">
                    <a16:rowId xmlns:a16="http://schemas.microsoft.com/office/drawing/2014/main" val="10001"/>
                  </a:ext>
                </a:extLst>
              </a:tr>
              <a:tr h="763289">
                <a:tc>
                  <a:txBody>
                    <a:bodyPr/>
                    <a:lstStyle/>
                    <a:p>
                      <a:pPr latinLnBrk="1"/>
                      <a:r>
                        <a:rPr lang="en-US" altLang="ko-KR" sz="1400" dirty="0"/>
                        <a:t>sqlite3.complete_statement(</a:t>
                      </a:r>
                      <a:r>
                        <a:rPr lang="en-US" altLang="ko-KR" sz="1400" dirty="0" err="1"/>
                        <a:t>sql</a:t>
                      </a:r>
                      <a:r>
                        <a:rPr lang="en-US" altLang="ko-KR" sz="1400" dirty="0"/>
                        <a:t>)</a:t>
                      </a:r>
                      <a:endParaRPr lang="ko-KR" altLang="en-US" sz="1400" dirty="0"/>
                    </a:p>
                  </a:txBody>
                  <a:tcPr anchor="ctr"/>
                </a:tc>
                <a:tc>
                  <a:txBody>
                    <a:bodyPr/>
                    <a:lstStyle/>
                    <a:p>
                      <a:pPr latinLnBrk="1"/>
                      <a:r>
                        <a:rPr lang="en-US" altLang="ko-KR" sz="1400" dirty="0"/>
                        <a:t>SQL</a:t>
                      </a:r>
                      <a:r>
                        <a:rPr lang="en-US" altLang="ko-KR" sz="1400" baseline="0" dirty="0"/>
                        <a:t> </a:t>
                      </a:r>
                      <a:r>
                        <a:rPr lang="ko-KR" altLang="en-US" sz="1400" baseline="0" dirty="0"/>
                        <a:t>문장에 대해서 </a:t>
                      </a:r>
                      <a:r>
                        <a:rPr lang="en-US" altLang="ko-KR" sz="1400" baseline="0" dirty="0"/>
                        <a:t>True </a:t>
                      </a:r>
                      <a:r>
                        <a:rPr lang="ko-KR" altLang="en-US" sz="1400" baseline="0" dirty="0"/>
                        <a:t>반환</a:t>
                      </a:r>
                      <a:endParaRPr lang="ko-KR" altLang="en-US" sz="1400" dirty="0"/>
                    </a:p>
                  </a:txBody>
                  <a:tcPr anchor="ctr"/>
                </a:tc>
                <a:extLst>
                  <a:ext uri="{0D108BD9-81ED-4DB2-BD59-A6C34878D82A}">
                    <a16:rowId xmlns:a16="http://schemas.microsoft.com/office/drawing/2014/main" val="10002"/>
                  </a:ext>
                </a:extLst>
              </a:tr>
              <a:tr h="763289">
                <a:tc>
                  <a:txBody>
                    <a:bodyPr/>
                    <a:lstStyle/>
                    <a:p>
                      <a:pPr latinLnBrk="1"/>
                      <a:r>
                        <a:rPr lang="en-US" altLang="ko-KR" sz="1400" dirty="0"/>
                        <a:t>sqlite3.register_adapter(type, callable)</a:t>
                      </a:r>
                      <a:endParaRPr lang="ko-KR" altLang="en-US" sz="1400" dirty="0"/>
                    </a:p>
                  </a:txBody>
                  <a:tcPr anchor="ctr"/>
                </a:tc>
                <a:tc>
                  <a:txBody>
                    <a:bodyPr/>
                    <a:lstStyle/>
                    <a:p>
                      <a:pPr latinLnBrk="1"/>
                      <a:r>
                        <a:rPr lang="ko-KR" altLang="en-US" sz="1400" dirty="0"/>
                        <a:t>사용자 정의 </a:t>
                      </a:r>
                      <a:r>
                        <a:rPr lang="ko-KR" altLang="en-US" sz="1400" dirty="0" err="1"/>
                        <a:t>파이썬</a:t>
                      </a:r>
                      <a:r>
                        <a:rPr lang="ko-KR" altLang="en-US" sz="1400" dirty="0"/>
                        <a:t> </a:t>
                      </a:r>
                      <a:r>
                        <a:rPr lang="ko-KR" altLang="en-US" sz="1400" dirty="0" err="1"/>
                        <a:t>자료형을</a:t>
                      </a:r>
                      <a:endParaRPr lang="en-US" altLang="ko-KR" sz="1400" dirty="0"/>
                    </a:p>
                    <a:p>
                      <a:pPr latinLnBrk="1"/>
                      <a:r>
                        <a:rPr lang="en-US" altLang="ko-KR" sz="1400" dirty="0"/>
                        <a:t>SQLite3</a:t>
                      </a:r>
                      <a:r>
                        <a:rPr lang="ko-KR" altLang="en-US" sz="1400" dirty="0"/>
                        <a:t>에서 사용하도록 등록</a:t>
                      </a:r>
                    </a:p>
                  </a:txBody>
                  <a:tcPr anchor="ctr"/>
                </a:tc>
                <a:extLst>
                  <a:ext uri="{0D108BD9-81ED-4DB2-BD59-A6C34878D82A}">
                    <a16:rowId xmlns:a16="http://schemas.microsoft.com/office/drawing/2014/main" val="10003"/>
                  </a:ext>
                </a:extLst>
              </a:tr>
              <a:tr h="763289">
                <a:tc>
                  <a:txBody>
                    <a:bodyPr/>
                    <a:lstStyle/>
                    <a:p>
                      <a:pPr latinLnBrk="1"/>
                      <a:r>
                        <a:rPr lang="en-US" altLang="ko-KR" sz="1400" dirty="0"/>
                        <a:t>sqlite3.register_converter(</a:t>
                      </a:r>
                      <a:r>
                        <a:rPr lang="en-US" altLang="ko-KR" sz="1400" dirty="0" err="1"/>
                        <a:t>typename</a:t>
                      </a:r>
                      <a:r>
                        <a:rPr lang="en-US" altLang="ko-KR" sz="1400" dirty="0"/>
                        <a:t>, callable)</a:t>
                      </a:r>
                      <a:endParaRPr lang="ko-KR" altLang="en-US" sz="1400" dirty="0"/>
                    </a:p>
                  </a:txBody>
                  <a:tcPr anchor="ctr"/>
                </a:tc>
                <a:tc>
                  <a:txBody>
                    <a:bodyPr/>
                    <a:lstStyle/>
                    <a:p>
                      <a:pPr latinLnBrk="1"/>
                      <a:r>
                        <a:rPr lang="en-US" altLang="ko-KR" sz="1400" dirty="0"/>
                        <a:t>SQLite3</a:t>
                      </a:r>
                      <a:r>
                        <a:rPr lang="ko-KR" altLang="en-US" sz="1400" dirty="0"/>
                        <a:t>에 저장된 자료를 사용자 정의 자료형으로 변환하는 함수를 등록</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1323446"/>
      </p:ext>
    </p:extLst>
  </p:cSld>
  <p:clrMapOvr>
    <a:masterClrMapping/>
  </p:clrMapOvr>
  <p:transition spd="slow"/>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sz="2400" b="1" dirty="0">
                <a:solidFill>
                  <a:schemeClr val="tx1"/>
                </a:solidFill>
              </a:rPr>
              <a:t>1. SQLite3 : Connection Class</a:t>
            </a:r>
            <a:endParaRPr lang="ko-KR" altLang="en-US" sz="2400" b="1" dirty="0">
              <a:solidFill>
                <a:schemeClr val="tx1"/>
              </a:solidFill>
            </a:endParaRPr>
          </a:p>
        </p:txBody>
      </p:sp>
      <p:sp>
        <p:nvSpPr>
          <p:cNvPr id="3" name="AutoShape 21" descr="PUSH BUTTON에 대한 이미지 검색결과"/>
          <p:cNvSpPr>
            <a:spLocks noChangeAspect="1" noChangeArrowheads="1"/>
          </p:cNvSpPr>
          <p:nvPr/>
        </p:nvSpPr>
        <p:spPr bwMode="auto">
          <a:xfrm>
            <a:off x="1311275" y="357188"/>
            <a:ext cx="304800" cy="304801"/>
          </a:xfrm>
          <a:prstGeom prst="rect">
            <a:avLst/>
          </a:prstGeom>
          <a:noFill/>
          <a:ln w="9525">
            <a:noFill/>
            <a:miter lim="800000"/>
            <a:headEnd/>
            <a:tailEnd/>
          </a:ln>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eaLnBrk="1" latinLnBrk="1" hangingPunct="1"/>
            <a:endParaRPr lang="ko-KR" altLang="en-US"/>
          </a:p>
        </p:txBody>
      </p:sp>
      <p:graphicFrame>
        <p:nvGraphicFramePr>
          <p:cNvPr id="4" name="표 3"/>
          <p:cNvGraphicFramePr>
            <a:graphicFrameLocks noGrp="1"/>
          </p:cNvGraphicFramePr>
          <p:nvPr>
            <p:extLst>
              <p:ext uri="{D42A27DB-BD31-4B8C-83A1-F6EECF244321}">
                <p14:modId xmlns:p14="http://schemas.microsoft.com/office/powerpoint/2010/main" val="2001888778"/>
              </p:ext>
            </p:extLst>
          </p:nvPr>
        </p:nvGraphicFramePr>
        <p:xfrm>
          <a:off x="2295098" y="764705"/>
          <a:ext cx="7601804" cy="4384723"/>
        </p:xfrm>
        <a:graphic>
          <a:graphicData uri="http://schemas.openxmlformats.org/drawingml/2006/table">
            <a:tbl>
              <a:tblPr firstRow="1" bandRow="1">
                <a:tableStyleId>{00A15C55-8517-42AA-B614-E9B94910E393}</a:tableStyleId>
              </a:tblPr>
              <a:tblGrid>
                <a:gridCol w="3800902">
                  <a:extLst>
                    <a:ext uri="{9D8B030D-6E8A-4147-A177-3AD203B41FA5}">
                      <a16:colId xmlns:a16="http://schemas.microsoft.com/office/drawing/2014/main" val="20000"/>
                    </a:ext>
                  </a:extLst>
                </a:gridCol>
                <a:gridCol w="3800902">
                  <a:extLst>
                    <a:ext uri="{9D8B030D-6E8A-4147-A177-3AD203B41FA5}">
                      <a16:colId xmlns:a16="http://schemas.microsoft.com/office/drawing/2014/main" val="20001"/>
                    </a:ext>
                  </a:extLst>
                </a:gridCol>
              </a:tblGrid>
              <a:tr h="568278">
                <a:tc>
                  <a:txBody>
                    <a:bodyPr/>
                    <a:lstStyle/>
                    <a:p>
                      <a:pPr algn="ctr" latinLnBrk="1"/>
                      <a:r>
                        <a:rPr lang="en-US" altLang="ko-KR" dirty="0" err="1">
                          <a:solidFill>
                            <a:schemeClr val="bg1"/>
                          </a:solidFill>
                        </a:rPr>
                        <a:t>Methode</a:t>
                      </a:r>
                      <a:r>
                        <a:rPr lang="ko-KR" altLang="en-US" dirty="0">
                          <a:solidFill>
                            <a:schemeClr val="bg1"/>
                          </a:solidFill>
                        </a:rPr>
                        <a:t> </a:t>
                      </a:r>
                    </a:p>
                  </a:txBody>
                  <a:tcPr anchor="ctr"/>
                </a:tc>
                <a:tc>
                  <a:txBody>
                    <a:bodyPr/>
                    <a:lstStyle/>
                    <a:p>
                      <a:pPr algn="ctr" latinLnBrk="1"/>
                      <a:r>
                        <a:rPr lang="ko-KR" altLang="en-US" dirty="0">
                          <a:solidFill>
                            <a:schemeClr val="bg1"/>
                          </a:solidFill>
                        </a:rPr>
                        <a:t>기 능</a:t>
                      </a:r>
                    </a:p>
                  </a:txBody>
                  <a:tcPr anchor="ctr"/>
                </a:tc>
                <a:extLst>
                  <a:ext uri="{0D108BD9-81ED-4DB2-BD59-A6C34878D82A}">
                    <a16:rowId xmlns:a16="http://schemas.microsoft.com/office/drawing/2014/main" val="10000"/>
                  </a:ext>
                </a:extLst>
              </a:tr>
              <a:tr h="763289">
                <a:tc>
                  <a:txBody>
                    <a:bodyPr/>
                    <a:lstStyle/>
                    <a:p>
                      <a:pPr latinLnBrk="1"/>
                      <a:r>
                        <a:rPr lang="en-US" altLang="ko-KR" sz="1400" dirty="0" err="1"/>
                        <a:t>Connection.cursor</a:t>
                      </a:r>
                      <a:r>
                        <a:rPr lang="en-US" altLang="ko-KR" sz="1400" dirty="0"/>
                        <a:t>()</a:t>
                      </a:r>
                      <a:endParaRPr lang="ko-KR" altLang="en-US" sz="1400" dirty="0"/>
                    </a:p>
                  </a:txBody>
                  <a:tcPr anchor="ctr"/>
                </a:tc>
                <a:tc>
                  <a:txBody>
                    <a:bodyPr/>
                    <a:lstStyle/>
                    <a:p>
                      <a:pPr marL="180975" indent="-180975" latinLnBrk="1">
                        <a:buFont typeface="Arial" pitchFamily="34" charset="0"/>
                        <a:buChar char="•"/>
                      </a:pPr>
                      <a:r>
                        <a:rPr lang="en-US" altLang="ko-KR" sz="1400" dirty="0"/>
                        <a:t>Cursor </a:t>
                      </a:r>
                      <a:r>
                        <a:rPr lang="ko-KR" altLang="en-US" sz="1400" dirty="0"/>
                        <a:t>객체 생성</a:t>
                      </a:r>
                      <a:endParaRPr lang="en-US" altLang="ko-KR" sz="1400" dirty="0"/>
                    </a:p>
                    <a:p>
                      <a:pPr marL="180975" indent="-180975" latinLnBrk="1">
                        <a:buFont typeface="Arial" pitchFamily="34" charset="0"/>
                        <a:buChar char="•"/>
                      </a:pPr>
                      <a:r>
                        <a:rPr lang="en-US" altLang="ko-KR" sz="1400" dirty="0"/>
                        <a:t>Cursor</a:t>
                      </a:r>
                      <a:r>
                        <a:rPr lang="ko-KR" altLang="en-US" sz="1400" dirty="0"/>
                        <a:t>는 프로그램과 </a:t>
                      </a:r>
                      <a:r>
                        <a:rPr lang="en-US" altLang="ko-KR" sz="1400" dirty="0"/>
                        <a:t>DB</a:t>
                      </a:r>
                      <a:r>
                        <a:rPr lang="ko-KR" altLang="en-US" sz="1400" dirty="0"/>
                        <a:t>를 연결하는 역할</a:t>
                      </a:r>
                      <a:endParaRPr lang="en-US" altLang="ko-KR" sz="1400" dirty="0"/>
                    </a:p>
                    <a:p>
                      <a:pPr marL="180975" indent="-180975" latinLnBrk="1">
                        <a:buFont typeface="Arial" pitchFamily="34" charset="0"/>
                        <a:buChar char="•"/>
                      </a:pPr>
                      <a:r>
                        <a:rPr lang="en-US" altLang="ko-KR" sz="1400" dirty="0"/>
                        <a:t>DB</a:t>
                      </a:r>
                      <a:r>
                        <a:rPr lang="ko-KR" altLang="en-US" sz="1400" dirty="0"/>
                        <a:t>의 모든 처리는 </a:t>
                      </a:r>
                      <a:r>
                        <a:rPr lang="en-US" altLang="ko-KR" sz="1400" dirty="0"/>
                        <a:t>cursor</a:t>
                      </a:r>
                      <a:r>
                        <a:rPr lang="ko-KR" altLang="en-US" sz="1400" dirty="0"/>
                        <a:t>를 통해 수행</a:t>
                      </a:r>
                    </a:p>
                  </a:txBody>
                  <a:tcPr anchor="ctr"/>
                </a:tc>
                <a:extLst>
                  <a:ext uri="{0D108BD9-81ED-4DB2-BD59-A6C34878D82A}">
                    <a16:rowId xmlns:a16="http://schemas.microsoft.com/office/drawing/2014/main" val="10001"/>
                  </a:ext>
                </a:extLst>
              </a:tr>
              <a:tr h="763289">
                <a:tc>
                  <a:txBody>
                    <a:bodyPr/>
                    <a:lstStyle/>
                    <a:p>
                      <a:pPr latinLnBrk="1"/>
                      <a:r>
                        <a:rPr lang="en-US" altLang="ko-KR" sz="1400" dirty="0" err="1"/>
                        <a:t>Connection.commit</a:t>
                      </a:r>
                      <a:r>
                        <a:rPr lang="en-US" altLang="ko-KR" sz="1400" dirty="0"/>
                        <a:t>()</a:t>
                      </a:r>
                      <a:endParaRPr lang="ko-KR" altLang="en-US" sz="1400" dirty="0"/>
                    </a:p>
                  </a:txBody>
                  <a:tcPr anchor="ctr"/>
                </a:tc>
                <a:tc>
                  <a:txBody>
                    <a:bodyPr/>
                    <a:lstStyle/>
                    <a:p>
                      <a:pPr latinLnBrk="1"/>
                      <a:r>
                        <a:rPr lang="ko-KR" altLang="en-US" sz="1400" dirty="0"/>
                        <a:t>현재 트랜잭션의 변경 내역을 </a:t>
                      </a:r>
                      <a:r>
                        <a:rPr lang="en-US" altLang="ko-KR" sz="1400" dirty="0"/>
                        <a:t>DB</a:t>
                      </a:r>
                      <a:r>
                        <a:rPr lang="ko-KR" altLang="en-US" sz="1400" dirty="0"/>
                        <a:t>에 반영</a:t>
                      </a:r>
                      <a:r>
                        <a:rPr lang="en-US" altLang="ko-KR" sz="1400" dirty="0"/>
                        <a:t>(Commit)</a:t>
                      </a:r>
                      <a:r>
                        <a:rPr lang="ko-KR" altLang="en-US" sz="1400" dirty="0"/>
                        <a:t>함</a:t>
                      </a:r>
                    </a:p>
                  </a:txBody>
                  <a:tcPr anchor="ctr"/>
                </a:tc>
                <a:extLst>
                  <a:ext uri="{0D108BD9-81ED-4DB2-BD59-A6C34878D82A}">
                    <a16:rowId xmlns:a16="http://schemas.microsoft.com/office/drawing/2014/main" val="10002"/>
                  </a:ext>
                </a:extLst>
              </a:tr>
              <a:tr h="763289">
                <a:tc>
                  <a:txBody>
                    <a:bodyPr/>
                    <a:lstStyle/>
                    <a:p>
                      <a:pPr latinLnBrk="1"/>
                      <a:r>
                        <a:rPr lang="en-US" altLang="ko-KR" sz="1400" dirty="0" err="1"/>
                        <a:t>Connection.rollback</a:t>
                      </a:r>
                      <a:r>
                        <a:rPr lang="en-US" altLang="ko-KR" sz="1400" dirty="0"/>
                        <a:t>()</a:t>
                      </a:r>
                      <a:endParaRPr lang="ko-KR" altLang="en-US" sz="1400" dirty="0"/>
                    </a:p>
                  </a:txBody>
                  <a:tcPr anchor="ctr"/>
                </a:tc>
                <a:tc>
                  <a:txBody>
                    <a:bodyPr/>
                    <a:lstStyle/>
                    <a:p>
                      <a:pPr latinLnBrk="1"/>
                      <a:r>
                        <a:rPr lang="ko-KR" altLang="en-US" sz="1400" dirty="0"/>
                        <a:t>가장 최근에 </a:t>
                      </a:r>
                      <a:r>
                        <a:rPr lang="en-US" altLang="ko-KR" sz="1400" dirty="0"/>
                        <a:t>commit() </a:t>
                      </a:r>
                      <a:r>
                        <a:rPr lang="ko-KR" altLang="en-US" sz="1400" dirty="0"/>
                        <a:t>이후 지금까지 </a:t>
                      </a:r>
                      <a:endParaRPr lang="en-US" altLang="ko-KR" sz="1400" dirty="0"/>
                    </a:p>
                    <a:p>
                      <a:pPr latinLnBrk="1"/>
                      <a:r>
                        <a:rPr lang="ko-KR" altLang="en-US" sz="1400" dirty="0"/>
                        <a:t>작업한 내용에 대해서 되돌림</a:t>
                      </a:r>
                    </a:p>
                  </a:txBody>
                  <a:tcPr anchor="ctr"/>
                </a:tc>
                <a:extLst>
                  <a:ext uri="{0D108BD9-81ED-4DB2-BD59-A6C34878D82A}">
                    <a16:rowId xmlns:a16="http://schemas.microsoft.com/office/drawing/2014/main" val="10003"/>
                  </a:ext>
                </a:extLst>
              </a:tr>
              <a:tr h="763289">
                <a:tc>
                  <a:txBody>
                    <a:bodyPr/>
                    <a:lstStyle/>
                    <a:p>
                      <a:pPr latinLnBrk="1"/>
                      <a:r>
                        <a:rPr lang="en-US" altLang="ko-KR" sz="1400" dirty="0" err="1"/>
                        <a:t>Connection.close</a:t>
                      </a:r>
                      <a:r>
                        <a:rPr lang="en-US" altLang="ko-KR" sz="1400" dirty="0"/>
                        <a:t>()</a:t>
                      </a:r>
                      <a:endParaRPr lang="ko-KR" altLang="en-US" sz="1400" dirty="0"/>
                    </a:p>
                  </a:txBody>
                  <a:tcPr anchor="ctr"/>
                </a:tc>
                <a:tc>
                  <a:txBody>
                    <a:bodyPr/>
                    <a:lstStyle/>
                    <a:p>
                      <a:pPr latinLnBrk="1"/>
                      <a:r>
                        <a:rPr lang="en-US" altLang="ko-KR" sz="1400" dirty="0"/>
                        <a:t>DB </a:t>
                      </a:r>
                      <a:r>
                        <a:rPr lang="ko-KR" altLang="en-US" sz="1400" dirty="0"/>
                        <a:t>연결을 종료</a:t>
                      </a:r>
                    </a:p>
                  </a:txBody>
                  <a:tcPr anchor="ctr"/>
                </a:tc>
                <a:extLst>
                  <a:ext uri="{0D108BD9-81ED-4DB2-BD59-A6C34878D82A}">
                    <a16:rowId xmlns:a16="http://schemas.microsoft.com/office/drawing/2014/main" val="10004"/>
                  </a:ext>
                </a:extLst>
              </a:tr>
              <a:tr h="763289">
                <a:tc>
                  <a:txBody>
                    <a:bodyPr/>
                    <a:lstStyle/>
                    <a:p>
                      <a:pPr latinLnBrk="1"/>
                      <a:r>
                        <a:rPr lang="en-US" altLang="ko-KR" sz="1400" dirty="0" err="1"/>
                        <a:t>Connection.isolation_level</a:t>
                      </a:r>
                      <a:endParaRPr lang="ko-KR" altLang="en-US" sz="1400" dirty="0"/>
                    </a:p>
                  </a:txBody>
                  <a:tcPr anchor="ctr"/>
                </a:tc>
                <a:tc>
                  <a:txBody>
                    <a:bodyPr/>
                    <a:lstStyle/>
                    <a:p>
                      <a:pPr latinLnBrk="1"/>
                      <a:r>
                        <a:rPr lang="ko-KR" altLang="en-US" sz="1400" dirty="0"/>
                        <a:t>트랜잭션의 격리 수준</a:t>
                      </a:r>
                      <a:r>
                        <a:rPr lang="en-US" altLang="ko-KR" sz="1400" dirty="0"/>
                        <a:t>(Isolation</a:t>
                      </a:r>
                      <a:r>
                        <a:rPr lang="en-US" altLang="ko-KR" sz="1400" baseline="0" dirty="0"/>
                        <a:t> level)</a:t>
                      </a:r>
                      <a:r>
                        <a:rPr lang="ko-KR" altLang="en-US" sz="1400" baseline="0" dirty="0"/>
                        <a:t>을 </a:t>
                      </a:r>
                      <a:endParaRPr lang="en-US" altLang="ko-KR" sz="1400" baseline="0" dirty="0"/>
                    </a:p>
                    <a:p>
                      <a:pPr latinLnBrk="1"/>
                      <a:r>
                        <a:rPr lang="ko-KR" altLang="en-US" sz="1400" baseline="0" dirty="0"/>
                        <a:t>확인</a:t>
                      </a:r>
                      <a:r>
                        <a:rPr lang="en-US" altLang="ko-KR" sz="1400" baseline="0" dirty="0"/>
                        <a:t>/</a:t>
                      </a:r>
                      <a:r>
                        <a:rPr lang="ko-KR" altLang="en-US" sz="1400" baseline="0" dirty="0"/>
                        <a:t>설정</a:t>
                      </a:r>
                      <a:endParaRPr lang="ko-KR" altLang="en-US" sz="1400" dirty="0"/>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87003876"/>
      </p:ext>
    </p:extLst>
  </p:cSld>
  <p:clrMapOvr>
    <a:masterClrMapping/>
  </p:clrMapOvr>
  <p:transition spd="slow"/>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sz="2400" b="1" dirty="0">
                <a:solidFill>
                  <a:schemeClr val="tx1"/>
                </a:solidFill>
              </a:rPr>
              <a:t>1. SQLite3 : Connection Class</a:t>
            </a:r>
            <a:endParaRPr lang="ko-KR" altLang="en-US" sz="2400" b="1" dirty="0">
              <a:solidFill>
                <a:schemeClr val="tx1"/>
              </a:solidFill>
            </a:endParaRPr>
          </a:p>
        </p:txBody>
      </p:sp>
      <p:sp>
        <p:nvSpPr>
          <p:cNvPr id="3" name="AutoShape 21" descr="PUSH BUTTON에 대한 이미지 검색결과"/>
          <p:cNvSpPr>
            <a:spLocks noChangeAspect="1" noChangeArrowheads="1"/>
          </p:cNvSpPr>
          <p:nvPr/>
        </p:nvSpPr>
        <p:spPr bwMode="auto">
          <a:xfrm>
            <a:off x="1311275" y="357188"/>
            <a:ext cx="304800" cy="304801"/>
          </a:xfrm>
          <a:prstGeom prst="rect">
            <a:avLst/>
          </a:prstGeom>
          <a:noFill/>
          <a:ln w="9525">
            <a:noFill/>
            <a:miter lim="800000"/>
            <a:headEnd/>
            <a:tailEnd/>
          </a:ln>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eaLnBrk="1" latinLnBrk="1" hangingPunct="1"/>
            <a:endParaRPr lang="ko-KR" altLang="en-US"/>
          </a:p>
        </p:txBody>
      </p:sp>
      <p:graphicFrame>
        <p:nvGraphicFramePr>
          <p:cNvPr id="4" name="표 3"/>
          <p:cNvGraphicFramePr>
            <a:graphicFrameLocks noGrp="1"/>
          </p:cNvGraphicFramePr>
          <p:nvPr>
            <p:extLst>
              <p:ext uri="{D42A27DB-BD31-4B8C-83A1-F6EECF244321}">
                <p14:modId xmlns:p14="http://schemas.microsoft.com/office/powerpoint/2010/main" val="845450673"/>
              </p:ext>
            </p:extLst>
          </p:nvPr>
        </p:nvGraphicFramePr>
        <p:xfrm>
          <a:off x="2476326" y="926628"/>
          <a:ext cx="7601804" cy="3621434"/>
        </p:xfrm>
        <a:graphic>
          <a:graphicData uri="http://schemas.openxmlformats.org/drawingml/2006/table">
            <a:tbl>
              <a:tblPr firstRow="1" bandRow="1">
                <a:tableStyleId>{00A15C55-8517-42AA-B614-E9B94910E393}</a:tableStyleId>
              </a:tblPr>
              <a:tblGrid>
                <a:gridCol w="3800902">
                  <a:extLst>
                    <a:ext uri="{9D8B030D-6E8A-4147-A177-3AD203B41FA5}">
                      <a16:colId xmlns:a16="http://schemas.microsoft.com/office/drawing/2014/main" val="20000"/>
                    </a:ext>
                  </a:extLst>
                </a:gridCol>
                <a:gridCol w="3800902">
                  <a:extLst>
                    <a:ext uri="{9D8B030D-6E8A-4147-A177-3AD203B41FA5}">
                      <a16:colId xmlns:a16="http://schemas.microsoft.com/office/drawing/2014/main" val="20001"/>
                    </a:ext>
                  </a:extLst>
                </a:gridCol>
              </a:tblGrid>
              <a:tr h="568278">
                <a:tc>
                  <a:txBody>
                    <a:bodyPr/>
                    <a:lstStyle/>
                    <a:p>
                      <a:pPr algn="ctr" latinLnBrk="1"/>
                      <a:r>
                        <a:rPr lang="en-US" altLang="ko-KR" dirty="0" err="1">
                          <a:solidFill>
                            <a:schemeClr val="bg1"/>
                          </a:solidFill>
                        </a:rPr>
                        <a:t>Methode</a:t>
                      </a:r>
                      <a:r>
                        <a:rPr lang="ko-KR" altLang="en-US" dirty="0">
                          <a:solidFill>
                            <a:schemeClr val="bg1"/>
                          </a:solidFill>
                        </a:rPr>
                        <a:t> </a:t>
                      </a:r>
                    </a:p>
                  </a:txBody>
                  <a:tcPr anchor="ctr"/>
                </a:tc>
                <a:tc>
                  <a:txBody>
                    <a:bodyPr/>
                    <a:lstStyle/>
                    <a:p>
                      <a:pPr algn="ctr" latinLnBrk="1"/>
                      <a:r>
                        <a:rPr lang="ko-KR" altLang="en-US" dirty="0">
                          <a:solidFill>
                            <a:schemeClr val="bg1"/>
                          </a:solidFill>
                        </a:rPr>
                        <a:t>기 능</a:t>
                      </a:r>
                    </a:p>
                  </a:txBody>
                  <a:tcPr anchor="ctr"/>
                </a:tc>
                <a:extLst>
                  <a:ext uri="{0D108BD9-81ED-4DB2-BD59-A6C34878D82A}">
                    <a16:rowId xmlns:a16="http://schemas.microsoft.com/office/drawing/2014/main" val="10000"/>
                  </a:ext>
                </a:extLst>
              </a:tr>
              <a:tr h="763289">
                <a:tc>
                  <a:txBody>
                    <a:bodyPr/>
                    <a:lstStyle/>
                    <a:p>
                      <a:pPr latinLnBrk="1"/>
                      <a:r>
                        <a:rPr lang="en-US" altLang="ko-KR" sz="1400" dirty="0" err="1"/>
                        <a:t>Connection.execute</a:t>
                      </a:r>
                      <a:r>
                        <a:rPr lang="en-US" altLang="ko-KR" sz="1400" dirty="0"/>
                        <a:t>(</a:t>
                      </a:r>
                      <a:r>
                        <a:rPr lang="en-US" altLang="ko-KR" sz="1400" dirty="0" err="1"/>
                        <a:t>sql</a:t>
                      </a:r>
                      <a:r>
                        <a:rPr lang="en-US" altLang="ko-KR" sz="1400" dirty="0"/>
                        <a:t>[,parameters])</a:t>
                      </a:r>
                    </a:p>
                    <a:p>
                      <a:pPr latinLnBrk="1"/>
                      <a:r>
                        <a:rPr lang="en-US" altLang="ko-KR" sz="1400" dirty="0" err="1"/>
                        <a:t>Connection.executemany</a:t>
                      </a:r>
                      <a:r>
                        <a:rPr lang="en-US" altLang="ko-KR" sz="1400" dirty="0"/>
                        <a:t>(</a:t>
                      </a:r>
                      <a:r>
                        <a:rPr lang="en-US" altLang="ko-KR" sz="1400" dirty="0" err="1"/>
                        <a:t>sql</a:t>
                      </a:r>
                      <a:r>
                        <a:rPr lang="en-US" altLang="ko-KR" sz="1400" dirty="0"/>
                        <a:t>[,parameters])</a:t>
                      </a:r>
                    </a:p>
                    <a:p>
                      <a:pPr latinLnBrk="1"/>
                      <a:r>
                        <a:rPr lang="en-US" altLang="ko-KR" sz="1400" dirty="0" err="1"/>
                        <a:t>Connection.executescript</a:t>
                      </a:r>
                      <a:r>
                        <a:rPr lang="en-US" altLang="ko-KR" sz="1400" dirty="0"/>
                        <a:t>(</a:t>
                      </a:r>
                      <a:r>
                        <a:rPr lang="en-US" altLang="ko-KR" sz="1400" dirty="0" err="1"/>
                        <a:t>sql_script</a:t>
                      </a:r>
                      <a:r>
                        <a:rPr lang="en-US" altLang="ko-KR" sz="1400" dirty="0"/>
                        <a:t>)</a:t>
                      </a:r>
                      <a:endParaRPr lang="ko-KR" altLang="en-US" sz="1400" dirty="0"/>
                    </a:p>
                  </a:txBody>
                  <a:tcPr anchor="ctr"/>
                </a:tc>
                <a:tc>
                  <a:txBody>
                    <a:bodyPr/>
                    <a:lstStyle/>
                    <a:p>
                      <a:pPr latinLnBrk="1"/>
                      <a:r>
                        <a:rPr lang="ko-KR" altLang="en-US" sz="1400" dirty="0"/>
                        <a:t>임시 </a:t>
                      </a:r>
                      <a:r>
                        <a:rPr lang="en-US" altLang="ko-KR" sz="1400" dirty="0"/>
                        <a:t>cursor </a:t>
                      </a:r>
                      <a:r>
                        <a:rPr lang="ko-KR" altLang="en-US" sz="1400" dirty="0"/>
                        <a:t>객체를 생성하여</a:t>
                      </a:r>
                      <a:endParaRPr lang="en-US" altLang="ko-KR" sz="1400" dirty="0"/>
                    </a:p>
                    <a:p>
                      <a:pPr latinLnBrk="1"/>
                      <a:r>
                        <a:rPr lang="ko-KR" altLang="en-US" sz="1400" dirty="0"/>
                        <a:t>해당 </a:t>
                      </a:r>
                      <a:r>
                        <a:rPr lang="en-US" altLang="ko-KR" sz="1400" dirty="0"/>
                        <a:t>execute </a:t>
                      </a:r>
                      <a:r>
                        <a:rPr lang="ko-KR" altLang="en-US" sz="1400" dirty="0"/>
                        <a:t>계열 </a:t>
                      </a:r>
                      <a:r>
                        <a:rPr lang="ko-KR" altLang="en-US" sz="1400" dirty="0" err="1"/>
                        <a:t>메서드를</a:t>
                      </a:r>
                      <a:r>
                        <a:rPr lang="ko-KR" altLang="en-US" sz="1400" dirty="0"/>
                        <a:t> 수행</a:t>
                      </a:r>
                    </a:p>
                  </a:txBody>
                  <a:tcPr anchor="ctr"/>
                </a:tc>
                <a:extLst>
                  <a:ext uri="{0D108BD9-81ED-4DB2-BD59-A6C34878D82A}">
                    <a16:rowId xmlns:a16="http://schemas.microsoft.com/office/drawing/2014/main" val="10001"/>
                  </a:ext>
                </a:extLst>
              </a:tr>
              <a:tr h="763289">
                <a:tc>
                  <a:txBody>
                    <a:bodyPr/>
                    <a:lstStyle/>
                    <a:p>
                      <a:pPr latinLnBrk="1"/>
                      <a:r>
                        <a:rPr lang="en-US" altLang="ko-KR" sz="1400" dirty="0" err="1"/>
                        <a:t>Connection.create_aggregate</a:t>
                      </a:r>
                      <a:r>
                        <a:rPr lang="en-US" altLang="ko-KR" sz="1400" dirty="0"/>
                        <a:t>(name,</a:t>
                      </a:r>
                      <a:r>
                        <a:rPr lang="en-US" altLang="ko-KR" sz="1400" baseline="0" dirty="0"/>
                        <a:t> </a:t>
                      </a:r>
                      <a:r>
                        <a:rPr lang="en-US" altLang="ko-KR" sz="1400" baseline="0" dirty="0" err="1"/>
                        <a:t>num_params</a:t>
                      </a:r>
                      <a:r>
                        <a:rPr lang="en-US" altLang="ko-KR" sz="1400" baseline="0" dirty="0"/>
                        <a:t>, </a:t>
                      </a:r>
                      <a:r>
                        <a:rPr lang="en-US" altLang="ko-KR" sz="1400" baseline="0" dirty="0" err="1"/>
                        <a:t>aggregate_class</a:t>
                      </a:r>
                      <a:r>
                        <a:rPr lang="en-US" altLang="ko-KR" sz="1400" baseline="0" dirty="0"/>
                        <a:t>)</a:t>
                      </a:r>
                      <a:endParaRPr lang="ko-KR" altLang="en-US" sz="1400" dirty="0"/>
                    </a:p>
                  </a:txBody>
                  <a:tcPr anchor="ctr"/>
                </a:tc>
                <a:tc>
                  <a:txBody>
                    <a:bodyPr/>
                    <a:lstStyle/>
                    <a:p>
                      <a:pPr latinLnBrk="1"/>
                      <a:r>
                        <a:rPr lang="ko-KR" altLang="en-US" sz="1400" dirty="0"/>
                        <a:t>사용자 정의 집계 함수를 생성</a:t>
                      </a:r>
                    </a:p>
                  </a:txBody>
                  <a:tcPr anchor="ctr"/>
                </a:tc>
                <a:extLst>
                  <a:ext uri="{0D108BD9-81ED-4DB2-BD59-A6C34878D82A}">
                    <a16:rowId xmlns:a16="http://schemas.microsoft.com/office/drawing/2014/main" val="10002"/>
                  </a:ext>
                </a:extLst>
              </a:tr>
              <a:tr h="763289">
                <a:tc>
                  <a:txBody>
                    <a:bodyPr/>
                    <a:lstStyle/>
                    <a:p>
                      <a:pPr latinLnBrk="1"/>
                      <a:r>
                        <a:rPr lang="en-US" altLang="ko-KR" sz="1400" dirty="0" err="1"/>
                        <a:t>Connection.create_collation</a:t>
                      </a:r>
                      <a:r>
                        <a:rPr lang="en-US" altLang="ko-KR" sz="1400" dirty="0"/>
                        <a:t>(name, callable)</a:t>
                      </a:r>
                      <a:endParaRPr lang="ko-KR" altLang="en-US" sz="1400" dirty="0"/>
                    </a:p>
                  </a:txBody>
                  <a:tcPr anchor="ctr"/>
                </a:tc>
                <a:tc>
                  <a:txBody>
                    <a:bodyPr/>
                    <a:lstStyle/>
                    <a:p>
                      <a:pPr latinLnBrk="1"/>
                      <a:r>
                        <a:rPr lang="ko-KR" altLang="en-US" sz="1400" dirty="0"/>
                        <a:t>문자열 </a:t>
                      </a:r>
                      <a:r>
                        <a:rPr lang="ko-KR" altLang="en-US" sz="1400" dirty="0" err="1"/>
                        <a:t>정렬시</a:t>
                      </a:r>
                      <a:r>
                        <a:rPr lang="ko-KR" altLang="en-US" sz="1400" dirty="0"/>
                        <a:t> </a:t>
                      </a:r>
                      <a:r>
                        <a:rPr lang="en-US" altLang="ko-KR" sz="1400" dirty="0"/>
                        <a:t>SQL</a:t>
                      </a:r>
                      <a:r>
                        <a:rPr lang="en-US" altLang="ko-KR" sz="1400" baseline="0" dirty="0"/>
                        <a:t> </a:t>
                      </a:r>
                      <a:r>
                        <a:rPr lang="ko-KR" altLang="en-US" sz="1400" baseline="0" dirty="0"/>
                        <a:t>구문에서 사용될 </a:t>
                      </a:r>
                      <a:endParaRPr lang="en-US" altLang="ko-KR" sz="1400" baseline="0" dirty="0"/>
                    </a:p>
                    <a:p>
                      <a:pPr latinLnBrk="1"/>
                      <a:r>
                        <a:rPr lang="ko-KR" altLang="en-US" sz="1400" baseline="0" dirty="0"/>
                        <a:t>이름과 정렬 함수를 지정</a:t>
                      </a:r>
                      <a:endParaRPr lang="ko-KR" altLang="en-US" sz="1400" dirty="0"/>
                    </a:p>
                  </a:txBody>
                  <a:tcPr anchor="ctr"/>
                </a:tc>
                <a:extLst>
                  <a:ext uri="{0D108BD9-81ED-4DB2-BD59-A6C34878D82A}">
                    <a16:rowId xmlns:a16="http://schemas.microsoft.com/office/drawing/2014/main" val="10003"/>
                  </a:ext>
                </a:extLst>
              </a:tr>
              <a:tr h="763289">
                <a:tc>
                  <a:txBody>
                    <a:bodyPr/>
                    <a:lstStyle/>
                    <a:p>
                      <a:pPr latinLnBrk="1"/>
                      <a:r>
                        <a:rPr lang="en-US" altLang="ko-KR" sz="1400" dirty="0" err="1"/>
                        <a:t>Connection.iterdump</a:t>
                      </a:r>
                      <a:r>
                        <a:rPr lang="en-US" altLang="ko-KR" sz="1400" dirty="0"/>
                        <a:t>()</a:t>
                      </a:r>
                      <a:endParaRPr lang="ko-KR" altLang="en-US" sz="1400" dirty="0"/>
                    </a:p>
                  </a:txBody>
                  <a:tcPr anchor="ctr"/>
                </a:tc>
                <a:tc>
                  <a:txBody>
                    <a:bodyPr/>
                    <a:lstStyle/>
                    <a:p>
                      <a:pPr latinLnBrk="1"/>
                      <a:r>
                        <a:rPr lang="ko-KR" altLang="en-US" sz="1400" dirty="0"/>
                        <a:t>연결된 </a:t>
                      </a:r>
                      <a:r>
                        <a:rPr lang="en-US" altLang="ko-KR" sz="1400" dirty="0"/>
                        <a:t>DB</a:t>
                      </a:r>
                      <a:r>
                        <a:rPr lang="ko-KR" altLang="en-US" sz="1400" dirty="0"/>
                        <a:t>의 내용을 </a:t>
                      </a:r>
                      <a:r>
                        <a:rPr lang="en-US" altLang="ko-KR" sz="1400" dirty="0"/>
                        <a:t>SQL </a:t>
                      </a:r>
                      <a:r>
                        <a:rPr lang="ko-KR" altLang="en-US" sz="1400" dirty="0"/>
                        <a:t>질의 형태로 출력</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57850428"/>
      </p:ext>
    </p:extLst>
  </p:cSld>
  <p:clrMapOvr>
    <a:masterClrMapping/>
  </p:clrMapOvr>
  <p:transition spd="slow"/>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04341" y="1"/>
            <a:ext cx="9144000" cy="549275"/>
          </a:xfrm>
          <a:prstGeom prst="rect">
            <a:avLst/>
          </a:prstGeom>
          <a:solidFill>
            <a:schemeClr val="accent3">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sz="2400" b="1" dirty="0">
                <a:solidFill>
                  <a:schemeClr val="tx1"/>
                </a:solidFill>
              </a:rPr>
              <a:t>1. SQLite3 : Cursor Class</a:t>
            </a:r>
            <a:endParaRPr lang="ko-KR" altLang="en-US" sz="2400" b="1" dirty="0">
              <a:solidFill>
                <a:schemeClr val="tx1"/>
              </a:solidFill>
            </a:endParaRPr>
          </a:p>
        </p:txBody>
      </p:sp>
      <p:sp>
        <p:nvSpPr>
          <p:cNvPr id="3" name="AutoShape 21" descr="PUSH BUTTON에 대한 이미지 검색결과"/>
          <p:cNvSpPr>
            <a:spLocks noChangeAspect="1" noChangeArrowheads="1"/>
          </p:cNvSpPr>
          <p:nvPr/>
        </p:nvSpPr>
        <p:spPr bwMode="auto">
          <a:xfrm>
            <a:off x="1311275" y="357188"/>
            <a:ext cx="304800" cy="304801"/>
          </a:xfrm>
          <a:prstGeom prst="rect">
            <a:avLst/>
          </a:prstGeom>
          <a:noFill/>
          <a:ln w="9525">
            <a:noFill/>
            <a:miter lim="800000"/>
            <a:headEnd/>
            <a:tailEnd/>
          </a:ln>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eaLnBrk="1" latinLnBrk="1" hangingPunct="1"/>
            <a:endParaRPr lang="ko-KR" altLang="en-US"/>
          </a:p>
        </p:txBody>
      </p:sp>
      <p:graphicFrame>
        <p:nvGraphicFramePr>
          <p:cNvPr id="4" name="표 3"/>
          <p:cNvGraphicFramePr>
            <a:graphicFrameLocks noGrp="1"/>
          </p:cNvGraphicFramePr>
          <p:nvPr>
            <p:extLst>
              <p:ext uri="{D42A27DB-BD31-4B8C-83A1-F6EECF244321}">
                <p14:modId xmlns:p14="http://schemas.microsoft.com/office/powerpoint/2010/main" val="2808214781"/>
              </p:ext>
            </p:extLst>
          </p:nvPr>
        </p:nvGraphicFramePr>
        <p:xfrm>
          <a:off x="2087524" y="926628"/>
          <a:ext cx="8102010" cy="5148012"/>
        </p:xfrm>
        <a:graphic>
          <a:graphicData uri="http://schemas.openxmlformats.org/drawingml/2006/table">
            <a:tbl>
              <a:tblPr firstRow="1" bandRow="1">
                <a:tableStyleId>{00A15C55-8517-42AA-B614-E9B94910E393}</a:tableStyleId>
              </a:tblPr>
              <a:tblGrid>
                <a:gridCol w="4051005">
                  <a:extLst>
                    <a:ext uri="{9D8B030D-6E8A-4147-A177-3AD203B41FA5}">
                      <a16:colId xmlns:a16="http://schemas.microsoft.com/office/drawing/2014/main" val="20000"/>
                    </a:ext>
                  </a:extLst>
                </a:gridCol>
                <a:gridCol w="4051005">
                  <a:extLst>
                    <a:ext uri="{9D8B030D-6E8A-4147-A177-3AD203B41FA5}">
                      <a16:colId xmlns:a16="http://schemas.microsoft.com/office/drawing/2014/main" val="20001"/>
                    </a:ext>
                  </a:extLst>
                </a:gridCol>
              </a:tblGrid>
              <a:tr h="568278">
                <a:tc>
                  <a:txBody>
                    <a:bodyPr/>
                    <a:lstStyle/>
                    <a:p>
                      <a:pPr algn="ctr" latinLnBrk="1"/>
                      <a:r>
                        <a:rPr lang="en-US" altLang="ko-KR" dirty="0" err="1">
                          <a:solidFill>
                            <a:schemeClr val="bg1"/>
                          </a:solidFill>
                        </a:rPr>
                        <a:t>Methode</a:t>
                      </a:r>
                      <a:r>
                        <a:rPr lang="ko-KR" altLang="en-US" dirty="0">
                          <a:solidFill>
                            <a:schemeClr val="bg1"/>
                          </a:solidFill>
                        </a:rPr>
                        <a:t> </a:t>
                      </a:r>
                    </a:p>
                  </a:txBody>
                  <a:tcPr anchor="ctr"/>
                </a:tc>
                <a:tc>
                  <a:txBody>
                    <a:bodyPr/>
                    <a:lstStyle/>
                    <a:p>
                      <a:pPr algn="ctr" latinLnBrk="1"/>
                      <a:r>
                        <a:rPr lang="ko-KR" altLang="en-US" dirty="0">
                          <a:solidFill>
                            <a:schemeClr val="bg1"/>
                          </a:solidFill>
                        </a:rPr>
                        <a:t>기 능</a:t>
                      </a:r>
                    </a:p>
                  </a:txBody>
                  <a:tcPr anchor="ctr"/>
                </a:tc>
                <a:extLst>
                  <a:ext uri="{0D108BD9-81ED-4DB2-BD59-A6C34878D82A}">
                    <a16:rowId xmlns:a16="http://schemas.microsoft.com/office/drawing/2014/main" val="10000"/>
                  </a:ext>
                </a:extLst>
              </a:tr>
              <a:tr h="763289">
                <a:tc>
                  <a:txBody>
                    <a:bodyPr/>
                    <a:lstStyle/>
                    <a:p>
                      <a:pPr latinLnBrk="1"/>
                      <a:r>
                        <a:rPr lang="en-US" altLang="ko-KR" sz="1400" dirty="0" err="1"/>
                        <a:t>Cursor.execute</a:t>
                      </a:r>
                      <a:r>
                        <a:rPr lang="en-US" altLang="ko-KR" sz="1400" dirty="0"/>
                        <a:t>(</a:t>
                      </a:r>
                      <a:r>
                        <a:rPr lang="en-US" altLang="ko-KR" sz="1400" dirty="0" err="1"/>
                        <a:t>sql</a:t>
                      </a:r>
                      <a:r>
                        <a:rPr lang="en-US" altLang="ko-KR" sz="1400" dirty="0"/>
                        <a:t>[, parameters])</a:t>
                      </a:r>
                      <a:endParaRPr lang="ko-KR" altLang="en-US" sz="1400" dirty="0"/>
                    </a:p>
                  </a:txBody>
                  <a:tcPr anchor="ctr"/>
                </a:tc>
                <a:tc>
                  <a:txBody>
                    <a:bodyPr/>
                    <a:lstStyle/>
                    <a:p>
                      <a:pPr latinLnBrk="1"/>
                      <a:r>
                        <a:rPr lang="en-US" altLang="ko-KR" sz="1400" dirty="0"/>
                        <a:t>SQL </a:t>
                      </a:r>
                      <a:r>
                        <a:rPr lang="ko-KR" altLang="en-US" sz="1400" dirty="0"/>
                        <a:t>문장 실행</a:t>
                      </a:r>
                    </a:p>
                  </a:txBody>
                  <a:tcPr anchor="ctr"/>
                </a:tc>
                <a:extLst>
                  <a:ext uri="{0D108BD9-81ED-4DB2-BD59-A6C34878D82A}">
                    <a16:rowId xmlns:a16="http://schemas.microsoft.com/office/drawing/2014/main" val="10001"/>
                  </a:ext>
                </a:extLst>
              </a:tr>
              <a:tr h="763289">
                <a:tc>
                  <a:txBody>
                    <a:bodyPr/>
                    <a:lstStyle/>
                    <a:p>
                      <a:pPr latinLnBrk="1"/>
                      <a:r>
                        <a:rPr lang="en-US" altLang="ko-KR" sz="1400" dirty="0" err="1"/>
                        <a:t>Cursor.executemany</a:t>
                      </a:r>
                      <a:r>
                        <a:rPr lang="en-US" altLang="ko-KR" sz="1400" dirty="0"/>
                        <a:t>(</a:t>
                      </a:r>
                      <a:r>
                        <a:rPr lang="en-US" altLang="ko-KR" sz="1400" dirty="0" err="1"/>
                        <a:t>sql</a:t>
                      </a:r>
                      <a:r>
                        <a:rPr lang="en-US" altLang="ko-KR" sz="1400" dirty="0"/>
                        <a:t>, </a:t>
                      </a:r>
                      <a:r>
                        <a:rPr lang="en-US" altLang="ko-KR" sz="1400" dirty="0" err="1"/>
                        <a:t>seq_of_parameters</a:t>
                      </a:r>
                      <a:r>
                        <a:rPr lang="en-US" altLang="ko-KR" sz="1400" dirty="0"/>
                        <a:t>)</a:t>
                      </a:r>
                      <a:endParaRPr lang="ko-KR" altLang="en-US" sz="1400" dirty="0"/>
                    </a:p>
                  </a:txBody>
                  <a:tcPr anchor="ctr"/>
                </a:tc>
                <a:tc>
                  <a:txBody>
                    <a:bodyPr/>
                    <a:lstStyle/>
                    <a:p>
                      <a:pPr latinLnBrk="1"/>
                      <a:r>
                        <a:rPr lang="ko-KR" altLang="en-US" sz="1400" dirty="0"/>
                        <a:t>동일한 </a:t>
                      </a:r>
                      <a:r>
                        <a:rPr lang="en-US" altLang="ko-KR" sz="1400" dirty="0"/>
                        <a:t>SQL </a:t>
                      </a:r>
                      <a:r>
                        <a:rPr lang="ko-KR" altLang="en-US" sz="1400" dirty="0"/>
                        <a:t>문장을 </a:t>
                      </a:r>
                      <a:r>
                        <a:rPr lang="ko-KR" altLang="en-US" sz="1400" dirty="0" err="1"/>
                        <a:t>파라미터만</a:t>
                      </a:r>
                      <a:r>
                        <a:rPr lang="ko-KR" altLang="en-US" sz="1400" dirty="0"/>
                        <a:t> 변경하며 수행</a:t>
                      </a:r>
                    </a:p>
                  </a:txBody>
                  <a:tcPr anchor="ctr"/>
                </a:tc>
                <a:extLst>
                  <a:ext uri="{0D108BD9-81ED-4DB2-BD59-A6C34878D82A}">
                    <a16:rowId xmlns:a16="http://schemas.microsoft.com/office/drawing/2014/main" val="10002"/>
                  </a:ext>
                </a:extLst>
              </a:tr>
              <a:tr h="763289">
                <a:tc>
                  <a:txBody>
                    <a:bodyPr/>
                    <a:lstStyle/>
                    <a:p>
                      <a:pPr latinLnBrk="1"/>
                      <a:r>
                        <a:rPr lang="en-US" altLang="ko-KR" sz="1400" dirty="0" err="1"/>
                        <a:t>Cursor.executescript</a:t>
                      </a:r>
                      <a:r>
                        <a:rPr lang="en-US" altLang="ko-KR" sz="1400" dirty="0"/>
                        <a:t>(</a:t>
                      </a:r>
                      <a:r>
                        <a:rPr lang="en-US" altLang="ko-KR" sz="1400" dirty="0" err="1"/>
                        <a:t>sql_script</a:t>
                      </a:r>
                      <a:r>
                        <a:rPr lang="en-US" altLang="ko-KR" sz="1400" dirty="0"/>
                        <a:t>)</a:t>
                      </a:r>
                      <a:endParaRPr lang="ko-KR" altLang="en-US" sz="1400" dirty="0"/>
                    </a:p>
                  </a:txBody>
                  <a:tcPr anchor="ctr"/>
                </a:tc>
                <a:tc>
                  <a:txBody>
                    <a:bodyPr/>
                    <a:lstStyle/>
                    <a:p>
                      <a:pPr latinLnBrk="1"/>
                      <a:r>
                        <a:rPr lang="ko-KR" altLang="en-US" sz="1400" dirty="0"/>
                        <a:t>세미콜론으로 구분된 연속된 </a:t>
                      </a:r>
                      <a:r>
                        <a:rPr lang="en-US" altLang="ko-KR" sz="1400" dirty="0"/>
                        <a:t>SQL </a:t>
                      </a:r>
                      <a:r>
                        <a:rPr lang="ko-KR" altLang="en-US" sz="1400" dirty="0"/>
                        <a:t>문장을 수행</a:t>
                      </a:r>
                    </a:p>
                  </a:txBody>
                  <a:tcPr anchor="ctr"/>
                </a:tc>
                <a:extLst>
                  <a:ext uri="{0D108BD9-81ED-4DB2-BD59-A6C34878D82A}">
                    <a16:rowId xmlns:a16="http://schemas.microsoft.com/office/drawing/2014/main" val="10003"/>
                  </a:ext>
                </a:extLst>
              </a:tr>
              <a:tr h="763289">
                <a:tc>
                  <a:txBody>
                    <a:bodyPr/>
                    <a:lstStyle/>
                    <a:p>
                      <a:pPr latinLnBrk="1"/>
                      <a:r>
                        <a:rPr lang="en-US" altLang="ko-KR" sz="1400" dirty="0" err="1"/>
                        <a:t>Cursor.fetchone</a:t>
                      </a:r>
                      <a:r>
                        <a:rPr lang="en-US" altLang="ko-KR" sz="1400" dirty="0"/>
                        <a:t>()</a:t>
                      </a:r>
                      <a:endParaRPr lang="ko-KR" altLang="en-US" sz="1400" dirty="0"/>
                    </a:p>
                  </a:txBody>
                  <a:tcPr anchor="ctr"/>
                </a:tc>
                <a:tc>
                  <a:txBody>
                    <a:bodyPr/>
                    <a:lstStyle/>
                    <a:p>
                      <a:pPr latinLnBrk="1"/>
                      <a:r>
                        <a:rPr lang="ko-KR" altLang="en-US" sz="1400" dirty="0"/>
                        <a:t>조회된 결과</a:t>
                      </a:r>
                      <a:r>
                        <a:rPr lang="en-US" altLang="ko-KR" sz="1400" dirty="0"/>
                        <a:t>(Record set) </a:t>
                      </a:r>
                      <a:r>
                        <a:rPr lang="ko-KR" altLang="en-US" sz="1400" dirty="0"/>
                        <a:t>로 </a:t>
                      </a:r>
                      <a:r>
                        <a:rPr lang="ko-KR" altLang="en-US" sz="1400" dirty="0" err="1"/>
                        <a:t>부터</a:t>
                      </a:r>
                      <a:r>
                        <a:rPr lang="ko-KR" altLang="en-US" sz="1400" dirty="0"/>
                        <a:t> 데이터 </a:t>
                      </a:r>
                      <a:r>
                        <a:rPr lang="en-US" altLang="ko-KR" sz="1400" dirty="0"/>
                        <a:t>1</a:t>
                      </a:r>
                      <a:r>
                        <a:rPr lang="ko-KR" altLang="en-US" sz="1400" dirty="0"/>
                        <a:t>개를 반환</a:t>
                      </a:r>
                    </a:p>
                  </a:txBody>
                  <a:tcPr anchor="ctr"/>
                </a:tc>
                <a:extLst>
                  <a:ext uri="{0D108BD9-81ED-4DB2-BD59-A6C34878D82A}">
                    <a16:rowId xmlns:a16="http://schemas.microsoft.com/office/drawing/2014/main" val="10004"/>
                  </a:ext>
                </a:extLst>
              </a:tr>
              <a:tr h="763289">
                <a:tc>
                  <a:txBody>
                    <a:bodyPr/>
                    <a:lstStyle/>
                    <a:p>
                      <a:pPr latinLnBrk="1"/>
                      <a:r>
                        <a:rPr lang="en-US" altLang="ko-KR" sz="1400" dirty="0" err="1"/>
                        <a:t>Cursor.fetchmany</a:t>
                      </a:r>
                      <a:r>
                        <a:rPr lang="en-US" altLang="ko-KR" sz="1400" dirty="0"/>
                        <a:t>([size=cursor, </a:t>
                      </a:r>
                      <a:r>
                        <a:rPr lang="en-US" altLang="ko-KR" sz="1400" dirty="0" err="1"/>
                        <a:t>arraysize</a:t>
                      </a:r>
                      <a:r>
                        <a:rPr lang="en-US" altLang="ko-KR" sz="1400" dirty="0"/>
                        <a:t>])</a:t>
                      </a:r>
                      <a:endParaRPr lang="ko-KR" altLang="en-US" sz="1400" dirty="0"/>
                    </a:p>
                  </a:txBody>
                  <a:tcPr anchor="ctr"/>
                </a:tc>
                <a:tc>
                  <a:txBody>
                    <a:bodyPr/>
                    <a:lstStyle/>
                    <a:p>
                      <a:pPr latinLnBrk="1"/>
                      <a:r>
                        <a:rPr lang="ko-KR" altLang="en-US" sz="1400" dirty="0"/>
                        <a:t>조회된 결과로 </a:t>
                      </a:r>
                      <a:r>
                        <a:rPr lang="ko-KR" altLang="en-US" sz="1400" dirty="0" err="1"/>
                        <a:t>부터</a:t>
                      </a:r>
                      <a:r>
                        <a:rPr lang="ko-KR" altLang="en-US" sz="1400" dirty="0"/>
                        <a:t> </a:t>
                      </a:r>
                      <a:r>
                        <a:rPr lang="ko-KR" altLang="en-US" sz="1400" dirty="0" err="1"/>
                        <a:t>입력받은</a:t>
                      </a:r>
                      <a:r>
                        <a:rPr lang="ko-KR" altLang="en-US" sz="1400" dirty="0"/>
                        <a:t> </a:t>
                      </a:r>
                      <a:r>
                        <a:rPr lang="en-US" altLang="ko-KR" sz="1400" dirty="0"/>
                        <a:t>size</a:t>
                      </a:r>
                      <a:r>
                        <a:rPr lang="en-US" altLang="ko-KR" sz="1400" baseline="0" dirty="0"/>
                        <a:t> </a:t>
                      </a:r>
                      <a:r>
                        <a:rPr lang="ko-KR" altLang="en-US" sz="1400" baseline="0" dirty="0"/>
                        <a:t>만큼의 데이터를 리스트 형태로 반환</a:t>
                      </a:r>
                      <a:endParaRPr lang="ko-KR" altLang="en-US" sz="1400" dirty="0"/>
                    </a:p>
                  </a:txBody>
                  <a:tcPr anchor="ctr"/>
                </a:tc>
                <a:extLst>
                  <a:ext uri="{0D108BD9-81ED-4DB2-BD59-A6C34878D82A}">
                    <a16:rowId xmlns:a16="http://schemas.microsoft.com/office/drawing/2014/main" val="10005"/>
                  </a:ext>
                </a:extLst>
              </a:tr>
              <a:tr h="763289">
                <a:tc>
                  <a:txBody>
                    <a:bodyPr/>
                    <a:lstStyle/>
                    <a:p>
                      <a:pPr latinLnBrk="1"/>
                      <a:r>
                        <a:rPr lang="en-US" altLang="ko-KR" sz="1400" dirty="0" err="1"/>
                        <a:t>Cursor.fetchall</a:t>
                      </a:r>
                      <a:r>
                        <a:rPr lang="en-US" altLang="ko-KR" sz="1400" dirty="0"/>
                        <a:t>()</a:t>
                      </a:r>
                      <a:endParaRPr lang="ko-KR" altLang="en-US" sz="1400" dirty="0"/>
                    </a:p>
                  </a:txBody>
                  <a:tcPr anchor="ctr"/>
                </a:tc>
                <a:tc>
                  <a:txBody>
                    <a:bodyPr/>
                    <a:lstStyle/>
                    <a:p>
                      <a:pPr latinLnBrk="1"/>
                      <a:r>
                        <a:rPr lang="ko-KR" altLang="en-US" sz="1400" dirty="0"/>
                        <a:t>조회된 결과 모두를 리스트 형태로 반환</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46382086"/>
      </p:ext>
    </p:extLst>
  </p:cSld>
  <p:clrMapOvr>
    <a:masterClrMapping/>
  </p:clrMapOvr>
  <p:transition spd="slow"/>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2. DB </a:t>
            </a:r>
            <a:r>
              <a:rPr lang="ko-KR" altLang="en-US" b="1" dirty="0">
                <a:solidFill>
                  <a:schemeClr val="tx1"/>
                </a:solidFill>
                <a:latin typeface="+mn-ea"/>
              </a:rPr>
              <a:t>설계 </a:t>
            </a:r>
            <a:r>
              <a:rPr lang="en-US" altLang="ko-KR" b="1" dirty="0">
                <a:solidFill>
                  <a:schemeClr val="tx1"/>
                </a:solidFill>
                <a:latin typeface="+mn-ea"/>
              </a:rPr>
              <a:t>: </a:t>
            </a:r>
            <a:r>
              <a:rPr lang="ko-KR" altLang="en-US" b="1" dirty="0">
                <a:solidFill>
                  <a:schemeClr val="tx1"/>
                </a:solidFill>
                <a:latin typeface="+mn-ea"/>
              </a:rPr>
              <a:t>설치 버전 확인</a:t>
            </a:r>
          </a:p>
        </p:txBody>
      </p:sp>
      <p:sp>
        <p:nvSpPr>
          <p:cNvPr id="3" name="직사각형 2"/>
          <p:cNvSpPr/>
          <p:nvPr/>
        </p:nvSpPr>
        <p:spPr>
          <a:xfrm>
            <a:off x="1933575" y="875437"/>
            <a:ext cx="7629525" cy="1938992"/>
          </a:xfrm>
          <a:prstGeom prst="rect">
            <a:avLst/>
          </a:prstGeom>
          <a:solidFill>
            <a:schemeClr val="bg1">
              <a:lumMod val="95000"/>
            </a:schemeClr>
          </a:solidFill>
          <a:ln>
            <a:solidFill>
              <a:schemeClr val="bg1">
                <a:lumMod val="50000"/>
              </a:schemeClr>
            </a:solidFill>
          </a:ln>
        </p:spPr>
        <p:txBody>
          <a:bodyPr wrap="square">
            <a:spAutoFit/>
          </a:bodyPr>
          <a:lstStyle/>
          <a:p>
            <a:pPr>
              <a:lnSpc>
                <a:spcPts val="2400"/>
              </a:lnSpc>
            </a:pPr>
            <a:r>
              <a:rPr lang="en-US" altLang="ko-KR" sz="1600" dirty="0">
                <a:latin typeface="Consolas" panose="020B0609020204030204" pitchFamily="49" charset="0"/>
              </a:rPr>
              <a:t>import sqlite3 </a:t>
            </a:r>
          </a:p>
          <a:p>
            <a:pPr>
              <a:lnSpc>
                <a:spcPts val="2400"/>
              </a:lnSpc>
            </a:pPr>
            <a:endParaRPr lang="en-US" altLang="ko-KR" sz="1600" dirty="0">
              <a:latin typeface="Consolas" panose="020B0609020204030204" pitchFamily="49" charset="0"/>
            </a:endParaRPr>
          </a:p>
          <a:p>
            <a:pPr>
              <a:lnSpc>
                <a:spcPts val="2400"/>
              </a:lnSpc>
            </a:pPr>
            <a:r>
              <a:rPr lang="en-US" altLang="ko-KR" sz="1600" dirty="0">
                <a:latin typeface="Consolas" panose="020B0609020204030204" pitchFamily="49" charset="0"/>
              </a:rPr>
              <a:t> # sqlite3 version</a:t>
            </a:r>
            <a:br>
              <a:rPr lang="en-US" altLang="ko-KR" sz="1600" dirty="0">
                <a:latin typeface="Consolas" panose="020B0609020204030204" pitchFamily="49" charset="0"/>
              </a:rPr>
            </a:br>
            <a:r>
              <a:rPr lang="en-US" altLang="ko-KR" sz="1600" dirty="0">
                <a:latin typeface="Consolas" panose="020B0609020204030204" pitchFamily="49" charset="0"/>
              </a:rPr>
              <a:t>print('sqlite3.version:', sqlite3.version)</a:t>
            </a:r>
          </a:p>
          <a:p>
            <a:pPr>
              <a:lnSpc>
                <a:spcPts val="2400"/>
              </a:lnSpc>
            </a:pPr>
            <a:r>
              <a:rPr lang="en-US" altLang="ko-KR" sz="1600" dirty="0">
                <a:latin typeface="Consolas" panose="020B0609020204030204" pitchFamily="49" charset="0"/>
              </a:rPr>
              <a:t> # sqlite3 engine version</a:t>
            </a:r>
          </a:p>
          <a:p>
            <a:pPr>
              <a:lnSpc>
                <a:spcPts val="2400"/>
              </a:lnSpc>
            </a:pPr>
            <a:r>
              <a:rPr lang="en-US" altLang="ko-KR" sz="1600" dirty="0">
                <a:latin typeface="Consolas" panose="020B0609020204030204" pitchFamily="49" charset="0"/>
              </a:rPr>
              <a:t>print('sqlite3.sqlite_version:', sqlite3.sqlite_version)</a:t>
            </a:r>
          </a:p>
        </p:txBody>
      </p:sp>
      <p:pic>
        <p:nvPicPr>
          <p:cNvPr id="4" name="그림 3"/>
          <p:cNvPicPr>
            <a:picLocks noChangeAspect="1"/>
          </p:cNvPicPr>
          <p:nvPr/>
        </p:nvPicPr>
        <p:blipFill>
          <a:blip r:embed="rId2"/>
          <a:stretch>
            <a:fillRect/>
          </a:stretch>
        </p:blipFill>
        <p:spPr>
          <a:xfrm>
            <a:off x="1933574" y="3057526"/>
            <a:ext cx="3623260" cy="561975"/>
          </a:xfrm>
          <a:prstGeom prst="rect">
            <a:avLst/>
          </a:prstGeom>
        </p:spPr>
      </p:pic>
    </p:spTree>
    <p:extLst>
      <p:ext uri="{BB962C8B-B14F-4D97-AF65-F5344CB8AC3E}">
        <p14:creationId xmlns:p14="http://schemas.microsoft.com/office/powerpoint/2010/main" val="296640198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python code :  THgraph_run.py (8/9)</a:t>
            </a:r>
            <a:endParaRPr lang="ko-KR" altLang="en-US" sz="2000" b="1" dirty="0">
              <a:solidFill>
                <a:srgbClr val="000099"/>
              </a:solidFill>
            </a:endParaRPr>
          </a:p>
        </p:txBody>
      </p:sp>
      <p:sp>
        <p:nvSpPr>
          <p:cNvPr id="2" name="직사각형 1"/>
          <p:cNvSpPr/>
          <p:nvPr/>
        </p:nvSpPr>
        <p:spPr>
          <a:xfrm>
            <a:off x="-24680" y="476672"/>
            <a:ext cx="11665296" cy="6186309"/>
          </a:xfrm>
          <a:prstGeom prst="rect">
            <a:avLst/>
          </a:prstGeom>
          <a:solidFill>
            <a:schemeClr val="tx1">
              <a:lumMod val="85000"/>
              <a:lumOff val="15000"/>
            </a:schemeClr>
          </a:solidFill>
        </p:spPr>
        <p:txBody>
          <a:bodyPr wrap="square">
            <a:spAutoFit/>
          </a:bodyPr>
          <a:lstStyle/>
          <a:p>
            <a:r>
              <a:rPr lang="en-US" altLang="ko-KR">
                <a:solidFill>
                  <a:srgbClr val="569CD6"/>
                </a:solidFill>
                <a:latin typeface="Consolas" panose="020B0609020204030204" pitchFamily="49" charset="0"/>
              </a:rPr>
              <a:t>class</a:t>
            </a:r>
            <a:r>
              <a:rPr lang="en-US" altLang="ko-KR">
                <a:solidFill>
                  <a:srgbClr val="DADADA"/>
                </a:solidFill>
                <a:latin typeface="Consolas" panose="020B0609020204030204" pitchFamily="49" charset="0"/>
              </a:rPr>
              <a:t> </a:t>
            </a:r>
            <a:r>
              <a:rPr lang="en-US" altLang="ko-KR">
                <a:solidFill>
                  <a:srgbClr val="4EC9B0"/>
                </a:solidFill>
                <a:latin typeface="Consolas" panose="020B0609020204030204" pitchFamily="49" charset="0"/>
              </a:rPr>
              <a:t>MyFirstGuiProgram</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QtWidgets</a:t>
            </a:r>
            <a:r>
              <a:rPr lang="en-US" altLang="ko-KR">
                <a:solidFill>
                  <a:srgbClr val="4EC9B0"/>
                </a:solidFill>
                <a:latin typeface="Consolas" panose="020B0609020204030204" pitchFamily="49" charset="0"/>
              </a:rPr>
              <a:t>.QMainWindow</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4EC9B0"/>
                </a:solidFill>
                <a:latin typeface="Consolas" panose="020B0609020204030204" pitchFamily="49" charset="0"/>
              </a:rPr>
              <a:t>Ui_dialog</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global</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Now_temp</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Now_humi</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Now_cds</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uiUpdateDelegate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4EC9B0"/>
                </a:solidFill>
                <a:latin typeface="Consolas" panose="020B0609020204030204" pitchFamily="49" charset="0"/>
              </a:rPr>
              <a:t>pyqtSignal</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int</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__init__</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parent</a:t>
            </a:r>
            <a:r>
              <a:rPr lang="en-US" altLang="ko-KR">
                <a:solidFill>
                  <a:srgbClr val="B4B4B4"/>
                </a:solidFill>
                <a:latin typeface="Consolas" panose="020B0609020204030204" pitchFamily="49" charset="0"/>
              </a:rPr>
              <a:t>=</a:t>
            </a:r>
            <a:r>
              <a:rPr lang="en-US" altLang="ko-KR">
                <a:solidFill>
                  <a:srgbClr val="569CD6"/>
                </a:solidFill>
                <a:latin typeface="Consolas" panose="020B0609020204030204" pitchFamily="49" charset="0"/>
              </a:rPr>
              <a:t>None</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QtWidgets</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QMainWindow</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__init__</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parent</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parent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setupUi</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.uiUpdateDelegate.connect</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uiUpdater</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.graphicsView.setBackground</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#ffffff</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.graphicsView.setRange</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xRange</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2</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B5CEA8"/>
                </a:solidFill>
                <a:latin typeface="Consolas" panose="020B0609020204030204" pitchFamily="49" charset="0"/>
              </a:rPr>
              <a:t>20</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.graphicsView.showGrid</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x</a:t>
            </a:r>
            <a:r>
              <a:rPr lang="en-US" altLang="ko-KR">
                <a:solidFill>
                  <a:srgbClr val="B4B4B4"/>
                </a:solidFill>
                <a:latin typeface="Consolas" panose="020B0609020204030204" pitchFamily="49" charset="0"/>
              </a:rPr>
              <a:t>=</a:t>
            </a:r>
            <a:r>
              <a:rPr lang="en-US" altLang="ko-KR">
                <a:solidFill>
                  <a:srgbClr val="569CD6"/>
                </a:solidFill>
                <a:latin typeface="Consolas" panose="020B0609020204030204" pitchFamily="49" charset="0"/>
              </a:rPr>
              <a:t>True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y</a:t>
            </a:r>
            <a:r>
              <a:rPr lang="en-US" altLang="ko-KR">
                <a:solidFill>
                  <a:srgbClr val="B4B4B4"/>
                </a:solidFill>
                <a:latin typeface="Consolas" panose="020B0609020204030204" pitchFamily="49" charset="0"/>
              </a:rPr>
              <a:t>=</a:t>
            </a:r>
            <a:r>
              <a:rPr lang="en-US" altLang="ko-KR">
                <a:solidFill>
                  <a:srgbClr val="569CD6"/>
                </a:solidFill>
                <a:latin typeface="Consolas" panose="020B0609020204030204" pitchFamily="49" charset="0"/>
              </a:rPr>
              <a:t>True</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br>
              <a:rPr lang="en-US" altLang="ko-KR">
                <a:solidFill>
                  <a:srgbClr val="DADADA"/>
                </a:solidFill>
                <a:latin typeface="Consolas" panose="020B0609020204030204" pitchFamily="49" charset="0"/>
              </a:rPr>
            </a:br>
            <a:r>
              <a:rPr lang="en-US" altLang="ko-KR">
                <a:solidFill>
                  <a:srgbClr val="DADADA"/>
                </a:solidFill>
                <a:latin typeface="Consolas" panose="020B0609020204030204" pitchFamily="49" charset="0"/>
              </a:rPr>
              <a:t>    </a:t>
            </a:r>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uiUpdater</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.graphicsView.clear</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.graphicsView.plot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temperature</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pen</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pg</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mkPen</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r</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width</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2</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style</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QtCore</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Qt</a:t>
            </a:r>
            <a:r>
              <a:rPr lang="en-US" altLang="ko-KR">
                <a:solidFill>
                  <a:srgbClr val="DADADA"/>
                </a:solidFill>
                <a:latin typeface="Consolas" panose="020B0609020204030204" pitchFamily="49" charset="0"/>
              </a:rPr>
              <a:t>.DashLine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o</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symbolBrush</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r</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symbolSize</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5</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.graphicsView.plot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humidity</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pen</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pg</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mkPen</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b</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width</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2</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style</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QtCore</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Qt</a:t>
            </a:r>
            <a:r>
              <a:rPr lang="en-US" altLang="ko-KR">
                <a:solidFill>
                  <a:srgbClr val="DADADA"/>
                </a:solidFill>
                <a:latin typeface="Consolas" panose="020B0609020204030204" pitchFamily="49" charset="0"/>
              </a:rPr>
              <a:t>.DashLine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x</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symbolBrush</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b</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.graphicsView.plot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cds</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pen</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pg</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mkPen</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g</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width</a:t>
            </a:r>
            <a:r>
              <a:rPr lang="en-US" altLang="ko-KR">
                <a:solidFill>
                  <a:srgbClr val="B4B4B4"/>
                </a:solidFill>
                <a:latin typeface="Consolas" panose="020B0609020204030204" pitchFamily="49" charset="0"/>
              </a:rPr>
              <a:t>=</a:t>
            </a:r>
            <a:r>
              <a:rPr lang="en-US" altLang="ko-KR">
                <a:solidFill>
                  <a:srgbClr val="B5CEA8"/>
                </a:solidFill>
                <a:latin typeface="Consolas" panose="020B0609020204030204" pitchFamily="49" charset="0"/>
              </a:rPr>
              <a:t>2</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style</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QtCore</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Qt</a:t>
            </a:r>
            <a:r>
              <a:rPr lang="en-US" altLang="ko-KR">
                <a:solidFill>
                  <a:srgbClr val="DADADA"/>
                </a:solidFill>
                <a:latin typeface="Consolas" panose="020B0609020204030204" pitchFamily="49" charset="0"/>
              </a:rPr>
              <a:t>.DashLine</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t1</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symbolBrush</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g</a:t>
            </a:r>
            <a:r>
              <a:rPr lang="en-US" altLang="ko-KR">
                <a:solidFill>
                  <a:srgbClr val="E8C9BB"/>
                </a:solidFill>
                <a:latin typeface="Consolas" panose="020B0609020204030204" pitchFamily="49" charset="0"/>
              </a:rPr>
              <a:t>'</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.disTemp.setText</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str</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Now_temp</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.disHumi.setText</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str</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Now_humi</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.disCds.setText</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str</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Now_cds</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endParaRPr lang="en-US" altLang="ko-KR" b="0">
              <a:solidFill>
                <a:srgbClr val="DADADA"/>
              </a:solidFill>
              <a:effectLst/>
              <a:latin typeface="Consolas" panose="020B0609020204030204" pitchFamily="49" charset="0"/>
            </a:endParaRPr>
          </a:p>
        </p:txBody>
      </p:sp>
    </p:spTree>
    <p:extLst>
      <p:ext uri="{BB962C8B-B14F-4D97-AF65-F5344CB8AC3E}">
        <p14:creationId xmlns:p14="http://schemas.microsoft.com/office/powerpoint/2010/main" val="667205775"/>
      </p:ext>
    </p:extLst>
  </p:cSld>
  <p:clrMapOvr>
    <a:masterClrMapping/>
  </p:clrMapOvr>
  <p:transition spd="slow"/>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2. DB </a:t>
            </a:r>
            <a:r>
              <a:rPr lang="ko-KR" altLang="en-US" b="1" dirty="0">
                <a:solidFill>
                  <a:schemeClr val="tx1"/>
                </a:solidFill>
                <a:latin typeface="+mn-ea"/>
              </a:rPr>
              <a:t>설계 </a:t>
            </a:r>
            <a:r>
              <a:rPr lang="en-US" altLang="ko-KR" b="1" dirty="0">
                <a:solidFill>
                  <a:schemeClr val="tx1"/>
                </a:solidFill>
                <a:latin typeface="+mn-ea"/>
              </a:rPr>
              <a:t>: </a:t>
            </a:r>
            <a:r>
              <a:rPr lang="ko-KR" altLang="en-US" b="1" dirty="0">
                <a:solidFill>
                  <a:schemeClr val="tx1"/>
                </a:solidFill>
                <a:latin typeface="+mn-ea"/>
              </a:rPr>
              <a:t>현재 시간 읽어 오기</a:t>
            </a:r>
          </a:p>
        </p:txBody>
      </p:sp>
      <p:sp>
        <p:nvSpPr>
          <p:cNvPr id="3" name="AutoShape 21" descr="PUSH BUTTON에 대한 이미지 검색결과"/>
          <p:cNvSpPr>
            <a:spLocks noChangeAspect="1" noChangeArrowheads="1"/>
          </p:cNvSpPr>
          <p:nvPr/>
        </p:nvSpPr>
        <p:spPr>
          <a:xfrm>
            <a:off x="1311275" y="357188"/>
            <a:ext cx="304800" cy="304801"/>
          </a:xfrm>
          <a:prstGeom prst="rect">
            <a:avLst/>
          </a:prstGeom>
          <a:noFill/>
          <a:ln w="9525">
            <a:noFill/>
            <a:miter/>
          </a:ln>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eaLnBrk="1" latinLnBrk="1" hangingPunct="1">
              <a:defRPr/>
            </a:pPr>
            <a:endParaRPr lang="ko-KR" altLang="en-US"/>
          </a:p>
        </p:txBody>
      </p:sp>
      <p:sp>
        <p:nvSpPr>
          <p:cNvPr id="4" name="직사각형 3"/>
          <p:cNvSpPr/>
          <p:nvPr/>
        </p:nvSpPr>
        <p:spPr>
          <a:xfrm>
            <a:off x="1933575" y="875437"/>
            <a:ext cx="7629525" cy="2308324"/>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dirty="0"/>
              <a:t>import sqlite3 </a:t>
            </a:r>
          </a:p>
          <a:p>
            <a:r>
              <a:rPr lang="en-US" altLang="ko-KR" dirty="0"/>
              <a:t>import </a:t>
            </a:r>
            <a:r>
              <a:rPr lang="en-US" altLang="ko-KR" dirty="0" err="1"/>
              <a:t>datetime</a:t>
            </a:r>
            <a:endParaRPr lang="en-US" altLang="ko-KR" dirty="0"/>
          </a:p>
          <a:p>
            <a:br>
              <a:rPr lang="en-US" altLang="ko-KR" dirty="0"/>
            </a:br>
            <a:r>
              <a:rPr lang="en-US" altLang="ko-KR" dirty="0"/>
              <a:t>now=</a:t>
            </a:r>
            <a:r>
              <a:rPr lang="en-US" altLang="ko-KR" dirty="0" err="1"/>
              <a:t>datetime.datetime.now</a:t>
            </a:r>
            <a:r>
              <a:rPr lang="en-US" altLang="ko-KR" dirty="0"/>
              <a:t>()</a:t>
            </a:r>
          </a:p>
          <a:p>
            <a:r>
              <a:rPr lang="en-US" altLang="ko-KR" dirty="0"/>
              <a:t>print('now time =', now)</a:t>
            </a:r>
          </a:p>
          <a:p>
            <a:br>
              <a:rPr lang="en-US" altLang="ko-KR" dirty="0"/>
            </a:br>
            <a:r>
              <a:rPr lang="en-US" altLang="ko-KR" dirty="0" err="1"/>
              <a:t>nowDatetime</a:t>
            </a:r>
            <a:r>
              <a:rPr lang="en-US" altLang="ko-KR" dirty="0"/>
              <a:t> = </a:t>
            </a:r>
            <a:r>
              <a:rPr lang="en-US" altLang="ko-KR" dirty="0" err="1"/>
              <a:t>now.strftime</a:t>
            </a:r>
            <a:r>
              <a:rPr lang="en-US" altLang="ko-KR" dirty="0"/>
              <a:t>('%Y-%m-%d %H:%M:%S')</a:t>
            </a:r>
          </a:p>
          <a:p>
            <a:r>
              <a:rPr lang="en-US" altLang="ko-KR" dirty="0"/>
              <a:t>print('now time =' , </a:t>
            </a:r>
            <a:r>
              <a:rPr lang="en-US" altLang="ko-KR" dirty="0" err="1"/>
              <a:t>nowDatetime</a:t>
            </a:r>
            <a:r>
              <a:rPr lang="en-US" altLang="ko-KR" dirty="0"/>
              <a:t>)</a:t>
            </a:r>
          </a:p>
        </p:txBody>
      </p:sp>
      <p:pic>
        <p:nvPicPr>
          <p:cNvPr id="5" name="그림 4"/>
          <p:cNvPicPr>
            <a:picLocks noChangeAspect="1"/>
          </p:cNvPicPr>
          <p:nvPr/>
        </p:nvPicPr>
        <p:blipFill>
          <a:blip r:embed="rId2"/>
          <a:stretch>
            <a:fillRect/>
          </a:stretch>
        </p:blipFill>
        <p:spPr>
          <a:xfrm>
            <a:off x="1933574" y="3436938"/>
            <a:ext cx="4423646" cy="616903"/>
          </a:xfrm>
          <a:prstGeom prst="rect">
            <a:avLst/>
          </a:prstGeom>
        </p:spPr>
      </p:pic>
    </p:spTree>
    <p:extLst>
      <p:ext uri="{BB962C8B-B14F-4D97-AF65-F5344CB8AC3E}">
        <p14:creationId xmlns:p14="http://schemas.microsoft.com/office/powerpoint/2010/main" val="4076930856"/>
      </p:ext>
    </p:extLst>
  </p:cSld>
  <p:clrMapOvr>
    <a:masterClrMapping/>
  </p:clrMapOvr>
  <p:transition spd="slow"/>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2. DB </a:t>
            </a:r>
            <a:r>
              <a:rPr lang="ko-KR" altLang="en-US" b="1" dirty="0">
                <a:solidFill>
                  <a:schemeClr val="tx1"/>
                </a:solidFill>
                <a:latin typeface="+mn-ea"/>
              </a:rPr>
              <a:t>설계 </a:t>
            </a:r>
            <a:r>
              <a:rPr lang="en-US" altLang="ko-KR" b="1" dirty="0">
                <a:solidFill>
                  <a:schemeClr val="tx1"/>
                </a:solidFill>
                <a:latin typeface="+mn-ea"/>
              </a:rPr>
              <a:t>: DB </a:t>
            </a:r>
            <a:r>
              <a:rPr lang="ko-KR" altLang="en-US" b="1" dirty="0">
                <a:solidFill>
                  <a:schemeClr val="tx1"/>
                </a:solidFill>
                <a:latin typeface="+mn-ea"/>
              </a:rPr>
              <a:t>생성 및 </a:t>
            </a:r>
            <a:r>
              <a:rPr lang="en-US" altLang="ko-KR" b="1" dirty="0">
                <a:solidFill>
                  <a:schemeClr val="tx1"/>
                </a:solidFill>
                <a:latin typeface="+mn-ea"/>
              </a:rPr>
              <a:t>Auto Commit</a:t>
            </a:r>
            <a:endParaRPr lang="ko-KR" altLang="en-US" b="1" dirty="0">
              <a:solidFill>
                <a:schemeClr val="tx1"/>
              </a:solidFill>
              <a:latin typeface="+mn-ea"/>
            </a:endParaRPr>
          </a:p>
        </p:txBody>
      </p:sp>
      <p:sp>
        <p:nvSpPr>
          <p:cNvPr id="3" name="AutoShape 21" descr="PUSH BUTTON에 대한 이미지 검색결과"/>
          <p:cNvSpPr>
            <a:spLocks noChangeAspect="1" noChangeArrowheads="1"/>
          </p:cNvSpPr>
          <p:nvPr/>
        </p:nvSpPr>
        <p:spPr>
          <a:xfrm>
            <a:off x="1311275" y="357188"/>
            <a:ext cx="304800" cy="304801"/>
          </a:xfrm>
          <a:prstGeom prst="rect">
            <a:avLst/>
          </a:prstGeom>
          <a:noFill/>
          <a:ln w="9525">
            <a:noFill/>
            <a:miter/>
          </a:ln>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eaLnBrk="1" latinLnBrk="1" hangingPunct="1">
              <a:defRPr/>
            </a:pPr>
            <a:endParaRPr lang="ko-KR" altLang="en-US"/>
          </a:p>
        </p:txBody>
      </p:sp>
      <p:sp>
        <p:nvSpPr>
          <p:cNvPr id="4" name="직사각형 3"/>
          <p:cNvSpPr/>
          <p:nvPr/>
        </p:nvSpPr>
        <p:spPr>
          <a:xfrm>
            <a:off x="1839595" y="895669"/>
            <a:ext cx="7629525" cy="2530373"/>
          </a:xfrm>
          <a:prstGeom prst="rect">
            <a:avLst/>
          </a:prstGeom>
          <a:solidFill>
            <a:schemeClr val="bg1">
              <a:lumMod val="95000"/>
            </a:schemeClr>
          </a:solidFill>
          <a:ln>
            <a:solidFill>
              <a:schemeClr val="bg1">
                <a:lumMod val="50000"/>
              </a:schemeClr>
            </a:solidFill>
          </a:ln>
        </p:spPr>
        <p:txBody>
          <a:bodyPr wrap="square">
            <a:spAutoFit/>
          </a:bodyPr>
          <a:lstStyle/>
          <a:p>
            <a:pPr>
              <a:lnSpc>
                <a:spcPts val="2400"/>
              </a:lnSpc>
            </a:pPr>
            <a:r>
              <a:rPr lang="en-US" altLang="ko-KR" sz="1600" dirty="0">
                <a:latin typeface="Consolas" panose="020B0609020204030204" pitchFamily="49" charset="0"/>
              </a:rPr>
              <a:t>import sqlite3 </a:t>
            </a:r>
          </a:p>
          <a:p>
            <a:pPr>
              <a:lnSpc>
                <a:spcPts val="2400"/>
              </a:lnSpc>
            </a:pPr>
            <a:r>
              <a:rPr lang="en-US" altLang="ko-KR" sz="1600" dirty="0">
                <a:latin typeface="Consolas" panose="020B0609020204030204" pitchFamily="49" charset="0"/>
              </a:rPr>
              <a:t>import </a:t>
            </a:r>
            <a:r>
              <a:rPr lang="en-US" altLang="ko-KR" sz="1600" dirty="0" err="1">
                <a:latin typeface="Consolas" panose="020B0609020204030204" pitchFamily="49" charset="0"/>
              </a:rPr>
              <a:t>datetime</a:t>
            </a:r>
            <a:endParaRPr lang="en-US" altLang="ko-KR" sz="1600" dirty="0">
              <a:latin typeface="Consolas" panose="020B0609020204030204" pitchFamily="49" charset="0"/>
            </a:endParaRPr>
          </a:p>
          <a:p>
            <a:pPr>
              <a:lnSpc>
                <a:spcPts val="2400"/>
              </a:lnSpc>
            </a:pPr>
            <a:endParaRPr lang="en-US" altLang="ko-KR" sz="1600" dirty="0">
              <a:latin typeface="Consolas" panose="020B0609020204030204" pitchFamily="49" charset="0"/>
            </a:endParaRPr>
          </a:p>
          <a:p>
            <a:pPr>
              <a:lnSpc>
                <a:spcPts val="2400"/>
              </a:lnSpc>
            </a:pPr>
            <a:r>
              <a:rPr lang="en-US" altLang="ko-KR" sz="1600" dirty="0">
                <a:latin typeface="Consolas" panose="020B0609020204030204" pitchFamily="49" charset="0"/>
              </a:rPr>
              <a:t>now=</a:t>
            </a:r>
            <a:r>
              <a:rPr lang="en-US" altLang="ko-KR" sz="1600" dirty="0" err="1">
                <a:latin typeface="Consolas" panose="020B0609020204030204" pitchFamily="49" charset="0"/>
              </a:rPr>
              <a:t>datetime.datetime.now</a:t>
            </a:r>
            <a:r>
              <a:rPr lang="en-US" altLang="ko-KR" sz="1600" dirty="0">
                <a:latin typeface="Consolas" panose="020B0609020204030204" pitchFamily="49" charset="0"/>
              </a:rPr>
              <a:t>()</a:t>
            </a:r>
          </a:p>
          <a:p>
            <a:pPr>
              <a:lnSpc>
                <a:spcPts val="2400"/>
              </a:lnSpc>
            </a:pPr>
            <a:r>
              <a:rPr lang="en-US" altLang="ko-KR" sz="1600" dirty="0" err="1">
                <a:latin typeface="Consolas" panose="020B0609020204030204" pitchFamily="49" charset="0"/>
              </a:rPr>
              <a:t>nowDatetime</a:t>
            </a:r>
            <a:r>
              <a:rPr lang="en-US" altLang="ko-KR" sz="1600" dirty="0">
                <a:latin typeface="Consolas" panose="020B0609020204030204" pitchFamily="49" charset="0"/>
              </a:rPr>
              <a:t> = </a:t>
            </a:r>
            <a:r>
              <a:rPr lang="en-US" altLang="ko-KR" sz="1600" dirty="0" err="1">
                <a:latin typeface="Consolas" panose="020B0609020204030204" pitchFamily="49" charset="0"/>
              </a:rPr>
              <a:t>now.strftime</a:t>
            </a:r>
            <a:r>
              <a:rPr lang="en-US" altLang="ko-KR" sz="1600" dirty="0">
                <a:latin typeface="Consolas" panose="020B0609020204030204" pitchFamily="49" charset="0"/>
              </a:rPr>
              <a:t>('%Y-%m-%d %H:%M:%S')</a:t>
            </a:r>
          </a:p>
          <a:p>
            <a:pPr>
              <a:lnSpc>
                <a:spcPts val="2400"/>
              </a:lnSpc>
            </a:pPr>
            <a:br>
              <a:rPr lang="en-US" altLang="ko-KR" sz="1600" dirty="0">
                <a:latin typeface="Consolas" panose="020B0609020204030204" pitchFamily="49" charset="0"/>
              </a:rPr>
            </a:br>
            <a:r>
              <a:rPr lang="en-US" altLang="ko-KR" sz="1600" dirty="0">
                <a:latin typeface="Consolas" panose="020B0609020204030204" pitchFamily="49" charset="0"/>
              </a:rPr>
              <a:t>conn = sqlite3.connect('</a:t>
            </a:r>
            <a:r>
              <a:rPr lang="en-US" altLang="ko-KR" sz="1600" dirty="0" err="1">
                <a:latin typeface="Consolas" panose="020B0609020204030204" pitchFamily="49" charset="0"/>
              </a:rPr>
              <a:t>testdb.db</a:t>
            </a:r>
            <a:r>
              <a:rPr lang="en-US" altLang="ko-KR" sz="1600" dirty="0">
                <a:latin typeface="Consolas" panose="020B0609020204030204" pitchFamily="49" charset="0"/>
              </a:rPr>
              <a:t>', </a:t>
            </a:r>
            <a:r>
              <a:rPr lang="en-US" altLang="ko-KR" sz="1600" dirty="0" err="1">
                <a:latin typeface="Consolas" panose="020B0609020204030204" pitchFamily="49" charset="0"/>
              </a:rPr>
              <a:t>isolation_level</a:t>
            </a:r>
            <a:r>
              <a:rPr lang="en-US" altLang="ko-KR" sz="1600" dirty="0">
                <a:latin typeface="Consolas" panose="020B0609020204030204" pitchFamily="49" charset="0"/>
              </a:rPr>
              <a:t>=None)</a:t>
            </a:r>
            <a:br>
              <a:rPr lang="en-US" altLang="ko-KR" sz="1600" dirty="0">
                <a:latin typeface="Consolas" panose="020B0609020204030204" pitchFamily="49" charset="0"/>
              </a:rPr>
            </a:br>
            <a:r>
              <a:rPr lang="en-US" altLang="ko-KR" sz="1600" dirty="0">
                <a:latin typeface="Consolas" panose="020B0609020204030204" pitchFamily="49" charset="0"/>
              </a:rPr>
              <a:t> </a:t>
            </a:r>
            <a:r>
              <a:rPr lang="en-US" altLang="ko-KR" sz="1200" dirty="0">
                <a:latin typeface="Consolas" panose="020B0609020204030204" pitchFamily="49" charset="0"/>
              </a:rPr>
              <a:t># </a:t>
            </a:r>
            <a:r>
              <a:rPr lang="ko-KR" altLang="en-US" sz="1200" dirty="0">
                <a:latin typeface="Consolas" panose="020B0609020204030204" pitchFamily="49" charset="0"/>
              </a:rPr>
              <a:t>여기에서 실행하면</a:t>
            </a:r>
            <a:r>
              <a:rPr lang="en-US" altLang="ko-KR" sz="1200" dirty="0">
                <a:latin typeface="Consolas" panose="020B0609020204030204" pitchFamily="49" charset="0"/>
              </a:rPr>
              <a:t>, </a:t>
            </a:r>
            <a:endParaRPr lang="en-US" altLang="ko-KR" sz="1600" dirty="0">
              <a:latin typeface="Consolas" panose="020B0609020204030204" pitchFamily="49" charset="0"/>
            </a:endParaRPr>
          </a:p>
        </p:txBody>
      </p:sp>
      <p:pic>
        <p:nvPicPr>
          <p:cNvPr id="5" name="그림 4"/>
          <p:cNvPicPr>
            <a:picLocks noChangeAspect="1"/>
          </p:cNvPicPr>
          <p:nvPr/>
        </p:nvPicPr>
        <p:blipFill>
          <a:blip r:embed="rId2"/>
          <a:stretch>
            <a:fillRect/>
          </a:stretch>
        </p:blipFill>
        <p:spPr>
          <a:xfrm>
            <a:off x="1900555" y="3564097"/>
            <a:ext cx="1463001" cy="388143"/>
          </a:xfrm>
          <a:prstGeom prst="rect">
            <a:avLst/>
          </a:prstGeom>
        </p:spPr>
      </p:pic>
      <p:sp>
        <p:nvSpPr>
          <p:cNvPr id="6" name="TextBox 5"/>
          <p:cNvSpPr txBox="1"/>
          <p:nvPr/>
        </p:nvSpPr>
        <p:spPr>
          <a:xfrm>
            <a:off x="3363555" y="3604279"/>
            <a:ext cx="2444900" cy="307777"/>
          </a:xfrm>
          <a:prstGeom prst="rect">
            <a:avLst/>
          </a:prstGeom>
          <a:noFill/>
        </p:spPr>
        <p:txBody>
          <a:bodyPr wrap="none" rtlCol="0">
            <a:spAutoFit/>
          </a:bodyPr>
          <a:lstStyle/>
          <a:p>
            <a:r>
              <a:rPr lang="ko-KR" altLang="en-US" sz="1400" dirty="0">
                <a:solidFill>
                  <a:srgbClr val="0000FF"/>
                </a:solidFill>
              </a:rPr>
              <a:t>생성된 </a:t>
            </a:r>
            <a:r>
              <a:rPr lang="en-US" altLang="ko-KR" sz="1400" dirty="0" err="1">
                <a:solidFill>
                  <a:srgbClr val="0000FF"/>
                </a:solidFill>
              </a:rPr>
              <a:t>db</a:t>
            </a:r>
            <a:r>
              <a:rPr lang="ko-KR" altLang="en-US" sz="1400" dirty="0">
                <a:solidFill>
                  <a:srgbClr val="0000FF"/>
                </a:solidFill>
              </a:rPr>
              <a:t>를 확인할 수 있음</a:t>
            </a:r>
          </a:p>
        </p:txBody>
      </p:sp>
      <p:sp>
        <p:nvSpPr>
          <p:cNvPr id="7" name="TextBox 6"/>
          <p:cNvSpPr txBox="1"/>
          <p:nvPr/>
        </p:nvSpPr>
        <p:spPr>
          <a:xfrm>
            <a:off x="1839595" y="2496839"/>
            <a:ext cx="3981539" cy="276999"/>
          </a:xfrm>
          <a:prstGeom prst="rect">
            <a:avLst/>
          </a:prstGeom>
          <a:noFill/>
        </p:spPr>
        <p:txBody>
          <a:bodyPr wrap="none" rtlCol="0">
            <a:spAutoFit/>
          </a:bodyPr>
          <a:lstStyle/>
          <a:p>
            <a:r>
              <a:rPr lang="en-US" altLang="ko-KR" sz="1200" dirty="0">
                <a:solidFill>
                  <a:srgbClr val="0000FF"/>
                </a:solidFill>
                <a:latin typeface="+mn-ea"/>
              </a:rPr>
              <a:t># </a:t>
            </a:r>
            <a:r>
              <a:rPr lang="en-US" altLang="ko-KR" sz="1200" dirty="0" err="1">
                <a:solidFill>
                  <a:srgbClr val="0000FF"/>
                </a:solidFill>
                <a:latin typeface="+mn-ea"/>
              </a:rPr>
              <a:t>isoltation_level</a:t>
            </a:r>
            <a:r>
              <a:rPr lang="en-US" altLang="ko-KR" sz="1200" dirty="0">
                <a:solidFill>
                  <a:srgbClr val="0000FF"/>
                </a:solidFill>
                <a:latin typeface="+mn-ea"/>
              </a:rPr>
              <a:t>=None</a:t>
            </a:r>
            <a:r>
              <a:rPr lang="ko-KR" altLang="en-US" sz="1200" dirty="0">
                <a:solidFill>
                  <a:srgbClr val="0000FF"/>
                </a:solidFill>
                <a:latin typeface="+mn-ea"/>
              </a:rPr>
              <a:t>으로 설정하면 </a:t>
            </a:r>
            <a:r>
              <a:rPr lang="en-US" altLang="ko-KR" sz="1200" dirty="0">
                <a:solidFill>
                  <a:srgbClr val="0000FF"/>
                </a:solidFill>
                <a:latin typeface="+mn-ea"/>
              </a:rPr>
              <a:t>auto commit </a:t>
            </a:r>
            <a:r>
              <a:rPr lang="ko-KR" altLang="en-US" sz="1200" dirty="0">
                <a:solidFill>
                  <a:srgbClr val="0000FF"/>
                </a:solidFill>
                <a:latin typeface="+mn-ea"/>
              </a:rPr>
              <a:t>됨</a:t>
            </a:r>
          </a:p>
        </p:txBody>
      </p:sp>
    </p:spTree>
    <p:extLst>
      <p:ext uri="{BB962C8B-B14F-4D97-AF65-F5344CB8AC3E}">
        <p14:creationId xmlns:p14="http://schemas.microsoft.com/office/powerpoint/2010/main" val="3204855034"/>
      </p:ext>
    </p:extLst>
  </p:cSld>
  <p:clrMapOvr>
    <a:masterClrMapping/>
  </p:clrMapOvr>
  <p:transition spd="slow"/>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2. DB </a:t>
            </a:r>
            <a:r>
              <a:rPr lang="ko-KR" altLang="en-US" b="1" dirty="0">
                <a:solidFill>
                  <a:schemeClr val="tx1"/>
                </a:solidFill>
                <a:latin typeface="+mn-ea"/>
              </a:rPr>
              <a:t>설계 </a:t>
            </a:r>
            <a:r>
              <a:rPr lang="en-US" altLang="ko-KR" b="1" dirty="0">
                <a:solidFill>
                  <a:schemeClr val="tx1"/>
                </a:solidFill>
                <a:latin typeface="+mn-ea"/>
              </a:rPr>
              <a:t>: Table </a:t>
            </a:r>
            <a:r>
              <a:rPr lang="ko-KR" altLang="en-US" b="1" dirty="0">
                <a:solidFill>
                  <a:schemeClr val="tx1"/>
                </a:solidFill>
                <a:latin typeface="+mn-ea"/>
              </a:rPr>
              <a:t>생성</a:t>
            </a:r>
          </a:p>
        </p:txBody>
      </p:sp>
      <p:sp>
        <p:nvSpPr>
          <p:cNvPr id="3" name="직사각형 2"/>
          <p:cNvSpPr/>
          <p:nvPr/>
        </p:nvSpPr>
        <p:spPr>
          <a:xfrm>
            <a:off x="1758372" y="807308"/>
            <a:ext cx="7759066" cy="1384995"/>
          </a:xfrm>
          <a:prstGeom prst="rect">
            <a:avLst/>
          </a:prstGeom>
          <a:solidFill>
            <a:schemeClr val="bg1">
              <a:lumMod val="95000"/>
            </a:schemeClr>
          </a:solidFill>
          <a:ln>
            <a:solidFill>
              <a:schemeClr val="bg1">
                <a:lumMod val="50000"/>
              </a:schemeClr>
            </a:solidFill>
          </a:ln>
        </p:spPr>
        <p:txBody>
          <a:bodyPr wrap="square">
            <a:spAutoFit/>
          </a:bodyPr>
          <a:lstStyle/>
          <a:p>
            <a:r>
              <a:rPr lang="en-US" altLang="ko-KR" sz="1400" dirty="0">
                <a:latin typeface="Consolas" panose="020B0609020204030204" pitchFamily="49" charset="0"/>
              </a:rPr>
              <a:t># cursor </a:t>
            </a:r>
            <a:r>
              <a:rPr lang="ko-KR" altLang="en-US" sz="1400" dirty="0">
                <a:latin typeface="Consolas" panose="020B0609020204030204" pitchFamily="49" charset="0"/>
              </a:rPr>
              <a:t>생성</a:t>
            </a:r>
          </a:p>
          <a:p>
            <a:r>
              <a:rPr lang="en-US" altLang="ko-KR" sz="1400" dirty="0">
                <a:latin typeface="Consolas" panose="020B0609020204030204" pitchFamily="49" charset="0"/>
              </a:rPr>
              <a:t>cur = </a:t>
            </a:r>
            <a:r>
              <a:rPr lang="en-US" altLang="ko-KR" sz="1400" dirty="0" err="1">
                <a:latin typeface="Consolas" panose="020B0609020204030204" pitchFamily="49" charset="0"/>
              </a:rPr>
              <a:t>conn.cursor</a:t>
            </a:r>
            <a:r>
              <a:rPr lang="en-US" altLang="ko-KR" sz="1400" dirty="0">
                <a:latin typeface="Consolas" panose="020B0609020204030204" pitchFamily="49" charset="0"/>
              </a:rPr>
              <a:t>()</a:t>
            </a:r>
          </a:p>
          <a:p>
            <a:br>
              <a:rPr lang="en-US" altLang="ko-KR" sz="1400" dirty="0">
                <a:latin typeface="Consolas" panose="020B0609020204030204" pitchFamily="49" charset="0"/>
              </a:rPr>
            </a:br>
            <a:r>
              <a:rPr lang="en-US" altLang="ko-KR" sz="1400" dirty="0">
                <a:latin typeface="Consolas" panose="020B0609020204030204" pitchFamily="49" charset="0"/>
              </a:rPr>
              <a:t># </a:t>
            </a:r>
            <a:r>
              <a:rPr lang="ko-KR" altLang="en-US" sz="1400" dirty="0">
                <a:latin typeface="Consolas" panose="020B0609020204030204" pitchFamily="49" charset="0"/>
              </a:rPr>
              <a:t>테이블 생성</a:t>
            </a:r>
            <a:r>
              <a:rPr lang="en-US" altLang="ko-KR" sz="1400" dirty="0">
                <a:latin typeface="Consolas" panose="020B0609020204030204" pitchFamily="49" charset="0"/>
              </a:rPr>
              <a:t>(</a:t>
            </a:r>
            <a:r>
              <a:rPr lang="ko-KR" altLang="en-US" sz="1400" dirty="0" err="1">
                <a:latin typeface="Consolas" panose="020B0609020204030204" pitchFamily="49" charset="0"/>
              </a:rPr>
              <a:t>자료형</a:t>
            </a:r>
            <a:r>
              <a:rPr lang="en-US" altLang="ko-KR" sz="1400" dirty="0">
                <a:latin typeface="Consolas" panose="020B0609020204030204" pitchFamily="49" charset="0"/>
              </a:rPr>
              <a:t>: TEXT, NUMERIC, INTEGER, REAL, BLOB(</a:t>
            </a:r>
            <a:r>
              <a:rPr lang="ko-KR" altLang="en-US" sz="1400" dirty="0">
                <a:latin typeface="Consolas" panose="020B0609020204030204" pitchFamily="49" charset="0"/>
              </a:rPr>
              <a:t>파일</a:t>
            </a:r>
            <a:r>
              <a:rPr lang="en-US" altLang="ko-KR" sz="1400" dirty="0">
                <a:latin typeface="Consolas" panose="020B0609020204030204" pitchFamily="49" charset="0"/>
              </a:rPr>
              <a:t>))</a:t>
            </a:r>
            <a:endParaRPr lang="ko-KR" altLang="en-US" sz="1400" dirty="0">
              <a:latin typeface="Consolas" panose="020B0609020204030204" pitchFamily="49" charset="0"/>
            </a:endParaRPr>
          </a:p>
          <a:p>
            <a:r>
              <a:rPr lang="en-US" altLang="ko-KR" sz="1400" dirty="0">
                <a:latin typeface="Consolas" panose="020B0609020204030204" pitchFamily="49" charset="0"/>
              </a:rPr>
              <a:t>cur.execute("</a:t>
            </a:r>
            <a:r>
              <a:rPr lang="en-US" altLang="ko-KR" sz="1400" dirty="0">
                <a:solidFill>
                  <a:srgbClr val="0000FF"/>
                </a:solidFill>
                <a:latin typeface="Consolas" panose="020B0609020204030204" pitchFamily="49" charset="0"/>
              </a:rPr>
              <a:t>CREATE TABLE IF NOT EXISTS</a:t>
            </a:r>
            <a:r>
              <a:rPr lang="en-US" altLang="ko-KR" sz="1400" dirty="0">
                <a:latin typeface="Consolas" panose="020B0609020204030204" pitchFamily="49" charset="0"/>
              </a:rPr>
              <a:t> users(id </a:t>
            </a:r>
            <a:r>
              <a:rPr lang="en-US" altLang="ko-KR" sz="1400" dirty="0">
                <a:solidFill>
                  <a:srgbClr val="0000FF"/>
                </a:solidFill>
                <a:latin typeface="Consolas" panose="020B0609020204030204" pitchFamily="49" charset="0"/>
              </a:rPr>
              <a:t>INTEGER PRIMARY KEY</a:t>
            </a:r>
            <a:r>
              <a:rPr lang="en-US" altLang="ko-KR" sz="1400" dirty="0">
                <a:latin typeface="Consolas" panose="020B0609020204030204" pitchFamily="49" charset="0"/>
              </a:rPr>
              <a:t>, \</a:t>
            </a:r>
          </a:p>
          <a:p>
            <a:r>
              <a:rPr lang="en-US" altLang="ko-KR" sz="1400" dirty="0">
                <a:latin typeface="Consolas" panose="020B0609020204030204" pitchFamily="49" charset="0"/>
              </a:rPr>
              <a:t>             username </a:t>
            </a:r>
            <a:r>
              <a:rPr lang="en-US" altLang="ko-KR" sz="1400" dirty="0">
                <a:solidFill>
                  <a:srgbClr val="0000FF"/>
                </a:solidFill>
                <a:latin typeface="Consolas" panose="020B0609020204030204" pitchFamily="49" charset="0"/>
              </a:rPr>
              <a:t>TEXT</a:t>
            </a:r>
            <a:r>
              <a:rPr lang="en-US" altLang="ko-KR" sz="1400" dirty="0">
                <a:latin typeface="Consolas" panose="020B0609020204030204" pitchFamily="49" charset="0"/>
              </a:rPr>
              <a:t>, email </a:t>
            </a:r>
            <a:r>
              <a:rPr lang="en-US" altLang="ko-KR" sz="1400" dirty="0">
                <a:solidFill>
                  <a:srgbClr val="0000FF"/>
                </a:solidFill>
                <a:latin typeface="Consolas" panose="020B0609020204030204" pitchFamily="49" charset="0"/>
              </a:rPr>
              <a:t>TEXT</a:t>
            </a:r>
            <a:r>
              <a:rPr lang="en-US" altLang="ko-KR" sz="1400" dirty="0">
                <a:latin typeface="Consolas" panose="020B0609020204030204" pitchFamily="49" charset="0"/>
              </a:rPr>
              <a:t>, phone </a:t>
            </a:r>
            <a:r>
              <a:rPr lang="en-US" altLang="ko-KR" sz="1400" dirty="0">
                <a:solidFill>
                  <a:srgbClr val="0000FF"/>
                </a:solidFill>
                <a:latin typeface="Consolas" panose="020B0609020204030204" pitchFamily="49" charset="0"/>
              </a:rPr>
              <a:t>TEXT</a:t>
            </a:r>
            <a:r>
              <a:rPr lang="en-US" altLang="ko-KR" sz="1400" dirty="0">
                <a:latin typeface="Consolas" panose="020B0609020204030204" pitchFamily="49" charset="0"/>
              </a:rPr>
              <a:t>, web </a:t>
            </a:r>
            <a:r>
              <a:rPr lang="en-US" altLang="ko-KR" sz="1400" dirty="0">
                <a:solidFill>
                  <a:srgbClr val="0000FF"/>
                </a:solidFill>
                <a:latin typeface="Consolas" panose="020B0609020204030204" pitchFamily="49" charset="0"/>
              </a:rPr>
              <a:t>TEXT</a:t>
            </a:r>
            <a:r>
              <a:rPr lang="en-US" altLang="ko-KR" sz="1400" dirty="0">
                <a:latin typeface="Consolas" panose="020B0609020204030204" pitchFamily="49" charset="0"/>
              </a:rPr>
              <a:t>, </a:t>
            </a:r>
            <a:r>
              <a:rPr lang="en-US" altLang="ko-KR" sz="1400" dirty="0" err="1">
                <a:latin typeface="Consolas" panose="020B0609020204030204" pitchFamily="49" charset="0"/>
              </a:rPr>
              <a:t>regdate</a:t>
            </a:r>
            <a:r>
              <a:rPr lang="en-US" altLang="ko-KR" sz="1400" dirty="0">
                <a:latin typeface="Consolas" panose="020B0609020204030204" pitchFamily="49" charset="0"/>
              </a:rPr>
              <a:t> </a:t>
            </a:r>
            <a:r>
              <a:rPr lang="en-US" altLang="ko-KR" sz="1400" dirty="0">
                <a:solidFill>
                  <a:srgbClr val="0000FF"/>
                </a:solidFill>
                <a:latin typeface="Consolas" panose="020B0609020204030204" pitchFamily="49" charset="0"/>
              </a:rPr>
              <a:t>TEXT</a:t>
            </a:r>
            <a:r>
              <a:rPr lang="en-US" altLang="ko-KR" sz="1400" dirty="0">
                <a:latin typeface="Consolas" panose="020B0609020204030204" pitchFamily="49" charset="0"/>
              </a:rPr>
              <a:t>)")</a:t>
            </a:r>
          </a:p>
        </p:txBody>
      </p:sp>
      <p:sp>
        <p:nvSpPr>
          <p:cNvPr id="4" name="TextBox 3"/>
          <p:cNvSpPr txBox="1"/>
          <p:nvPr/>
        </p:nvSpPr>
        <p:spPr>
          <a:xfrm>
            <a:off x="1758372" y="2454210"/>
            <a:ext cx="5252028"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solidFill>
                  <a:srgbClr val="0000FF"/>
                </a:solidFill>
              </a:rPr>
              <a:t>생성된 테이블은 </a:t>
            </a:r>
            <a:r>
              <a:rPr lang="en-US" altLang="ko-KR" sz="1400" dirty="0">
                <a:solidFill>
                  <a:srgbClr val="0000FF"/>
                </a:solidFill>
              </a:rPr>
              <a:t>DB Browser</a:t>
            </a:r>
            <a:r>
              <a:rPr lang="ko-KR" altLang="en-US" sz="1400" dirty="0">
                <a:solidFill>
                  <a:srgbClr val="0000FF"/>
                </a:solidFill>
              </a:rPr>
              <a:t>에서 확인할  수 있음</a:t>
            </a:r>
          </a:p>
        </p:txBody>
      </p:sp>
      <p:pic>
        <p:nvPicPr>
          <p:cNvPr id="5" name="그림 4"/>
          <p:cNvPicPr>
            <a:picLocks noChangeAspect="1"/>
          </p:cNvPicPr>
          <p:nvPr/>
        </p:nvPicPr>
        <p:blipFill>
          <a:blip r:embed="rId2"/>
          <a:stretch>
            <a:fillRect/>
          </a:stretch>
        </p:blipFill>
        <p:spPr>
          <a:xfrm>
            <a:off x="1758373" y="3068003"/>
            <a:ext cx="8410575" cy="2428875"/>
          </a:xfrm>
          <a:prstGeom prst="rect">
            <a:avLst/>
          </a:prstGeom>
        </p:spPr>
      </p:pic>
      <p:sp>
        <p:nvSpPr>
          <p:cNvPr id="6" name="모서리가 둥근 직사각형 5"/>
          <p:cNvSpPr/>
          <p:nvPr/>
        </p:nvSpPr>
        <p:spPr>
          <a:xfrm>
            <a:off x="1758372" y="2983253"/>
            <a:ext cx="1198188" cy="33906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936191"/>
      </p:ext>
    </p:extLst>
  </p:cSld>
  <p:clrMapOvr>
    <a:masterClrMapping/>
  </p:clrMapOvr>
  <p:transition spd="slow"/>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2. DB </a:t>
            </a:r>
            <a:r>
              <a:rPr lang="ko-KR" altLang="en-US" b="1" dirty="0">
                <a:solidFill>
                  <a:schemeClr val="tx1"/>
                </a:solidFill>
                <a:latin typeface="+mn-ea"/>
              </a:rPr>
              <a:t>설계 </a:t>
            </a:r>
            <a:r>
              <a:rPr lang="en-US" altLang="ko-KR" b="1" dirty="0">
                <a:solidFill>
                  <a:schemeClr val="tx1"/>
                </a:solidFill>
                <a:latin typeface="+mn-ea"/>
              </a:rPr>
              <a:t>: </a:t>
            </a:r>
            <a:r>
              <a:rPr lang="ko-KR" altLang="en-US" b="1" dirty="0">
                <a:solidFill>
                  <a:schemeClr val="tx1"/>
                </a:solidFill>
                <a:latin typeface="+mn-ea"/>
              </a:rPr>
              <a:t>데이터 삽입 </a:t>
            </a:r>
            <a:r>
              <a:rPr lang="en-US" altLang="ko-KR" b="1" dirty="0">
                <a:solidFill>
                  <a:schemeClr val="tx1"/>
                </a:solidFill>
                <a:latin typeface="+mn-ea"/>
              </a:rPr>
              <a:t>(1)</a:t>
            </a:r>
            <a:endParaRPr lang="ko-KR" altLang="en-US" b="1" dirty="0">
              <a:solidFill>
                <a:schemeClr val="tx1"/>
              </a:solidFill>
              <a:latin typeface="+mn-ea"/>
            </a:endParaRPr>
          </a:p>
        </p:txBody>
      </p:sp>
      <p:sp>
        <p:nvSpPr>
          <p:cNvPr id="3" name="직사각형 2"/>
          <p:cNvSpPr/>
          <p:nvPr/>
        </p:nvSpPr>
        <p:spPr>
          <a:xfrm>
            <a:off x="1740534" y="753518"/>
            <a:ext cx="8256906" cy="1015663"/>
          </a:xfrm>
          <a:prstGeom prst="rect">
            <a:avLst/>
          </a:prstGeom>
          <a:solidFill>
            <a:schemeClr val="bg1">
              <a:lumMod val="95000"/>
            </a:schemeClr>
          </a:solidFill>
          <a:ln>
            <a:solidFill>
              <a:schemeClr val="tx1">
                <a:lumMod val="50000"/>
                <a:lumOff val="50000"/>
              </a:schemeClr>
            </a:solidFill>
          </a:ln>
        </p:spPr>
        <p:txBody>
          <a:bodyPr wrap="square">
            <a:spAutoFit/>
          </a:bodyPr>
          <a:lstStyle/>
          <a:p>
            <a:pPr>
              <a:lnSpc>
                <a:spcPts val="2400"/>
              </a:lnSpc>
            </a:pPr>
            <a:r>
              <a:rPr lang="en-US" altLang="ko-KR" sz="1600" dirty="0">
                <a:latin typeface="Consolas" panose="020B0609020204030204" pitchFamily="49" charset="0"/>
              </a:rPr>
              <a:t># </a:t>
            </a:r>
            <a:r>
              <a:rPr lang="ko-KR" altLang="en-US" sz="1600" dirty="0">
                <a:latin typeface="Consolas" panose="020B0609020204030204" pitchFamily="49" charset="0"/>
              </a:rPr>
              <a:t>데이터 삽입</a:t>
            </a:r>
          </a:p>
          <a:p>
            <a:pPr>
              <a:lnSpc>
                <a:spcPts val="2400"/>
              </a:lnSpc>
            </a:pPr>
            <a:r>
              <a:rPr lang="en-US" altLang="ko-KR" sz="1600" dirty="0">
                <a:latin typeface="Consolas" panose="020B0609020204030204" pitchFamily="49" charset="0"/>
              </a:rPr>
              <a:t>cur.execute("INSERT INTO users VALUES(1, 'Son', 'son@naver.com', \</a:t>
            </a:r>
          </a:p>
          <a:p>
            <a:pPr>
              <a:lnSpc>
                <a:spcPts val="2400"/>
              </a:lnSpc>
            </a:pPr>
            <a:r>
              <a:rPr lang="en-US" altLang="ko-KR" sz="1600" dirty="0">
                <a:latin typeface="Consolas" panose="020B0609020204030204" pitchFamily="49" charset="0"/>
              </a:rPr>
              <a:t>    '010-1111-2222', 'www.son.co.kr', ?)", (</a:t>
            </a:r>
            <a:r>
              <a:rPr lang="en-US" altLang="ko-KR" sz="1600" dirty="0" err="1">
                <a:latin typeface="Consolas" panose="020B0609020204030204" pitchFamily="49" charset="0"/>
              </a:rPr>
              <a:t>nowDatetime</a:t>
            </a:r>
            <a:r>
              <a:rPr lang="en-US" altLang="ko-KR" sz="1600" dirty="0">
                <a:latin typeface="Consolas" panose="020B0609020204030204" pitchFamily="49" charset="0"/>
              </a:rPr>
              <a:t>,))   </a:t>
            </a:r>
            <a:r>
              <a:rPr lang="en-US" altLang="ko-KR" sz="1400" dirty="0">
                <a:latin typeface="Consolas" panose="020B0609020204030204" pitchFamily="49" charset="0"/>
              </a:rPr>
              <a:t> </a:t>
            </a:r>
          </a:p>
        </p:txBody>
      </p:sp>
      <p:sp>
        <p:nvSpPr>
          <p:cNvPr id="4" name="TextBox 3"/>
          <p:cNvSpPr txBox="1"/>
          <p:nvPr/>
        </p:nvSpPr>
        <p:spPr>
          <a:xfrm>
            <a:off x="1740534" y="1890356"/>
            <a:ext cx="7680436" cy="707886"/>
          </a:xfrm>
          <a:prstGeom prst="rect">
            <a:avLst/>
          </a:prstGeom>
          <a:noFill/>
        </p:spPr>
        <p:txBody>
          <a:bodyPr wrap="none" rtlCol="0">
            <a:spAutoFit/>
          </a:bodyPr>
          <a:lstStyle/>
          <a:p>
            <a:pPr>
              <a:lnSpc>
                <a:spcPts val="2400"/>
              </a:lnSpc>
            </a:pPr>
            <a:r>
              <a:rPr lang="en-US" altLang="ko-KR" sz="1400" dirty="0">
                <a:solidFill>
                  <a:srgbClr val="0000FF"/>
                </a:solidFill>
                <a:latin typeface="+mn-ea"/>
              </a:rPr>
              <a:t># </a:t>
            </a:r>
            <a:r>
              <a:rPr lang="en-US" altLang="ko-KR" sz="1400" dirty="0" err="1">
                <a:solidFill>
                  <a:srgbClr val="0000FF"/>
                </a:solidFill>
                <a:latin typeface="+mn-ea"/>
              </a:rPr>
              <a:t>nowDatetime</a:t>
            </a:r>
            <a:r>
              <a:rPr lang="ko-KR" altLang="en-US" sz="1400" dirty="0">
                <a:solidFill>
                  <a:srgbClr val="0000FF"/>
                </a:solidFill>
                <a:latin typeface="+mn-ea"/>
              </a:rPr>
              <a:t>은 현재 시간을 </a:t>
            </a:r>
            <a:r>
              <a:rPr lang="ko-KR" altLang="en-US" sz="1400" dirty="0" err="1">
                <a:solidFill>
                  <a:srgbClr val="0000FF"/>
                </a:solidFill>
                <a:latin typeface="+mn-ea"/>
              </a:rPr>
              <a:t>튜플</a:t>
            </a:r>
            <a:r>
              <a:rPr lang="ko-KR" altLang="en-US" sz="1400" dirty="0">
                <a:solidFill>
                  <a:srgbClr val="0000FF"/>
                </a:solidFill>
                <a:latin typeface="+mn-ea"/>
              </a:rPr>
              <a:t> 형태로 전달하고 있으며 </a:t>
            </a:r>
            <a:r>
              <a:rPr lang="en-US" altLang="ko-KR" sz="1400" dirty="0">
                <a:solidFill>
                  <a:srgbClr val="0000FF"/>
                </a:solidFill>
                <a:latin typeface="+mn-ea"/>
              </a:rPr>
              <a:t>‘?’</a:t>
            </a:r>
            <a:r>
              <a:rPr lang="ko-KR" altLang="en-US" sz="1400" dirty="0">
                <a:solidFill>
                  <a:srgbClr val="0000FF"/>
                </a:solidFill>
                <a:latin typeface="+mn-ea"/>
              </a:rPr>
              <a:t>는 변수로 전달하기 위한 방법</a:t>
            </a:r>
            <a:endParaRPr lang="en-US" altLang="ko-KR" sz="1400" dirty="0">
              <a:solidFill>
                <a:srgbClr val="0000FF"/>
              </a:solidFill>
              <a:latin typeface="+mn-ea"/>
            </a:endParaRPr>
          </a:p>
          <a:p>
            <a:pPr>
              <a:lnSpc>
                <a:spcPts val="2400"/>
              </a:lnSpc>
            </a:pPr>
            <a:r>
              <a:rPr lang="en-US" altLang="ko-KR" sz="1400" dirty="0">
                <a:solidFill>
                  <a:srgbClr val="0000FF"/>
                </a:solidFill>
                <a:latin typeface="+mn-ea"/>
              </a:rPr>
              <a:t># </a:t>
            </a:r>
            <a:r>
              <a:rPr lang="ko-KR" altLang="en-US" sz="1400" dirty="0">
                <a:solidFill>
                  <a:srgbClr val="0000FF"/>
                </a:solidFill>
                <a:latin typeface="+mn-ea"/>
              </a:rPr>
              <a:t>여기 까지 작성하고 실행하여 </a:t>
            </a:r>
            <a:r>
              <a:rPr lang="en-US" altLang="ko-KR" sz="1400" dirty="0">
                <a:solidFill>
                  <a:srgbClr val="0000FF"/>
                </a:solidFill>
                <a:latin typeface="+mn-ea"/>
              </a:rPr>
              <a:t>DB Browser</a:t>
            </a:r>
            <a:r>
              <a:rPr lang="ko-KR" altLang="en-US" sz="1400" dirty="0">
                <a:solidFill>
                  <a:srgbClr val="0000FF"/>
                </a:solidFill>
                <a:latin typeface="+mn-ea"/>
              </a:rPr>
              <a:t> 확인</a:t>
            </a:r>
          </a:p>
        </p:txBody>
      </p:sp>
      <p:pic>
        <p:nvPicPr>
          <p:cNvPr id="5" name="그림 4"/>
          <p:cNvPicPr>
            <a:picLocks noChangeAspect="1"/>
          </p:cNvPicPr>
          <p:nvPr/>
        </p:nvPicPr>
        <p:blipFill>
          <a:blip r:embed="rId2"/>
          <a:stretch>
            <a:fillRect/>
          </a:stretch>
        </p:blipFill>
        <p:spPr>
          <a:xfrm>
            <a:off x="1860233" y="2880678"/>
            <a:ext cx="7125037" cy="969963"/>
          </a:xfrm>
          <a:prstGeom prst="rect">
            <a:avLst/>
          </a:prstGeom>
          <a:ln>
            <a:solidFill>
              <a:srgbClr val="0000FF"/>
            </a:solidFill>
          </a:ln>
        </p:spPr>
      </p:pic>
    </p:spTree>
    <p:extLst>
      <p:ext uri="{BB962C8B-B14F-4D97-AF65-F5344CB8AC3E}">
        <p14:creationId xmlns:p14="http://schemas.microsoft.com/office/powerpoint/2010/main" val="1968715217"/>
      </p:ext>
    </p:extLst>
  </p:cSld>
  <p:clrMapOvr>
    <a:masterClrMapping/>
  </p:clrMapOvr>
  <p:transition spd="slow"/>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2. DB </a:t>
            </a:r>
            <a:r>
              <a:rPr lang="ko-KR" altLang="en-US" b="1" dirty="0">
                <a:solidFill>
                  <a:schemeClr val="tx1"/>
                </a:solidFill>
                <a:latin typeface="+mn-ea"/>
              </a:rPr>
              <a:t>설계 </a:t>
            </a:r>
            <a:r>
              <a:rPr lang="en-US" altLang="ko-KR" b="1" dirty="0">
                <a:solidFill>
                  <a:schemeClr val="tx1"/>
                </a:solidFill>
                <a:latin typeface="+mn-ea"/>
              </a:rPr>
              <a:t>: </a:t>
            </a:r>
            <a:r>
              <a:rPr lang="ko-KR" altLang="en-US" b="1" dirty="0">
                <a:solidFill>
                  <a:schemeClr val="tx1"/>
                </a:solidFill>
                <a:latin typeface="+mn-ea"/>
              </a:rPr>
              <a:t>데이터 삽입 </a:t>
            </a:r>
            <a:r>
              <a:rPr lang="en-US" altLang="ko-KR" b="1" dirty="0">
                <a:solidFill>
                  <a:schemeClr val="tx1"/>
                </a:solidFill>
                <a:latin typeface="+mn-ea"/>
              </a:rPr>
              <a:t>(2)</a:t>
            </a:r>
            <a:r>
              <a:rPr lang="ko-KR" altLang="en-US" b="1" dirty="0" err="1">
                <a:solidFill>
                  <a:schemeClr val="tx1"/>
                </a:solidFill>
                <a:latin typeface="+mn-ea"/>
              </a:rPr>
              <a:t>튜플</a:t>
            </a:r>
            <a:r>
              <a:rPr lang="ko-KR" altLang="en-US" b="1" dirty="0">
                <a:solidFill>
                  <a:schemeClr val="tx1"/>
                </a:solidFill>
                <a:latin typeface="+mn-ea"/>
              </a:rPr>
              <a:t> 형태</a:t>
            </a:r>
          </a:p>
        </p:txBody>
      </p:sp>
      <p:sp>
        <p:nvSpPr>
          <p:cNvPr id="3" name="직사각형 2"/>
          <p:cNvSpPr/>
          <p:nvPr/>
        </p:nvSpPr>
        <p:spPr>
          <a:xfrm>
            <a:off x="1892934" y="1188195"/>
            <a:ext cx="8256906" cy="2230739"/>
          </a:xfrm>
          <a:prstGeom prst="rect">
            <a:avLst/>
          </a:prstGeom>
          <a:solidFill>
            <a:schemeClr val="bg1">
              <a:lumMod val="95000"/>
            </a:schemeClr>
          </a:solidFill>
          <a:ln>
            <a:solidFill>
              <a:schemeClr val="tx1">
                <a:lumMod val="50000"/>
                <a:lumOff val="50000"/>
              </a:schemeClr>
            </a:solidFill>
          </a:ln>
        </p:spPr>
        <p:txBody>
          <a:bodyPr wrap="square">
            <a:spAutoFit/>
          </a:bodyPr>
          <a:lstStyle/>
          <a:p>
            <a:pPr>
              <a:lnSpc>
                <a:spcPts val="2400"/>
              </a:lnSpc>
            </a:pPr>
            <a:r>
              <a:rPr lang="en-US" altLang="ko-KR" sz="1600" dirty="0"/>
              <a:t># </a:t>
            </a:r>
            <a:r>
              <a:rPr lang="ko-KR" altLang="en-US" sz="1600" dirty="0"/>
              <a:t>데이터 삽입</a:t>
            </a:r>
          </a:p>
          <a:p>
            <a:pPr>
              <a:lnSpc>
                <a:spcPts val="2400"/>
              </a:lnSpc>
            </a:pPr>
            <a:r>
              <a:rPr lang="en-US" altLang="ko-KR" sz="1600" dirty="0"/>
              <a:t>#cur.execute("INSERT INTO users VALUES(1, 'Son', 'son@naver.com', '010-1111-2222', \</a:t>
            </a:r>
          </a:p>
          <a:p>
            <a:pPr>
              <a:lnSpc>
                <a:spcPts val="2400"/>
              </a:lnSpc>
            </a:pPr>
            <a:r>
              <a:rPr lang="en-US" altLang="ko-KR" sz="1600" dirty="0"/>
              <a:t>#    'www.son.co.kr', ?)", (</a:t>
            </a:r>
            <a:r>
              <a:rPr lang="en-US" altLang="ko-KR" sz="1600" dirty="0" err="1"/>
              <a:t>nowDatetime</a:t>
            </a:r>
            <a:r>
              <a:rPr lang="en-US" altLang="ko-KR" sz="1600" dirty="0"/>
              <a:t>,))  </a:t>
            </a:r>
          </a:p>
          <a:p>
            <a:pPr>
              <a:lnSpc>
                <a:spcPts val="2400"/>
              </a:lnSpc>
            </a:pPr>
            <a:r>
              <a:rPr lang="en-US" altLang="ko-KR" sz="1400" dirty="0">
                <a:solidFill>
                  <a:srgbClr val="0000FF"/>
                </a:solidFill>
              </a:rPr>
              <a:t># key </a:t>
            </a:r>
            <a:r>
              <a:rPr lang="ko-KR" altLang="en-US" sz="1400" dirty="0">
                <a:solidFill>
                  <a:srgbClr val="0000FF"/>
                </a:solidFill>
              </a:rPr>
              <a:t>값을 정의하고 </a:t>
            </a:r>
            <a:r>
              <a:rPr lang="ko-KR" altLang="en-US" sz="1400" dirty="0" err="1">
                <a:solidFill>
                  <a:srgbClr val="0000FF"/>
                </a:solidFill>
              </a:rPr>
              <a:t>튜플로</a:t>
            </a:r>
            <a:r>
              <a:rPr lang="ko-KR" altLang="en-US" sz="1400" dirty="0">
                <a:solidFill>
                  <a:srgbClr val="0000FF"/>
                </a:solidFill>
              </a:rPr>
              <a:t> 값을 넣음</a:t>
            </a:r>
            <a:br>
              <a:rPr lang="en-US" altLang="ko-KR" sz="1600" dirty="0">
                <a:solidFill>
                  <a:srgbClr val="0000FF"/>
                </a:solidFill>
              </a:rPr>
            </a:br>
            <a:r>
              <a:rPr lang="en-US" altLang="ko-KR" sz="1600" dirty="0"/>
              <a:t>cur.execute("INSERT INTO users(id, username, email, phone, web, </a:t>
            </a:r>
            <a:r>
              <a:rPr lang="en-US" altLang="ko-KR" sz="1600" dirty="0" err="1"/>
              <a:t>regdate</a:t>
            </a:r>
            <a:r>
              <a:rPr lang="en-US" altLang="ko-KR" sz="1600" dirty="0"/>
              <a:t>) \</a:t>
            </a:r>
          </a:p>
          <a:p>
            <a:pPr>
              <a:lnSpc>
                <a:spcPts val="2400"/>
              </a:lnSpc>
            </a:pPr>
            <a:r>
              <a:rPr lang="en-US" altLang="ko-KR" sz="1600" dirty="0"/>
              <a:t>    VALUES (?, ?, ?, ?, ?, ?)", (2, 'Kim', 'kim@naver.com', '010-333-4444', \</a:t>
            </a:r>
          </a:p>
          <a:p>
            <a:pPr>
              <a:lnSpc>
                <a:spcPts val="2400"/>
              </a:lnSpc>
            </a:pPr>
            <a:r>
              <a:rPr lang="en-US" altLang="ko-KR" sz="1600" dirty="0"/>
              <a:t>    'www.kim.com' ,</a:t>
            </a:r>
            <a:r>
              <a:rPr lang="en-US" altLang="ko-KR" sz="1600" dirty="0" err="1"/>
              <a:t>nowDatetime</a:t>
            </a:r>
            <a:r>
              <a:rPr lang="en-US" altLang="ko-KR" sz="1600" dirty="0"/>
              <a:t>) )</a:t>
            </a:r>
            <a:r>
              <a:rPr lang="en-US" altLang="ko-KR" sz="1600" dirty="0">
                <a:latin typeface="Consolas" panose="020B0609020204030204" pitchFamily="49" charset="0"/>
              </a:rPr>
              <a:t>   </a:t>
            </a:r>
          </a:p>
        </p:txBody>
      </p:sp>
      <p:sp>
        <p:nvSpPr>
          <p:cNvPr id="4" name="TextBox 3"/>
          <p:cNvSpPr txBox="1"/>
          <p:nvPr/>
        </p:nvSpPr>
        <p:spPr>
          <a:xfrm>
            <a:off x="1753345" y="681355"/>
            <a:ext cx="7454285" cy="400110"/>
          </a:xfrm>
          <a:prstGeom prst="rect">
            <a:avLst/>
          </a:prstGeom>
          <a:noFill/>
        </p:spPr>
        <p:txBody>
          <a:bodyPr wrap="none" rtlCol="0">
            <a:spAutoFit/>
          </a:bodyPr>
          <a:lstStyle/>
          <a:p>
            <a:pPr>
              <a:lnSpc>
                <a:spcPts val="2400"/>
              </a:lnSpc>
            </a:pPr>
            <a:r>
              <a:rPr lang="en-US" altLang="ko-KR" sz="1400" dirty="0">
                <a:solidFill>
                  <a:srgbClr val="0000FF"/>
                </a:solidFill>
                <a:latin typeface="+mn-ea"/>
              </a:rPr>
              <a:t># 2</a:t>
            </a:r>
            <a:r>
              <a:rPr lang="ko-KR" altLang="en-US" sz="1400" dirty="0">
                <a:solidFill>
                  <a:srgbClr val="0000FF"/>
                </a:solidFill>
                <a:latin typeface="+mn-ea"/>
              </a:rPr>
              <a:t>번째 데이터를 삽입하기 위해 </a:t>
            </a:r>
            <a:r>
              <a:rPr lang="en-US" altLang="ko-KR" sz="1400" dirty="0">
                <a:solidFill>
                  <a:srgbClr val="0000FF"/>
                </a:solidFill>
                <a:latin typeface="+mn-ea"/>
              </a:rPr>
              <a:t>id 2 </a:t>
            </a:r>
            <a:r>
              <a:rPr lang="ko-KR" altLang="en-US" sz="1400" dirty="0">
                <a:solidFill>
                  <a:srgbClr val="0000FF"/>
                </a:solidFill>
                <a:latin typeface="+mn-ea"/>
              </a:rPr>
              <a:t>번으로 설정하고 </a:t>
            </a:r>
            <a:r>
              <a:rPr lang="en-US" altLang="ko-KR" sz="1400" dirty="0">
                <a:solidFill>
                  <a:srgbClr val="0000FF"/>
                </a:solidFill>
                <a:latin typeface="+mn-ea"/>
              </a:rPr>
              <a:t>id1</a:t>
            </a:r>
            <a:r>
              <a:rPr lang="ko-KR" altLang="en-US" sz="1400" dirty="0">
                <a:solidFill>
                  <a:srgbClr val="0000FF"/>
                </a:solidFill>
                <a:latin typeface="+mn-ea"/>
              </a:rPr>
              <a:t>번에서 삽입한 것은 주석 처리함</a:t>
            </a:r>
            <a:endParaRPr lang="en-US" altLang="ko-KR" sz="1400" dirty="0">
              <a:solidFill>
                <a:srgbClr val="0000FF"/>
              </a:solidFill>
              <a:latin typeface="+mn-ea"/>
            </a:endParaRPr>
          </a:p>
        </p:txBody>
      </p:sp>
      <p:pic>
        <p:nvPicPr>
          <p:cNvPr id="5" name="그림 4"/>
          <p:cNvPicPr>
            <a:picLocks noChangeAspect="1"/>
          </p:cNvPicPr>
          <p:nvPr/>
        </p:nvPicPr>
        <p:blipFill>
          <a:blip r:embed="rId2"/>
          <a:stretch>
            <a:fillRect/>
          </a:stretch>
        </p:blipFill>
        <p:spPr>
          <a:xfrm>
            <a:off x="1928296" y="4139248"/>
            <a:ext cx="6716240" cy="1316673"/>
          </a:xfrm>
          <a:prstGeom prst="rect">
            <a:avLst/>
          </a:prstGeom>
          <a:ln>
            <a:solidFill>
              <a:srgbClr val="0000FF"/>
            </a:solidFill>
          </a:ln>
        </p:spPr>
      </p:pic>
      <p:sp>
        <p:nvSpPr>
          <p:cNvPr id="6" name="TextBox 5"/>
          <p:cNvSpPr txBox="1"/>
          <p:nvPr/>
        </p:nvSpPr>
        <p:spPr>
          <a:xfrm>
            <a:off x="1846381" y="3664757"/>
            <a:ext cx="1716175" cy="400110"/>
          </a:xfrm>
          <a:prstGeom prst="rect">
            <a:avLst/>
          </a:prstGeom>
          <a:noFill/>
        </p:spPr>
        <p:txBody>
          <a:bodyPr wrap="none" rtlCol="0">
            <a:spAutoFit/>
          </a:bodyPr>
          <a:lstStyle/>
          <a:p>
            <a:pPr>
              <a:lnSpc>
                <a:spcPts val="2400"/>
              </a:lnSpc>
            </a:pPr>
            <a:r>
              <a:rPr lang="en-US" altLang="ko-KR" sz="1400" dirty="0">
                <a:solidFill>
                  <a:srgbClr val="0000FF"/>
                </a:solidFill>
                <a:latin typeface="+mn-ea"/>
              </a:rPr>
              <a:t># DB Browser </a:t>
            </a:r>
            <a:r>
              <a:rPr lang="ko-KR" altLang="en-US" sz="1400" dirty="0">
                <a:solidFill>
                  <a:srgbClr val="0000FF"/>
                </a:solidFill>
                <a:latin typeface="+mn-ea"/>
              </a:rPr>
              <a:t>확인</a:t>
            </a:r>
            <a:endParaRPr lang="en-US" altLang="ko-KR" sz="1400" dirty="0">
              <a:solidFill>
                <a:srgbClr val="0000FF"/>
              </a:solidFill>
              <a:latin typeface="+mn-ea"/>
            </a:endParaRPr>
          </a:p>
        </p:txBody>
      </p:sp>
    </p:spTree>
    <p:extLst>
      <p:ext uri="{BB962C8B-B14F-4D97-AF65-F5344CB8AC3E}">
        <p14:creationId xmlns:p14="http://schemas.microsoft.com/office/powerpoint/2010/main" val="93519442"/>
      </p:ext>
    </p:extLst>
  </p:cSld>
  <p:clrMapOvr>
    <a:masterClrMapping/>
  </p:clrMapOvr>
  <p:transition spd="slow"/>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2. DB </a:t>
            </a:r>
            <a:r>
              <a:rPr lang="ko-KR" altLang="en-US" b="1" dirty="0">
                <a:solidFill>
                  <a:schemeClr val="tx1"/>
                </a:solidFill>
                <a:latin typeface="+mn-ea"/>
              </a:rPr>
              <a:t>설계 </a:t>
            </a:r>
            <a:r>
              <a:rPr lang="en-US" altLang="ko-KR" b="1" dirty="0">
                <a:solidFill>
                  <a:schemeClr val="tx1"/>
                </a:solidFill>
                <a:latin typeface="+mn-ea"/>
              </a:rPr>
              <a:t>: </a:t>
            </a:r>
            <a:r>
              <a:rPr lang="ko-KR" altLang="en-US" b="1" dirty="0">
                <a:solidFill>
                  <a:schemeClr val="tx1"/>
                </a:solidFill>
                <a:latin typeface="+mn-ea"/>
              </a:rPr>
              <a:t>데이터 삽입 </a:t>
            </a:r>
            <a:r>
              <a:rPr lang="en-US" altLang="ko-KR" b="1" dirty="0">
                <a:solidFill>
                  <a:schemeClr val="tx1"/>
                </a:solidFill>
                <a:latin typeface="+mn-ea"/>
              </a:rPr>
              <a:t>(3) </a:t>
            </a:r>
            <a:r>
              <a:rPr lang="ko-KR" altLang="en-US" b="1" dirty="0">
                <a:solidFill>
                  <a:schemeClr val="tx1"/>
                </a:solidFill>
                <a:latin typeface="+mn-ea"/>
              </a:rPr>
              <a:t>다수 데이터 입력</a:t>
            </a:r>
          </a:p>
        </p:txBody>
      </p:sp>
      <p:sp>
        <p:nvSpPr>
          <p:cNvPr id="3" name="직사각형 2"/>
          <p:cNvSpPr/>
          <p:nvPr/>
        </p:nvSpPr>
        <p:spPr>
          <a:xfrm>
            <a:off x="1846380" y="1127827"/>
            <a:ext cx="8256906" cy="2554545"/>
          </a:xfrm>
          <a:prstGeom prst="rect">
            <a:avLst/>
          </a:prstGeom>
          <a:solidFill>
            <a:schemeClr val="bg1">
              <a:lumMod val="95000"/>
            </a:schemeClr>
          </a:solidFill>
          <a:ln>
            <a:solidFill>
              <a:schemeClr val="tx1">
                <a:lumMod val="50000"/>
                <a:lumOff val="50000"/>
              </a:schemeClr>
            </a:solidFill>
          </a:ln>
        </p:spPr>
        <p:txBody>
          <a:bodyPr wrap="square">
            <a:spAutoFit/>
          </a:bodyPr>
          <a:lstStyle/>
          <a:p>
            <a:pPr>
              <a:lnSpc>
                <a:spcPts val="2400"/>
              </a:lnSpc>
            </a:pPr>
            <a:r>
              <a:rPr lang="en-US" altLang="ko-KR" sz="1400" dirty="0">
                <a:latin typeface="Consolas" panose="020B0609020204030204" pitchFamily="49" charset="0"/>
              </a:rPr>
              <a:t># </a:t>
            </a:r>
            <a:r>
              <a:rPr lang="ko-KR" altLang="en-US" sz="1400" dirty="0">
                <a:latin typeface="Consolas" panose="020B0609020204030204" pitchFamily="49" charset="0"/>
              </a:rPr>
              <a:t>많은 데이터를 한번에 삽입</a:t>
            </a:r>
            <a:r>
              <a:rPr lang="en-US" altLang="ko-KR" sz="1400" dirty="0">
                <a:latin typeface="Consolas" panose="020B0609020204030204" pitchFamily="49" charset="0"/>
              </a:rPr>
              <a:t>, </a:t>
            </a:r>
            <a:r>
              <a:rPr lang="ko-KR" altLang="en-US" sz="1400" dirty="0" err="1">
                <a:latin typeface="Consolas" panose="020B0609020204030204" pitchFamily="49" charset="0"/>
              </a:rPr>
              <a:t>튜플내에</a:t>
            </a:r>
            <a:r>
              <a:rPr lang="ko-KR" altLang="en-US" sz="1400" dirty="0">
                <a:latin typeface="Consolas" panose="020B0609020204030204" pitchFamily="49" charset="0"/>
              </a:rPr>
              <a:t> </a:t>
            </a:r>
            <a:r>
              <a:rPr lang="ko-KR" altLang="en-US" sz="1400" dirty="0" err="1">
                <a:latin typeface="Consolas" panose="020B0609020204030204" pitchFamily="49" charset="0"/>
              </a:rPr>
              <a:t>튜플로</a:t>
            </a:r>
            <a:r>
              <a:rPr lang="ko-KR" altLang="en-US" sz="1400" dirty="0">
                <a:latin typeface="Consolas" panose="020B0609020204030204" pitchFamily="49" charset="0"/>
              </a:rPr>
              <a:t> 데이터 정리</a:t>
            </a:r>
          </a:p>
          <a:p>
            <a:pPr>
              <a:lnSpc>
                <a:spcPts val="2400"/>
              </a:lnSpc>
            </a:pPr>
            <a:r>
              <a:rPr lang="en-US" altLang="ko-KR" sz="1400" dirty="0" err="1">
                <a:latin typeface="Consolas" panose="020B0609020204030204" pitchFamily="49" charset="0"/>
              </a:rPr>
              <a:t>userList</a:t>
            </a:r>
            <a:r>
              <a:rPr lang="en-US" altLang="ko-KR" sz="1400" dirty="0">
                <a:latin typeface="Consolas" panose="020B0609020204030204" pitchFamily="49" charset="0"/>
              </a:rPr>
              <a:t> = (</a:t>
            </a:r>
          </a:p>
          <a:p>
            <a:pPr>
              <a:lnSpc>
                <a:spcPts val="2400"/>
              </a:lnSpc>
            </a:pPr>
            <a:r>
              <a:rPr lang="en-US" altLang="ko-KR" sz="1400" dirty="0">
                <a:latin typeface="Consolas" panose="020B0609020204030204" pitchFamily="49" charset="0"/>
              </a:rPr>
              <a:t>    (3, 'Jang', 'jang@naver.com', '010-111-1111', 'lee.com', </a:t>
            </a:r>
            <a:r>
              <a:rPr lang="en-US" altLang="ko-KR" sz="1400" dirty="0" err="1">
                <a:latin typeface="Consolas" panose="020B0609020204030204" pitchFamily="49" charset="0"/>
              </a:rPr>
              <a:t>nowDatetime</a:t>
            </a:r>
            <a:r>
              <a:rPr lang="en-US" altLang="ko-KR" sz="1400" dirty="0">
                <a:latin typeface="Consolas" panose="020B0609020204030204" pitchFamily="49" charset="0"/>
              </a:rPr>
              <a:t>),</a:t>
            </a:r>
          </a:p>
          <a:p>
            <a:pPr>
              <a:lnSpc>
                <a:spcPts val="2400"/>
              </a:lnSpc>
            </a:pPr>
            <a:r>
              <a:rPr lang="en-US" altLang="ko-KR" sz="1400" dirty="0">
                <a:latin typeface="Consolas" panose="020B0609020204030204" pitchFamily="49" charset="0"/>
              </a:rPr>
              <a:t>    (4, '</a:t>
            </a:r>
            <a:r>
              <a:rPr lang="en-US" altLang="ko-KR" sz="1400" dirty="0" err="1">
                <a:latin typeface="Consolas" panose="020B0609020204030204" pitchFamily="49" charset="0"/>
              </a:rPr>
              <a:t>choi</a:t>
            </a:r>
            <a:r>
              <a:rPr lang="en-US" altLang="ko-KR" sz="1400" dirty="0">
                <a:latin typeface="Consolas" panose="020B0609020204030204" pitchFamily="49" charset="0"/>
              </a:rPr>
              <a:t>', 'choi@daum.net', '010-222-2222', 'choi.com', </a:t>
            </a:r>
            <a:r>
              <a:rPr lang="en-US" altLang="ko-KR" sz="1400" dirty="0" err="1">
                <a:latin typeface="Consolas" panose="020B0609020204030204" pitchFamily="49" charset="0"/>
              </a:rPr>
              <a:t>nowDatetime</a:t>
            </a:r>
            <a:r>
              <a:rPr lang="en-US" altLang="ko-KR" sz="1400" dirty="0">
                <a:latin typeface="Consolas" panose="020B0609020204030204" pitchFamily="49" charset="0"/>
              </a:rPr>
              <a:t>),</a:t>
            </a:r>
          </a:p>
          <a:p>
            <a:pPr>
              <a:lnSpc>
                <a:spcPts val="2400"/>
              </a:lnSpc>
            </a:pPr>
            <a:r>
              <a:rPr lang="en-US" altLang="ko-KR" sz="1400" dirty="0">
                <a:latin typeface="Consolas" panose="020B0609020204030204" pitchFamily="49" charset="0"/>
              </a:rPr>
              <a:t>    (5, '</a:t>
            </a:r>
            <a:r>
              <a:rPr lang="en-US" altLang="ko-KR" sz="1400" dirty="0" err="1">
                <a:latin typeface="Consolas" panose="020B0609020204030204" pitchFamily="49" charset="0"/>
              </a:rPr>
              <a:t>kang</a:t>
            </a:r>
            <a:r>
              <a:rPr lang="en-US" altLang="ko-KR" sz="1400" dirty="0">
                <a:latin typeface="Consolas" panose="020B0609020204030204" pitchFamily="49" charset="0"/>
              </a:rPr>
              <a:t>', 'kang@daum.net', '010-777-7777', 'kang.com', </a:t>
            </a:r>
            <a:r>
              <a:rPr lang="en-US" altLang="ko-KR" sz="1400" dirty="0" err="1">
                <a:latin typeface="Consolas" panose="020B0609020204030204" pitchFamily="49" charset="0"/>
              </a:rPr>
              <a:t>nowDatetime</a:t>
            </a:r>
            <a:r>
              <a:rPr lang="en-US" altLang="ko-KR" sz="1400" dirty="0">
                <a:latin typeface="Consolas" panose="020B0609020204030204" pitchFamily="49" charset="0"/>
              </a:rPr>
              <a:t>)</a:t>
            </a:r>
          </a:p>
          <a:p>
            <a:pPr>
              <a:lnSpc>
                <a:spcPts val="2400"/>
              </a:lnSpc>
            </a:pPr>
            <a:r>
              <a:rPr lang="en-US" altLang="ko-KR" sz="1400" dirty="0">
                <a:latin typeface="Consolas" panose="020B0609020204030204" pitchFamily="49" charset="0"/>
              </a:rPr>
              <a:t>)</a:t>
            </a:r>
          </a:p>
          <a:p>
            <a:pPr>
              <a:lnSpc>
                <a:spcPts val="2400"/>
              </a:lnSpc>
            </a:pPr>
            <a:r>
              <a:rPr lang="en-US" altLang="ko-KR" sz="1400" dirty="0">
                <a:latin typeface="Consolas" panose="020B0609020204030204" pitchFamily="49" charset="0"/>
              </a:rPr>
              <a:t>cur.executemany("INSERT INTO users(id, username, email, phone, web, </a:t>
            </a:r>
            <a:r>
              <a:rPr lang="en-US" altLang="ko-KR" sz="1400" dirty="0" err="1">
                <a:latin typeface="Consolas" panose="020B0609020204030204" pitchFamily="49" charset="0"/>
              </a:rPr>
              <a:t>regdate</a:t>
            </a:r>
            <a:r>
              <a:rPr lang="en-US" altLang="ko-KR" sz="1400" dirty="0">
                <a:latin typeface="Consolas" panose="020B0609020204030204" pitchFamily="49" charset="0"/>
              </a:rPr>
              <a:t>) \</a:t>
            </a:r>
          </a:p>
          <a:p>
            <a:pPr>
              <a:lnSpc>
                <a:spcPts val="2400"/>
              </a:lnSpc>
            </a:pPr>
            <a:r>
              <a:rPr lang="en-US" altLang="ko-KR" sz="1400" dirty="0">
                <a:latin typeface="Consolas" panose="020B0609020204030204" pitchFamily="49" charset="0"/>
              </a:rPr>
              <a:t>    VALUES (?,?,?,?,?,?)", </a:t>
            </a:r>
            <a:r>
              <a:rPr lang="en-US" altLang="ko-KR" sz="1400" dirty="0" err="1">
                <a:latin typeface="Consolas" panose="020B0609020204030204" pitchFamily="49" charset="0"/>
              </a:rPr>
              <a:t>userList</a:t>
            </a:r>
            <a:r>
              <a:rPr lang="en-US" altLang="ko-KR" sz="1400" dirty="0">
                <a:latin typeface="Consolas" panose="020B0609020204030204" pitchFamily="49" charset="0"/>
              </a:rPr>
              <a:t>)  </a:t>
            </a:r>
          </a:p>
        </p:txBody>
      </p:sp>
      <p:sp>
        <p:nvSpPr>
          <p:cNvPr id="4" name="TextBox 3"/>
          <p:cNvSpPr txBox="1"/>
          <p:nvPr/>
        </p:nvSpPr>
        <p:spPr>
          <a:xfrm>
            <a:off x="1753344" y="681355"/>
            <a:ext cx="6789038" cy="400110"/>
          </a:xfrm>
          <a:prstGeom prst="rect">
            <a:avLst/>
          </a:prstGeom>
          <a:noFill/>
        </p:spPr>
        <p:txBody>
          <a:bodyPr wrap="none" rtlCol="0">
            <a:spAutoFit/>
          </a:bodyPr>
          <a:lstStyle/>
          <a:p>
            <a:pPr>
              <a:lnSpc>
                <a:spcPts val="2400"/>
              </a:lnSpc>
            </a:pPr>
            <a:r>
              <a:rPr lang="en-US" altLang="ko-KR" sz="1400" dirty="0">
                <a:solidFill>
                  <a:srgbClr val="0000FF"/>
                </a:solidFill>
                <a:latin typeface="+mn-ea"/>
              </a:rPr>
              <a:t># </a:t>
            </a:r>
            <a:r>
              <a:rPr lang="ko-KR" altLang="en-US" sz="1400" dirty="0" err="1">
                <a:solidFill>
                  <a:srgbClr val="0000FF"/>
                </a:solidFill>
                <a:latin typeface="+mn-ea"/>
              </a:rPr>
              <a:t>튜플이나</a:t>
            </a:r>
            <a:r>
              <a:rPr lang="ko-KR" altLang="en-US" sz="1400" dirty="0">
                <a:solidFill>
                  <a:srgbClr val="0000FF"/>
                </a:solidFill>
                <a:latin typeface="+mn-ea"/>
              </a:rPr>
              <a:t> 리스트 형태로 데이터 셋을 만들어 한번에 대량 데이터 입력할 수 있음</a:t>
            </a:r>
            <a:endParaRPr lang="en-US" altLang="ko-KR" sz="1400" dirty="0">
              <a:solidFill>
                <a:srgbClr val="0000FF"/>
              </a:solidFill>
              <a:latin typeface="+mn-ea"/>
            </a:endParaRPr>
          </a:p>
        </p:txBody>
      </p:sp>
      <p:sp>
        <p:nvSpPr>
          <p:cNvPr id="5" name="TextBox 4"/>
          <p:cNvSpPr txBox="1"/>
          <p:nvPr/>
        </p:nvSpPr>
        <p:spPr>
          <a:xfrm>
            <a:off x="1846381" y="3664757"/>
            <a:ext cx="1716175" cy="400110"/>
          </a:xfrm>
          <a:prstGeom prst="rect">
            <a:avLst/>
          </a:prstGeom>
          <a:noFill/>
        </p:spPr>
        <p:txBody>
          <a:bodyPr wrap="none" rtlCol="0">
            <a:spAutoFit/>
          </a:bodyPr>
          <a:lstStyle/>
          <a:p>
            <a:pPr>
              <a:lnSpc>
                <a:spcPts val="2400"/>
              </a:lnSpc>
            </a:pPr>
            <a:r>
              <a:rPr lang="en-US" altLang="ko-KR" sz="1400" dirty="0">
                <a:solidFill>
                  <a:srgbClr val="0000FF"/>
                </a:solidFill>
                <a:latin typeface="+mn-ea"/>
              </a:rPr>
              <a:t># DB Browser </a:t>
            </a:r>
            <a:r>
              <a:rPr lang="ko-KR" altLang="en-US" sz="1400" dirty="0">
                <a:solidFill>
                  <a:srgbClr val="0000FF"/>
                </a:solidFill>
                <a:latin typeface="+mn-ea"/>
              </a:rPr>
              <a:t>확인</a:t>
            </a:r>
            <a:endParaRPr lang="en-US" altLang="ko-KR" sz="1400" dirty="0">
              <a:solidFill>
                <a:srgbClr val="0000FF"/>
              </a:solidFill>
              <a:latin typeface="+mn-ea"/>
            </a:endParaRPr>
          </a:p>
        </p:txBody>
      </p:sp>
      <p:pic>
        <p:nvPicPr>
          <p:cNvPr id="6" name="그림 5"/>
          <p:cNvPicPr>
            <a:picLocks noChangeAspect="1"/>
          </p:cNvPicPr>
          <p:nvPr/>
        </p:nvPicPr>
        <p:blipFill>
          <a:blip r:embed="rId2"/>
          <a:stretch>
            <a:fillRect/>
          </a:stretch>
        </p:blipFill>
        <p:spPr>
          <a:xfrm>
            <a:off x="1846380" y="4064868"/>
            <a:ext cx="5895541" cy="2018582"/>
          </a:xfrm>
          <a:prstGeom prst="rect">
            <a:avLst/>
          </a:prstGeom>
          <a:ln>
            <a:solidFill>
              <a:schemeClr val="tx1">
                <a:lumMod val="50000"/>
                <a:lumOff val="50000"/>
              </a:schemeClr>
            </a:solidFill>
          </a:ln>
        </p:spPr>
      </p:pic>
    </p:spTree>
    <p:extLst>
      <p:ext uri="{BB962C8B-B14F-4D97-AF65-F5344CB8AC3E}">
        <p14:creationId xmlns:p14="http://schemas.microsoft.com/office/powerpoint/2010/main" val="2541511796"/>
      </p:ext>
    </p:extLst>
  </p:cSld>
  <p:clrMapOvr>
    <a:masterClrMapping/>
  </p:clrMapOvr>
  <p:transition spd="slow"/>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2. DB </a:t>
            </a:r>
            <a:r>
              <a:rPr lang="ko-KR" altLang="en-US" b="1" dirty="0">
                <a:solidFill>
                  <a:schemeClr val="tx1"/>
                </a:solidFill>
                <a:latin typeface="+mn-ea"/>
              </a:rPr>
              <a:t>설계 </a:t>
            </a:r>
            <a:r>
              <a:rPr lang="en-US" altLang="ko-KR" b="1" dirty="0">
                <a:solidFill>
                  <a:schemeClr val="tx1"/>
                </a:solidFill>
                <a:latin typeface="+mn-ea"/>
              </a:rPr>
              <a:t>: </a:t>
            </a:r>
            <a:r>
              <a:rPr lang="ko-KR" altLang="en-US" b="1" dirty="0">
                <a:solidFill>
                  <a:schemeClr val="tx1"/>
                </a:solidFill>
                <a:latin typeface="+mn-ea"/>
              </a:rPr>
              <a:t>데이터 삭제</a:t>
            </a:r>
          </a:p>
        </p:txBody>
      </p:sp>
      <p:sp>
        <p:nvSpPr>
          <p:cNvPr id="3" name="직사각형 2"/>
          <p:cNvSpPr/>
          <p:nvPr/>
        </p:nvSpPr>
        <p:spPr>
          <a:xfrm>
            <a:off x="1846380" y="949385"/>
            <a:ext cx="8256906" cy="1938992"/>
          </a:xfrm>
          <a:prstGeom prst="rect">
            <a:avLst/>
          </a:prstGeom>
          <a:solidFill>
            <a:schemeClr val="bg1">
              <a:lumMod val="95000"/>
            </a:schemeClr>
          </a:solidFill>
          <a:ln>
            <a:solidFill>
              <a:schemeClr val="tx1">
                <a:lumMod val="50000"/>
                <a:lumOff val="50000"/>
              </a:schemeClr>
            </a:solidFill>
          </a:ln>
        </p:spPr>
        <p:txBody>
          <a:bodyPr wrap="square">
            <a:spAutoFit/>
          </a:bodyPr>
          <a:lstStyle/>
          <a:p>
            <a:pPr>
              <a:lnSpc>
                <a:spcPts val="2400"/>
              </a:lnSpc>
            </a:pPr>
            <a:r>
              <a:rPr lang="en-US" altLang="ko-KR" sz="1600" dirty="0">
                <a:latin typeface="Consolas" panose="020B0609020204030204" pitchFamily="49" charset="0"/>
              </a:rPr>
              <a:t># </a:t>
            </a:r>
            <a:r>
              <a:rPr lang="ko-KR" altLang="en-US" sz="1600" dirty="0">
                <a:latin typeface="Consolas" panose="020B0609020204030204" pitchFamily="49" charset="0"/>
              </a:rPr>
              <a:t>테이블 데이터 삭제</a:t>
            </a:r>
          </a:p>
          <a:p>
            <a:pPr>
              <a:lnSpc>
                <a:spcPts val="2400"/>
              </a:lnSpc>
            </a:pPr>
            <a:r>
              <a:rPr lang="en-US" altLang="ko-KR" sz="1600" dirty="0" err="1">
                <a:latin typeface="Consolas" panose="020B0609020204030204" pitchFamily="49" charset="0"/>
              </a:rPr>
              <a:t>conn.execute</a:t>
            </a:r>
            <a:r>
              <a:rPr lang="en-US" altLang="ko-KR" sz="1600" dirty="0">
                <a:latin typeface="Consolas" panose="020B0609020204030204" pitchFamily="49" charset="0"/>
              </a:rPr>
              <a:t>("DELETE FROM USERS")</a:t>
            </a:r>
          </a:p>
          <a:p>
            <a:pPr>
              <a:lnSpc>
                <a:spcPts val="2400"/>
              </a:lnSpc>
            </a:pPr>
            <a:endParaRPr lang="en-US" altLang="ko-KR" sz="1600" dirty="0">
              <a:latin typeface="Consolas" panose="020B0609020204030204" pitchFamily="49" charset="0"/>
            </a:endParaRPr>
          </a:p>
          <a:p>
            <a:pPr>
              <a:lnSpc>
                <a:spcPts val="2400"/>
              </a:lnSpc>
            </a:pPr>
            <a:r>
              <a:rPr lang="en-US" altLang="ko-KR" sz="1600" dirty="0">
                <a:latin typeface="Consolas" panose="020B0609020204030204" pitchFamily="49" charset="0"/>
              </a:rPr>
              <a:t># </a:t>
            </a:r>
            <a:r>
              <a:rPr lang="ko-KR" altLang="en-US" sz="1600" dirty="0">
                <a:latin typeface="Consolas" panose="020B0609020204030204" pitchFamily="49" charset="0"/>
              </a:rPr>
              <a:t>삭제한 데이터 개수를 출력할 수도 있음</a:t>
            </a:r>
            <a:endParaRPr lang="en-US" altLang="ko-KR" sz="1600" dirty="0">
              <a:latin typeface="Consolas" panose="020B0609020204030204" pitchFamily="49" charset="0"/>
            </a:endParaRPr>
          </a:p>
          <a:p>
            <a:pPr>
              <a:lnSpc>
                <a:spcPts val="2400"/>
              </a:lnSpc>
            </a:pPr>
            <a:r>
              <a:rPr lang="en-US" altLang="ko-KR" dirty="0"/>
              <a:t>#print(＂users </a:t>
            </a:r>
            <a:r>
              <a:rPr lang="en-US" altLang="ko-KR" dirty="0" err="1"/>
              <a:t>db</a:t>
            </a:r>
            <a:r>
              <a:rPr lang="en-US" altLang="ko-KR" dirty="0"/>
              <a:t> deleted : ＂, </a:t>
            </a:r>
            <a:r>
              <a:rPr lang="en-US" altLang="ko-KR" dirty="0" err="1"/>
              <a:t>conn.execute</a:t>
            </a:r>
            <a:r>
              <a:rPr lang="en-US" altLang="ko-KR" dirty="0"/>
              <a:t>(＂DELETE FROM USERS＂).</a:t>
            </a:r>
            <a:r>
              <a:rPr lang="en-US" altLang="ko-KR" dirty="0" err="1"/>
              <a:t>rowcount</a:t>
            </a:r>
            <a:r>
              <a:rPr lang="en-US" altLang="ko-KR" dirty="0"/>
              <a:t>)</a:t>
            </a:r>
            <a:endParaRPr lang="en-US" altLang="ko-KR" sz="1600" dirty="0">
              <a:latin typeface="Consolas" panose="020B0609020204030204" pitchFamily="49" charset="0"/>
            </a:endParaRPr>
          </a:p>
        </p:txBody>
      </p:sp>
      <p:sp>
        <p:nvSpPr>
          <p:cNvPr id="4" name="TextBox 3"/>
          <p:cNvSpPr txBox="1"/>
          <p:nvPr/>
        </p:nvSpPr>
        <p:spPr>
          <a:xfrm>
            <a:off x="1846381" y="2801157"/>
            <a:ext cx="1716175" cy="400110"/>
          </a:xfrm>
          <a:prstGeom prst="rect">
            <a:avLst/>
          </a:prstGeom>
          <a:noFill/>
        </p:spPr>
        <p:txBody>
          <a:bodyPr wrap="none" rtlCol="0">
            <a:spAutoFit/>
          </a:bodyPr>
          <a:lstStyle/>
          <a:p>
            <a:pPr>
              <a:lnSpc>
                <a:spcPts val="2400"/>
              </a:lnSpc>
            </a:pPr>
            <a:r>
              <a:rPr lang="en-US" altLang="ko-KR" sz="1400" dirty="0">
                <a:solidFill>
                  <a:srgbClr val="0000FF"/>
                </a:solidFill>
                <a:latin typeface="+mn-ea"/>
              </a:rPr>
              <a:t># DB Browser </a:t>
            </a:r>
            <a:r>
              <a:rPr lang="ko-KR" altLang="en-US" sz="1400" dirty="0">
                <a:solidFill>
                  <a:srgbClr val="0000FF"/>
                </a:solidFill>
                <a:latin typeface="+mn-ea"/>
              </a:rPr>
              <a:t>확인</a:t>
            </a:r>
            <a:endParaRPr lang="en-US" altLang="ko-KR" sz="1400" dirty="0">
              <a:solidFill>
                <a:srgbClr val="0000FF"/>
              </a:solidFill>
              <a:latin typeface="+mn-ea"/>
            </a:endParaRPr>
          </a:p>
        </p:txBody>
      </p:sp>
      <p:pic>
        <p:nvPicPr>
          <p:cNvPr id="5" name="그림 4"/>
          <p:cNvPicPr>
            <a:picLocks noChangeAspect="1"/>
          </p:cNvPicPr>
          <p:nvPr/>
        </p:nvPicPr>
        <p:blipFill>
          <a:blip r:embed="rId2"/>
          <a:stretch>
            <a:fillRect/>
          </a:stretch>
        </p:blipFill>
        <p:spPr>
          <a:xfrm>
            <a:off x="1846380" y="3201268"/>
            <a:ext cx="6291780" cy="653245"/>
          </a:xfrm>
          <a:prstGeom prst="rect">
            <a:avLst/>
          </a:prstGeom>
        </p:spPr>
      </p:pic>
    </p:spTree>
    <p:extLst>
      <p:ext uri="{BB962C8B-B14F-4D97-AF65-F5344CB8AC3E}">
        <p14:creationId xmlns:p14="http://schemas.microsoft.com/office/powerpoint/2010/main" val="3311326517"/>
      </p:ext>
    </p:extLst>
  </p:cSld>
  <p:clrMapOvr>
    <a:masterClrMapping/>
  </p:clrMapOvr>
  <p:transition spd="slow"/>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2. DB </a:t>
            </a:r>
            <a:r>
              <a:rPr lang="ko-KR" altLang="en-US" b="1" dirty="0">
                <a:solidFill>
                  <a:schemeClr val="tx1"/>
                </a:solidFill>
                <a:latin typeface="+mn-ea"/>
              </a:rPr>
              <a:t>설계 </a:t>
            </a:r>
            <a:r>
              <a:rPr lang="en-US" altLang="ko-KR" b="1" dirty="0">
                <a:solidFill>
                  <a:schemeClr val="tx1"/>
                </a:solidFill>
                <a:latin typeface="+mn-ea"/>
              </a:rPr>
              <a:t>: commit(), rollback()</a:t>
            </a:r>
            <a:endParaRPr lang="ko-KR" altLang="en-US" b="1" dirty="0">
              <a:solidFill>
                <a:schemeClr val="tx1"/>
              </a:solidFill>
              <a:latin typeface="+mn-ea"/>
            </a:endParaRPr>
          </a:p>
        </p:txBody>
      </p:sp>
      <p:sp>
        <p:nvSpPr>
          <p:cNvPr id="3" name="직사각형 2"/>
          <p:cNvSpPr/>
          <p:nvPr/>
        </p:nvSpPr>
        <p:spPr>
          <a:xfrm>
            <a:off x="1876860" y="949386"/>
            <a:ext cx="8256906" cy="3170099"/>
          </a:xfrm>
          <a:prstGeom prst="rect">
            <a:avLst/>
          </a:prstGeom>
          <a:solidFill>
            <a:schemeClr val="bg1">
              <a:lumMod val="95000"/>
            </a:schemeClr>
          </a:solidFill>
          <a:ln>
            <a:solidFill>
              <a:schemeClr val="tx1">
                <a:lumMod val="50000"/>
                <a:lumOff val="50000"/>
              </a:schemeClr>
            </a:solidFill>
          </a:ln>
        </p:spPr>
        <p:txBody>
          <a:bodyPr wrap="square">
            <a:spAutoFit/>
          </a:bodyPr>
          <a:lstStyle/>
          <a:p>
            <a:pPr>
              <a:lnSpc>
                <a:spcPts val="2400"/>
              </a:lnSpc>
            </a:pPr>
            <a:r>
              <a:rPr lang="en-US" altLang="ko-KR" sz="1400" dirty="0">
                <a:solidFill>
                  <a:srgbClr val="C00000"/>
                </a:solidFill>
              </a:rPr>
              <a:t> # </a:t>
            </a:r>
            <a:r>
              <a:rPr lang="en-US" altLang="ko-KR" sz="1400" dirty="0" err="1">
                <a:solidFill>
                  <a:srgbClr val="C00000"/>
                </a:solidFill>
              </a:rPr>
              <a:t>db</a:t>
            </a:r>
            <a:r>
              <a:rPr lang="en-US" altLang="ko-KR" sz="1400" dirty="0">
                <a:solidFill>
                  <a:srgbClr val="C00000"/>
                </a:solidFill>
              </a:rPr>
              <a:t> </a:t>
            </a:r>
            <a:r>
              <a:rPr lang="ko-KR" altLang="en-US" sz="1400" dirty="0">
                <a:solidFill>
                  <a:srgbClr val="C00000"/>
                </a:solidFill>
              </a:rPr>
              <a:t>생성할</a:t>
            </a:r>
            <a:r>
              <a:rPr lang="en-US" altLang="ko-KR" sz="1400" dirty="0">
                <a:solidFill>
                  <a:srgbClr val="C00000"/>
                </a:solidFill>
              </a:rPr>
              <a:t> </a:t>
            </a:r>
            <a:r>
              <a:rPr lang="ko-KR" altLang="en-US" sz="1400" dirty="0">
                <a:solidFill>
                  <a:srgbClr val="C00000"/>
                </a:solidFill>
              </a:rPr>
              <a:t>때 </a:t>
            </a:r>
            <a:r>
              <a:rPr lang="en-US" altLang="ko-KR" sz="1400" dirty="0" err="1">
                <a:solidFill>
                  <a:srgbClr val="C00000"/>
                </a:solidFill>
              </a:rPr>
              <a:t>isolation_level</a:t>
            </a:r>
            <a:r>
              <a:rPr lang="en-US" altLang="ko-KR" sz="1400" dirty="0">
                <a:solidFill>
                  <a:srgbClr val="C00000"/>
                </a:solidFill>
              </a:rPr>
              <a:t>=None</a:t>
            </a:r>
            <a:r>
              <a:rPr lang="ko-KR" altLang="en-US" sz="1400" dirty="0">
                <a:solidFill>
                  <a:srgbClr val="C00000"/>
                </a:solidFill>
              </a:rPr>
              <a:t>을 추가하지 않았다면</a:t>
            </a:r>
            <a:br>
              <a:rPr lang="en-US" altLang="ko-KR" sz="1600" dirty="0"/>
            </a:br>
            <a:r>
              <a:rPr lang="en-US" altLang="ko-KR" sz="1600" dirty="0"/>
              <a:t>conn = sqlite3.connect('</a:t>
            </a:r>
            <a:r>
              <a:rPr lang="en-US" altLang="ko-KR" sz="1600" dirty="0" err="1"/>
              <a:t>testdb.db</a:t>
            </a:r>
            <a:r>
              <a:rPr lang="en-US" altLang="ko-KR" sz="1600" dirty="0"/>
              <a:t>',</a:t>
            </a:r>
            <a:r>
              <a:rPr lang="en-US" altLang="ko-KR" sz="1600" b="1" dirty="0">
                <a:solidFill>
                  <a:srgbClr val="0000FF"/>
                </a:solidFill>
              </a:rPr>
              <a:t> </a:t>
            </a:r>
            <a:r>
              <a:rPr lang="en-US" altLang="ko-KR" sz="1600" b="1" dirty="0" err="1">
                <a:solidFill>
                  <a:srgbClr val="0000FF"/>
                </a:solidFill>
              </a:rPr>
              <a:t>isolation_level</a:t>
            </a:r>
            <a:r>
              <a:rPr lang="en-US" altLang="ko-KR" sz="1600" b="1" dirty="0">
                <a:solidFill>
                  <a:srgbClr val="0000FF"/>
                </a:solidFill>
              </a:rPr>
              <a:t>=None</a:t>
            </a:r>
            <a:r>
              <a:rPr lang="en-US" altLang="ko-KR" sz="1600" dirty="0"/>
              <a:t>)</a:t>
            </a:r>
          </a:p>
          <a:p>
            <a:pPr>
              <a:lnSpc>
                <a:spcPts val="2400"/>
              </a:lnSpc>
            </a:pPr>
            <a:endParaRPr lang="en-US" altLang="ko-KR" sz="1400" dirty="0">
              <a:latin typeface="Consolas" panose="020B0609020204030204" pitchFamily="49" charset="0"/>
            </a:endParaRPr>
          </a:p>
          <a:p>
            <a:pPr>
              <a:lnSpc>
                <a:spcPts val="2400"/>
              </a:lnSpc>
            </a:pPr>
            <a:r>
              <a:rPr lang="en-US" altLang="ko-KR" sz="1400" dirty="0">
                <a:latin typeface="Consolas" panose="020B0609020204030204" pitchFamily="49" charset="0"/>
              </a:rPr>
              <a:t>cur.executemany("INSERT INTO users(id, username, email, phone, web, </a:t>
            </a:r>
            <a:r>
              <a:rPr lang="en-US" altLang="ko-KR" sz="1400" dirty="0" err="1">
                <a:latin typeface="Consolas" panose="020B0609020204030204" pitchFamily="49" charset="0"/>
              </a:rPr>
              <a:t>regdate</a:t>
            </a:r>
            <a:r>
              <a:rPr lang="en-US" altLang="ko-KR" sz="1400" dirty="0">
                <a:latin typeface="Consolas" panose="020B0609020204030204" pitchFamily="49" charset="0"/>
              </a:rPr>
              <a:t>) \</a:t>
            </a:r>
          </a:p>
          <a:p>
            <a:pPr>
              <a:lnSpc>
                <a:spcPts val="2400"/>
              </a:lnSpc>
            </a:pPr>
            <a:r>
              <a:rPr lang="en-US" altLang="ko-KR" sz="1400" dirty="0">
                <a:latin typeface="Consolas" panose="020B0609020204030204" pitchFamily="49" charset="0"/>
              </a:rPr>
              <a:t>    VALUES (?,?,?,?,?,?)", </a:t>
            </a:r>
            <a:r>
              <a:rPr lang="en-US" altLang="ko-KR" sz="1400" dirty="0" err="1">
                <a:latin typeface="Consolas" panose="020B0609020204030204" pitchFamily="49" charset="0"/>
              </a:rPr>
              <a:t>userList</a:t>
            </a:r>
            <a:r>
              <a:rPr lang="en-US" altLang="ko-KR" sz="1400" dirty="0">
                <a:latin typeface="Consolas" panose="020B0609020204030204" pitchFamily="49" charset="0"/>
              </a:rPr>
              <a:t>)</a:t>
            </a:r>
          </a:p>
          <a:p>
            <a:pPr>
              <a:lnSpc>
                <a:spcPts val="2400"/>
              </a:lnSpc>
            </a:pPr>
            <a:r>
              <a:rPr lang="en-US" altLang="ko-KR" sz="1400" dirty="0">
                <a:solidFill>
                  <a:srgbClr val="C00000"/>
                </a:solidFill>
                <a:latin typeface="Consolas" panose="020B0609020204030204" pitchFamily="49" charset="0"/>
              </a:rPr>
              <a:t># </a:t>
            </a:r>
            <a:r>
              <a:rPr lang="en-US" altLang="ko-KR" sz="1400" dirty="0" err="1">
                <a:solidFill>
                  <a:srgbClr val="C00000"/>
                </a:solidFill>
                <a:latin typeface="Consolas" panose="020B0609020204030204" pitchFamily="49" charset="0"/>
              </a:rPr>
              <a:t>db</a:t>
            </a:r>
            <a:r>
              <a:rPr lang="ko-KR" altLang="en-US" sz="1400" dirty="0">
                <a:solidFill>
                  <a:srgbClr val="C00000"/>
                </a:solidFill>
                <a:latin typeface="Consolas" panose="020B0609020204030204" pitchFamily="49" charset="0"/>
              </a:rPr>
              <a:t>에 저장을 위해서는 </a:t>
            </a:r>
            <a:r>
              <a:rPr lang="en-US" altLang="ko-KR" sz="1400" dirty="0">
                <a:solidFill>
                  <a:srgbClr val="C00000"/>
                </a:solidFill>
                <a:latin typeface="Consolas" panose="020B0609020204030204" pitchFamily="49" charset="0"/>
              </a:rPr>
              <a:t>commit </a:t>
            </a:r>
            <a:r>
              <a:rPr lang="ko-KR" altLang="en-US" sz="1400" dirty="0">
                <a:solidFill>
                  <a:srgbClr val="C00000"/>
                </a:solidFill>
                <a:latin typeface="Consolas" panose="020B0609020204030204" pitchFamily="49" charset="0"/>
              </a:rPr>
              <a:t>을 해 주어야 함</a:t>
            </a:r>
            <a:endParaRPr lang="en-US" altLang="ko-KR" sz="1400" dirty="0">
              <a:solidFill>
                <a:srgbClr val="C00000"/>
              </a:solidFill>
              <a:latin typeface="Consolas" panose="020B0609020204030204" pitchFamily="49" charset="0"/>
            </a:endParaRPr>
          </a:p>
          <a:p>
            <a:pPr>
              <a:lnSpc>
                <a:spcPts val="2400"/>
              </a:lnSpc>
            </a:pPr>
            <a:r>
              <a:rPr lang="en-US" altLang="ko-KR" sz="1400" dirty="0" err="1">
                <a:latin typeface="Consolas" panose="020B0609020204030204" pitchFamily="49" charset="0"/>
              </a:rPr>
              <a:t>conn.commit</a:t>
            </a:r>
            <a:r>
              <a:rPr lang="en-US" altLang="ko-KR" sz="1400" dirty="0">
                <a:latin typeface="Consolas" panose="020B0609020204030204" pitchFamily="49" charset="0"/>
              </a:rPr>
              <a:t>()</a:t>
            </a:r>
          </a:p>
          <a:p>
            <a:pPr>
              <a:lnSpc>
                <a:spcPts val="2400"/>
              </a:lnSpc>
            </a:pPr>
            <a:r>
              <a:rPr lang="en-US" altLang="ko-KR" sz="1400" dirty="0" err="1">
                <a:latin typeface="Consolas" panose="020B0609020204030204" pitchFamily="49" charset="0"/>
              </a:rPr>
              <a:t>conn.rollback</a:t>
            </a:r>
            <a:r>
              <a:rPr lang="en-US" altLang="ko-KR" sz="1400" dirty="0">
                <a:latin typeface="Consolas" panose="020B0609020204030204" pitchFamily="49" charset="0"/>
              </a:rPr>
              <a:t>()    </a:t>
            </a:r>
          </a:p>
          <a:p>
            <a:pPr>
              <a:lnSpc>
                <a:spcPts val="2400"/>
              </a:lnSpc>
            </a:pPr>
            <a:r>
              <a:rPr lang="en-US" altLang="ko-KR" sz="1400" dirty="0">
                <a:solidFill>
                  <a:srgbClr val="C00000"/>
                </a:solidFill>
                <a:latin typeface="Consolas" panose="020B0609020204030204" pitchFamily="49" charset="0"/>
              </a:rPr>
              <a:t> # DB </a:t>
            </a:r>
            <a:r>
              <a:rPr lang="ko-KR" altLang="en-US" sz="1400" dirty="0">
                <a:solidFill>
                  <a:srgbClr val="C00000"/>
                </a:solidFill>
                <a:latin typeface="Consolas" panose="020B0609020204030204" pitchFamily="49" charset="0"/>
              </a:rPr>
              <a:t>접속 해제</a:t>
            </a:r>
            <a:endParaRPr lang="en-US" altLang="ko-KR" sz="1400" dirty="0">
              <a:solidFill>
                <a:srgbClr val="C00000"/>
              </a:solidFill>
              <a:latin typeface="Consolas" panose="020B0609020204030204" pitchFamily="49" charset="0"/>
            </a:endParaRPr>
          </a:p>
          <a:p>
            <a:pPr>
              <a:lnSpc>
                <a:spcPts val="2400"/>
              </a:lnSpc>
            </a:pPr>
            <a:r>
              <a:rPr lang="en-US" altLang="ko-KR" sz="1400" dirty="0" err="1">
                <a:latin typeface="Consolas" panose="020B0609020204030204" pitchFamily="49" charset="0"/>
              </a:rPr>
              <a:t>conn.close</a:t>
            </a:r>
            <a:r>
              <a:rPr lang="en-US" altLang="ko-KR" sz="1400" dirty="0">
                <a:latin typeface="Consolas" panose="020B0609020204030204" pitchFamily="49" charset="0"/>
              </a:rPr>
              <a:t>()</a:t>
            </a:r>
          </a:p>
        </p:txBody>
      </p:sp>
    </p:spTree>
    <p:extLst>
      <p:ext uri="{BB962C8B-B14F-4D97-AF65-F5344CB8AC3E}">
        <p14:creationId xmlns:p14="http://schemas.microsoft.com/office/powerpoint/2010/main" val="4263742273"/>
      </p:ext>
    </p:extLst>
  </p:cSld>
  <p:clrMapOvr>
    <a:masterClrMapping/>
  </p:clrMapOvr>
  <p:transition spd="slow"/>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3. DB </a:t>
            </a:r>
            <a:r>
              <a:rPr lang="ko-KR" altLang="en-US" b="1" dirty="0">
                <a:solidFill>
                  <a:schemeClr val="tx1"/>
                </a:solidFill>
                <a:latin typeface="+mn-ea"/>
              </a:rPr>
              <a:t>조회</a:t>
            </a:r>
          </a:p>
        </p:txBody>
      </p:sp>
      <p:sp>
        <p:nvSpPr>
          <p:cNvPr id="3" name="직사각형 2"/>
          <p:cNvSpPr/>
          <p:nvPr/>
        </p:nvSpPr>
        <p:spPr>
          <a:xfrm>
            <a:off x="1785420" y="736025"/>
            <a:ext cx="8256906" cy="3539430"/>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altLang="ko-KR" sz="1600" dirty="0">
                <a:latin typeface="Consolas" panose="020B0609020204030204" pitchFamily="49" charset="0"/>
              </a:rPr>
              <a:t>import sqlite3 </a:t>
            </a:r>
          </a:p>
          <a:p>
            <a:br>
              <a:rPr lang="en-US" altLang="ko-KR" sz="1600" dirty="0">
                <a:latin typeface="Consolas" panose="020B0609020204030204" pitchFamily="49" charset="0"/>
              </a:rPr>
            </a:br>
            <a:r>
              <a:rPr lang="en-US" altLang="ko-KR" sz="1600" dirty="0">
                <a:latin typeface="Consolas" panose="020B0609020204030204" pitchFamily="49" charset="0"/>
              </a:rPr>
              <a:t>conn = sqlite3.connect('</a:t>
            </a:r>
            <a:r>
              <a:rPr lang="en-US" altLang="ko-KR" sz="1600" dirty="0" err="1">
                <a:latin typeface="Consolas" panose="020B0609020204030204" pitchFamily="49" charset="0"/>
              </a:rPr>
              <a:t>testdb.db</a:t>
            </a:r>
            <a:r>
              <a:rPr lang="en-US" altLang="ko-KR" sz="1600" dirty="0">
                <a:latin typeface="Consolas" panose="020B0609020204030204" pitchFamily="49" charset="0"/>
              </a:rPr>
              <a:t>')</a:t>
            </a:r>
            <a:br>
              <a:rPr lang="en-US" altLang="ko-KR" sz="1600" dirty="0">
                <a:latin typeface="Consolas" panose="020B0609020204030204" pitchFamily="49" charset="0"/>
              </a:rPr>
            </a:br>
            <a:r>
              <a:rPr lang="en-US" altLang="ko-KR" sz="1600" dirty="0">
                <a:latin typeface="Consolas" panose="020B0609020204030204" pitchFamily="49" charset="0"/>
              </a:rPr>
              <a:t>cur = </a:t>
            </a:r>
            <a:r>
              <a:rPr lang="en-US" altLang="ko-KR" sz="1600" dirty="0" err="1">
                <a:latin typeface="Consolas" panose="020B0609020204030204" pitchFamily="49" charset="0"/>
              </a:rPr>
              <a:t>conn.cursor</a:t>
            </a:r>
            <a:r>
              <a:rPr lang="en-US" altLang="ko-KR" sz="1600" dirty="0">
                <a:latin typeface="Consolas" panose="020B0609020204030204" pitchFamily="49" charset="0"/>
              </a:rPr>
              <a:t>()</a:t>
            </a:r>
          </a:p>
          <a:p>
            <a:br>
              <a:rPr lang="en-US" altLang="ko-KR" sz="1600" dirty="0">
                <a:latin typeface="Consolas" panose="020B0609020204030204" pitchFamily="49" charset="0"/>
              </a:rPr>
            </a:br>
            <a:r>
              <a:rPr lang="en-US" altLang="ko-KR" sz="1600" dirty="0">
                <a:latin typeface="Consolas" panose="020B0609020204030204" pitchFamily="49" charset="0"/>
              </a:rPr>
              <a:t># </a:t>
            </a:r>
            <a:r>
              <a:rPr lang="ko-KR" altLang="en-US" sz="1600" dirty="0">
                <a:latin typeface="Consolas" panose="020B0609020204030204" pitchFamily="49" charset="0"/>
              </a:rPr>
              <a:t>모든 데이터 조회</a:t>
            </a:r>
          </a:p>
          <a:p>
            <a:r>
              <a:rPr lang="en-US" altLang="ko-KR" sz="1600" dirty="0">
                <a:latin typeface="Consolas" panose="020B0609020204030204" pitchFamily="49" charset="0"/>
              </a:rPr>
              <a:t>cur.execute("SELECT * FROM users")</a:t>
            </a:r>
          </a:p>
          <a:p>
            <a:br>
              <a:rPr lang="en-US" altLang="ko-KR" sz="1600" dirty="0">
                <a:latin typeface="Consolas" panose="020B0609020204030204" pitchFamily="49" charset="0"/>
              </a:rPr>
            </a:br>
            <a:r>
              <a:rPr lang="en-US" altLang="ko-KR" sz="1400" b="1" dirty="0">
                <a:solidFill>
                  <a:srgbClr val="C00000"/>
                </a:solidFill>
                <a:latin typeface="Consolas" panose="020B0609020204030204" pitchFamily="49" charset="0"/>
              </a:rPr>
              <a:t># </a:t>
            </a:r>
            <a:r>
              <a:rPr lang="ko-KR" altLang="en-US" sz="1400" b="1" dirty="0">
                <a:solidFill>
                  <a:srgbClr val="C00000"/>
                </a:solidFill>
                <a:latin typeface="Consolas" panose="020B0609020204030204" pitchFamily="49" charset="0"/>
              </a:rPr>
              <a:t>출력</a:t>
            </a:r>
            <a:r>
              <a:rPr lang="en-US" altLang="ko-KR" sz="1400" b="1" dirty="0">
                <a:solidFill>
                  <a:srgbClr val="C00000"/>
                </a:solidFill>
                <a:latin typeface="Consolas" panose="020B0609020204030204" pitchFamily="49" charset="0"/>
              </a:rPr>
              <a:t>, </a:t>
            </a:r>
            <a:r>
              <a:rPr lang="ko-KR" altLang="en-US" sz="1400" b="1" dirty="0">
                <a:solidFill>
                  <a:srgbClr val="C00000"/>
                </a:solidFill>
                <a:latin typeface="Consolas" panose="020B0609020204030204" pitchFamily="49" charset="0"/>
              </a:rPr>
              <a:t>커서는 다음 위치로 자동 이동</a:t>
            </a:r>
          </a:p>
          <a:p>
            <a:r>
              <a:rPr lang="en-US" altLang="ko-KR" sz="1600" dirty="0">
                <a:latin typeface="Consolas" panose="020B0609020204030204" pitchFamily="49" charset="0"/>
              </a:rPr>
              <a:t>print('1.\n', </a:t>
            </a:r>
            <a:r>
              <a:rPr lang="en-US" altLang="ko-KR" sz="1600" dirty="0" err="1">
                <a:latin typeface="Consolas" panose="020B0609020204030204" pitchFamily="49" charset="0"/>
              </a:rPr>
              <a:t>cur.fetchone</a:t>
            </a:r>
            <a:r>
              <a:rPr lang="en-US" altLang="ko-KR" sz="1600" dirty="0">
                <a:latin typeface="Consolas" panose="020B0609020204030204" pitchFamily="49" charset="0"/>
              </a:rPr>
              <a:t>())          </a:t>
            </a:r>
            <a:r>
              <a:rPr lang="en-US" altLang="ko-KR" sz="1600" dirty="0">
                <a:solidFill>
                  <a:srgbClr val="0000FF"/>
                </a:solidFill>
                <a:latin typeface="Consolas" panose="020B0609020204030204" pitchFamily="49" charset="0"/>
              </a:rPr>
              <a:t># </a:t>
            </a:r>
            <a:r>
              <a:rPr lang="ko-KR" altLang="en-US" sz="1600" dirty="0">
                <a:solidFill>
                  <a:srgbClr val="0000FF"/>
                </a:solidFill>
                <a:latin typeface="Consolas" panose="020B0609020204030204" pitchFamily="49" charset="0"/>
              </a:rPr>
              <a:t>첫번째 데이터 출력</a:t>
            </a:r>
            <a:br>
              <a:rPr lang="en-US" altLang="ko-KR" sz="1600" dirty="0">
                <a:solidFill>
                  <a:srgbClr val="0000FF"/>
                </a:solidFill>
                <a:latin typeface="Consolas" panose="020B0609020204030204" pitchFamily="49" charset="0"/>
              </a:rPr>
            </a:br>
            <a:r>
              <a:rPr lang="en-US" altLang="ko-KR" sz="1600" dirty="0">
                <a:latin typeface="Consolas" panose="020B0609020204030204" pitchFamily="49" charset="0"/>
              </a:rPr>
              <a:t>print('2.\n', </a:t>
            </a:r>
            <a:r>
              <a:rPr lang="en-US" altLang="ko-KR" sz="1600" dirty="0" err="1">
                <a:latin typeface="Consolas" panose="020B0609020204030204" pitchFamily="49" charset="0"/>
              </a:rPr>
              <a:t>cur.fetchone</a:t>
            </a:r>
            <a:r>
              <a:rPr lang="en-US" altLang="ko-KR" sz="1600" dirty="0">
                <a:latin typeface="Consolas" panose="020B0609020204030204" pitchFamily="49" charset="0"/>
              </a:rPr>
              <a:t>())          </a:t>
            </a:r>
            <a:r>
              <a:rPr lang="en-US" altLang="ko-KR" sz="1600" dirty="0">
                <a:solidFill>
                  <a:srgbClr val="0000FF"/>
                </a:solidFill>
                <a:latin typeface="Consolas" panose="020B0609020204030204" pitchFamily="49" charset="0"/>
              </a:rPr>
              <a:t># </a:t>
            </a:r>
            <a:r>
              <a:rPr lang="ko-KR" altLang="en-US" sz="1600" dirty="0">
                <a:solidFill>
                  <a:srgbClr val="0000FF"/>
                </a:solidFill>
                <a:latin typeface="Consolas" panose="020B0609020204030204" pitchFamily="49" charset="0"/>
              </a:rPr>
              <a:t>커서는 두번째 데이터로 이동</a:t>
            </a:r>
            <a:br>
              <a:rPr lang="en-US" altLang="ko-KR" sz="1600" dirty="0">
                <a:latin typeface="Consolas" panose="020B0609020204030204" pitchFamily="49" charset="0"/>
              </a:rPr>
            </a:br>
            <a:r>
              <a:rPr lang="en-US" altLang="ko-KR" sz="1600" dirty="0">
                <a:latin typeface="Consolas" panose="020B0609020204030204" pitchFamily="49" charset="0"/>
              </a:rPr>
              <a:t>print('3.\n', </a:t>
            </a:r>
            <a:r>
              <a:rPr lang="en-US" altLang="ko-KR" sz="1600" dirty="0" err="1">
                <a:latin typeface="Consolas" panose="020B0609020204030204" pitchFamily="49" charset="0"/>
              </a:rPr>
              <a:t>cur.fetchmany</a:t>
            </a:r>
            <a:r>
              <a:rPr lang="en-US" altLang="ko-KR" sz="1600" dirty="0">
                <a:latin typeface="Consolas" panose="020B0609020204030204" pitchFamily="49" charset="0"/>
              </a:rPr>
              <a:t>(size=2))   </a:t>
            </a:r>
            <a:r>
              <a:rPr lang="en-US" altLang="ko-KR" sz="1600" dirty="0">
                <a:solidFill>
                  <a:srgbClr val="0000FF"/>
                </a:solidFill>
                <a:latin typeface="Consolas" panose="020B0609020204030204" pitchFamily="49" charset="0"/>
              </a:rPr>
              <a:t># </a:t>
            </a:r>
            <a:r>
              <a:rPr lang="ko-KR" altLang="en-US" sz="1600" dirty="0">
                <a:solidFill>
                  <a:srgbClr val="0000FF"/>
                </a:solidFill>
                <a:latin typeface="Consolas" panose="020B0609020204030204" pitchFamily="49" charset="0"/>
              </a:rPr>
              <a:t>두 개 데이터 출력</a:t>
            </a:r>
            <a:r>
              <a:rPr lang="en-US" altLang="ko-KR" sz="1600" dirty="0">
                <a:latin typeface="Consolas" panose="020B0609020204030204" pitchFamily="49" charset="0"/>
              </a:rPr>
              <a:t>print('4.\n', </a:t>
            </a:r>
            <a:r>
              <a:rPr lang="en-US" altLang="ko-KR" sz="1600" dirty="0" err="1">
                <a:latin typeface="Consolas" panose="020B0609020204030204" pitchFamily="49" charset="0"/>
              </a:rPr>
              <a:t>cur.fetchall</a:t>
            </a:r>
            <a:r>
              <a:rPr lang="en-US" altLang="ko-KR" sz="1600" dirty="0">
                <a:latin typeface="Consolas" panose="020B0609020204030204" pitchFamily="49" charset="0"/>
              </a:rPr>
              <a:t>())          </a:t>
            </a:r>
            <a:r>
              <a:rPr lang="en-US" altLang="ko-KR" sz="1600" dirty="0">
                <a:solidFill>
                  <a:srgbClr val="0000FF"/>
                </a:solidFill>
                <a:latin typeface="Consolas" panose="020B0609020204030204" pitchFamily="49" charset="0"/>
              </a:rPr>
              <a:t># </a:t>
            </a:r>
            <a:r>
              <a:rPr lang="ko-KR" altLang="en-US" sz="1600" dirty="0">
                <a:solidFill>
                  <a:srgbClr val="0000FF"/>
                </a:solidFill>
                <a:latin typeface="Consolas" panose="020B0609020204030204" pitchFamily="49" charset="0"/>
              </a:rPr>
              <a:t>전체 데이터 출력</a:t>
            </a:r>
            <a:endParaRPr lang="en-US" altLang="ko-KR" sz="1600" dirty="0">
              <a:solidFill>
                <a:srgbClr val="0000FF"/>
              </a:solidFill>
              <a:latin typeface="Consolas" panose="020B0609020204030204" pitchFamily="49" charset="0"/>
            </a:endParaRPr>
          </a:p>
          <a:p>
            <a:r>
              <a:rPr lang="en-US" altLang="ko-KR" sz="1600" dirty="0">
                <a:latin typeface="Consolas" panose="020B0609020204030204" pitchFamily="49" charset="0"/>
              </a:rPr>
              <a:t>print('5.\n', </a:t>
            </a:r>
            <a:r>
              <a:rPr lang="en-US" altLang="ko-KR" sz="1600" dirty="0" err="1">
                <a:latin typeface="Consolas" panose="020B0609020204030204" pitchFamily="49" charset="0"/>
              </a:rPr>
              <a:t>cur.fetchall</a:t>
            </a:r>
            <a:r>
              <a:rPr lang="en-US" altLang="ko-KR" sz="1600" dirty="0">
                <a:latin typeface="Consolas" panose="020B0609020204030204" pitchFamily="49" charset="0"/>
              </a:rPr>
              <a:t>())          </a:t>
            </a:r>
            <a:r>
              <a:rPr lang="en-US" altLang="ko-KR" sz="1600" dirty="0">
                <a:solidFill>
                  <a:srgbClr val="0000FF"/>
                </a:solidFill>
                <a:latin typeface="Consolas" panose="020B0609020204030204" pitchFamily="49" charset="0"/>
              </a:rPr>
              <a:t># </a:t>
            </a:r>
            <a:r>
              <a:rPr lang="ko-KR" altLang="en-US" sz="1600" dirty="0">
                <a:solidFill>
                  <a:srgbClr val="0000FF"/>
                </a:solidFill>
                <a:latin typeface="Consolas" panose="020B0609020204030204" pitchFamily="49" charset="0"/>
              </a:rPr>
              <a:t>모든 데이터 출력</a:t>
            </a:r>
            <a:r>
              <a:rPr lang="en-US" altLang="ko-KR" sz="1600" dirty="0">
                <a:solidFill>
                  <a:srgbClr val="0000FF"/>
                </a:solidFill>
                <a:latin typeface="Consolas" panose="020B0609020204030204" pitchFamily="49" charset="0"/>
              </a:rPr>
              <a:t>, </a:t>
            </a:r>
            <a:r>
              <a:rPr lang="ko-KR" altLang="en-US" sz="1600" dirty="0">
                <a:solidFill>
                  <a:srgbClr val="0000FF"/>
                </a:solidFill>
                <a:latin typeface="Consolas" panose="020B0609020204030204" pitchFamily="49" charset="0"/>
              </a:rPr>
              <a:t>커서 위치</a:t>
            </a:r>
            <a:endParaRPr lang="en-US" altLang="ko-KR" sz="1600" dirty="0">
              <a:solidFill>
                <a:srgbClr val="0000FF"/>
              </a:solidFill>
              <a:latin typeface="Consolas" panose="020B0609020204030204" pitchFamily="49" charset="0"/>
            </a:endParaRPr>
          </a:p>
        </p:txBody>
      </p:sp>
      <p:pic>
        <p:nvPicPr>
          <p:cNvPr id="4" name="그림 3"/>
          <p:cNvPicPr>
            <a:picLocks noChangeAspect="1"/>
          </p:cNvPicPr>
          <p:nvPr/>
        </p:nvPicPr>
        <p:blipFill>
          <a:blip r:embed="rId2"/>
          <a:stretch>
            <a:fillRect/>
          </a:stretch>
        </p:blipFill>
        <p:spPr>
          <a:xfrm>
            <a:off x="1785420" y="4462205"/>
            <a:ext cx="8237253" cy="2090995"/>
          </a:xfrm>
          <a:prstGeom prst="rect">
            <a:avLst/>
          </a:prstGeom>
        </p:spPr>
      </p:pic>
    </p:spTree>
    <p:extLst>
      <p:ext uri="{BB962C8B-B14F-4D97-AF65-F5344CB8AC3E}">
        <p14:creationId xmlns:p14="http://schemas.microsoft.com/office/powerpoint/2010/main" val="1225174268"/>
      </p:ext>
    </p:extLst>
  </p:cSld>
  <p:clrMapOvr>
    <a:masterClrMapping/>
  </p:clrMapOvr>
  <p:transition spd="slow"/>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3. DB </a:t>
            </a:r>
            <a:r>
              <a:rPr lang="ko-KR" altLang="en-US" b="1" dirty="0">
                <a:solidFill>
                  <a:schemeClr val="tx1"/>
                </a:solidFill>
                <a:latin typeface="+mn-ea"/>
              </a:rPr>
              <a:t>조회</a:t>
            </a:r>
          </a:p>
        </p:txBody>
      </p:sp>
      <p:sp>
        <p:nvSpPr>
          <p:cNvPr id="3" name="직사각형 2"/>
          <p:cNvSpPr/>
          <p:nvPr/>
        </p:nvSpPr>
        <p:spPr>
          <a:xfrm>
            <a:off x="1785420" y="736026"/>
            <a:ext cx="8256906" cy="5262979"/>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altLang="ko-KR" sz="1600" dirty="0">
                <a:latin typeface="Consolas" panose="020B0609020204030204" pitchFamily="49" charset="0"/>
              </a:rPr>
              <a:t># </a:t>
            </a:r>
            <a:r>
              <a:rPr lang="ko-KR" altLang="en-US" sz="1600" dirty="0">
                <a:latin typeface="Consolas" panose="020B0609020204030204" pitchFamily="49" charset="0"/>
              </a:rPr>
              <a:t>첫 번째 방법</a:t>
            </a:r>
            <a:endParaRPr lang="en-US" altLang="ko-KR" sz="1600" dirty="0">
              <a:latin typeface="Consolas" panose="020B0609020204030204" pitchFamily="49" charset="0"/>
            </a:endParaRPr>
          </a:p>
          <a:p>
            <a:r>
              <a:rPr lang="en-US" altLang="ko-KR" sz="1600" dirty="0">
                <a:latin typeface="Consolas" panose="020B0609020204030204" pitchFamily="49" charset="0"/>
              </a:rPr>
              <a:t>rows = </a:t>
            </a:r>
            <a:r>
              <a:rPr lang="en-US" altLang="ko-KR" sz="1600" dirty="0" err="1">
                <a:latin typeface="Consolas" panose="020B0609020204030204" pitchFamily="49" charset="0"/>
              </a:rPr>
              <a:t>cur.fetchall</a:t>
            </a:r>
            <a:r>
              <a:rPr lang="en-US" altLang="ko-KR" sz="1600" dirty="0">
                <a:latin typeface="Consolas" panose="020B0609020204030204" pitchFamily="49" charset="0"/>
              </a:rPr>
              <a:t>()</a:t>
            </a:r>
          </a:p>
          <a:p>
            <a:r>
              <a:rPr lang="en-US" altLang="ko-KR" sz="1600" dirty="0">
                <a:latin typeface="Consolas" panose="020B0609020204030204" pitchFamily="49" charset="0"/>
              </a:rPr>
              <a:t>for row in rows:</a:t>
            </a:r>
          </a:p>
          <a:p>
            <a:r>
              <a:rPr lang="en-US" altLang="ko-KR" sz="1600" dirty="0">
                <a:latin typeface="Consolas" panose="020B0609020204030204" pitchFamily="49" charset="0"/>
              </a:rPr>
              <a:t>    print('Read-1 :', row)</a:t>
            </a: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a:p>
            <a:r>
              <a:rPr lang="en-US" altLang="ko-KR" sz="1600" dirty="0">
                <a:latin typeface="Consolas" panose="020B0609020204030204" pitchFamily="49" charset="0"/>
              </a:rPr>
              <a:t># </a:t>
            </a:r>
            <a:r>
              <a:rPr lang="ko-KR" altLang="en-US" sz="1600" dirty="0">
                <a:latin typeface="Consolas" panose="020B0609020204030204" pitchFamily="49" charset="0"/>
              </a:rPr>
              <a:t>두 번째 방법</a:t>
            </a:r>
            <a:br>
              <a:rPr lang="en-US" altLang="ko-KR" sz="1600" dirty="0">
                <a:latin typeface="Consolas" panose="020B0609020204030204" pitchFamily="49" charset="0"/>
              </a:rPr>
            </a:br>
            <a:r>
              <a:rPr lang="en-US" altLang="ko-KR" sz="1600" dirty="0">
                <a:latin typeface="Consolas" panose="020B0609020204030204" pitchFamily="49" charset="0"/>
              </a:rPr>
              <a:t>for row in </a:t>
            </a:r>
            <a:r>
              <a:rPr lang="en-US" altLang="ko-KR" sz="1600" dirty="0" err="1">
                <a:latin typeface="Consolas" panose="020B0609020204030204" pitchFamily="49" charset="0"/>
              </a:rPr>
              <a:t>cur.fetchall</a:t>
            </a:r>
            <a:r>
              <a:rPr lang="en-US" altLang="ko-KR" sz="1600" dirty="0">
                <a:latin typeface="Consolas" panose="020B0609020204030204" pitchFamily="49" charset="0"/>
              </a:rPr>
              <a:t>():</a:t>
            </a:r>
          </a:p>
          <a:p>
            <a:r>
              <a:rPr lang="en-US" altLang="ko-KR" sz="1600" dirty="0">
                <a:latin typeface="Consolas" panose="020B0609020204030204" pitchFamily="49" charset="0"/>
              </a:rPr>
              <a:t>    print('Fetch-2 :', row)</a:t>
            </a: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a:p>
            <a:endParaRPr lang="en-US" altLang="ko-KR" sz="1600" dirty="0">
              <a:latin typeface="Consolas" panose="020B0609020204030204" pitchFamily="49" charset="0"/>
            </a:endParaRPr>
          </a:p>
        </p:txBody>
      </p:sp>
      <p:pic>
        <p:nvPicPr>
          <p:cNvPr id="4" name="그림 3"/>
          <p:cNvPicPr>
            <a:picLocks noChangeAspect="1"/>
          </p:cNvPicPr>
          <p:nvPr/>
        </p:nvPicPr>
        <p:blipFill>
          <a:blip r:embed="rId2"/>
          <a:stretch>
            <a:fillRect/>
          </a:stretch>
        </p:blipFill>
        <p:spPr>
          <a:xfrm>
            <a:off x="1851298" y="1996530"/>
            <a:ext cx="8125150" cy="1109602"/>
          </a:xfrm>
          <a:prstGeom prst="rect">
            <a:avLst/>
          </a:prstGeom>
        </p:spPr>
      </p:pic>
      <p:pic>
        <p:nvPicPr>
          <p:cNvPr id="5" name="그림 4"/>
          <p:cNvPicPr>
            <a:picLocks noChangeAspect="1"/>
          </p:cNvPicPr>
          <p:nvPr/>
        </p:nvPicPr>
        <p:blipFill>
          <a:blip r:embed="rId3"/>
          <a:stretch>
            <a:fillRect/>
          </a:stretch>
        </p:blipFill>
        <p:spPr>
          <a:xfrm>
            <a:off x="1831150" y="4586030"/>
            <a:ext cx="8170536" cy="1093410"/>
          </a:xfrm>
          <a:prstGeom prst="rect">
            <a:avLst/>
          </a:prstGeom>
        </p:spPr>
      </p:pic>
    </p:spTree>
    <p:extLst>
      <p:ext uri="{BB962C8B-B14F-4D97-AF65-F5344CB8AC3E}">
        <p14:creationId xmlns:p14="http://schemas.microsoft.com/office/powerpoint/2010/main" val="190228105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python code :  THgraph_run.py (9/9)</a:t>
            </a:r>
            <a:endParaRPr lang="ko-KR" altLang="en-US" sz="2000" b="1" dirty="0">
              <a:solidFill>
                <a:srgbClr val="000099"/>
              </a:solidFill>
            </a:endParaRPr>
          </a:p>
        </p:txBody>
      </p:sp>
      <p:sp>
        <p:nvSpPr>
          <p:cNvPr id="3" name="직사각형 2"/>
          <p:cNvSpPr/>
          <p:nvPr/>
        </p:nvSpPr>
        <p:spPr>
          <a:xfrm>
            <a:off x="119336" y="620688"/>
            <a:ext cx="7416824" cy="2585323"/>
          </a:xfrm>
          <a:prstGeom prst="rect">
            <a:avLst/>
          </a:prstGeom>
          <a:solidFill>
            <a:schemeClr val="tx1">
              <a:lumMod val="85000"/>
              <a:lumOff val="15000"/>
            </a:schemeClr>
          </a:solidFill>
        </p:spPr>
        <p:txBody>
          <a:bodyPr wrap="square">
            <a:spAutoFit/>
          </a:bodyPr>
          <a:lstStyle/>
          <a:p>
            <a:r>
              <a:rPr lang="en-US" altLang="ko-KR" dirty="0">
                <a:solidFill>
                  <a:srgbClr val="D8A0DF"/>
                </a:solidFill>
                <a:latin typeface="Consolas" panose="020B0609020204030204" pitchFamily="49" charset="0"/>
              </a:rPr>
              <a:t>if</a:t>
            </a:r>
            <a:r>
              <a:rPr lang="en-US" altLang="ko-KR" dirty="0">
                <a:solidFill>
                  <a:srgbClr val="DADADA"/>
                </a:solidFill>
                <a:latin typeface="Consolas" panose="020B0609020204030204" pitchFamily="49" charset="0"/>
              </a:rPr>
              <a:t> </a:t>
            </a:r>
            <a:r>
              <a:rPr lang="en-US" altLang="ko-KR" dirty="0">
                <a:solidFill>
                  <a:srgbClr val="9CDCFE"/>
                </a:solidFill>
                <a:latin typeface="Consolas" panose="020B0609020204030204" pitchFamily="49" charset="0"/>
              </a:rPr>
              <a:t>__name__</a:t>
            </a:r>
            <a:r>
              <a:rPr lang="en-US" altLang="ko-KR" dirty="0">
                <a:solidFill>
                  <a:srgbClr val="DADADA"/>
                </a:solidFill>
                <a:latin typeface="Consolas" panose="020B0609020204030204" pitchFamily="49" charset="0"/>
              </a:rPr>
              <a:t> </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r>
              <a:rPr lang="en-US" altLang="ko-KR" dirty="0">
                <a:solidFill>
                  <a:srgbClr val="E8C9BB"/>
                </a:solidFill>
                <a:latin typeface="Consolas" panose="020B0609020204030204" pitchFamily="49" charset="0"/>
              </a:rPr>
              <a:t>'</a:t>
            </a:r>
            <a:r>
              <a:rPr lang="en-US" altLang="ko-KR" dirty="0">
                <a:solidFill>
                  <a:srgbClr val="CE9178"/>
                </a:solidFill>
                <a:latin typeface="Consolas" panose="020B0609020204030204" pitchFamily="49" charset="0"/>
              </a:rPr>
              <a:t>__main__</a:t>
            </a:r>
            <a:r>
              <a:rPr lang="en-US" altLang="ko-KR" dirty="0">
                <a:solidFill>
                  <a:srgbClr val="E8C9BB"/>
                </a:solidFill>
                <a:latin typeface="Consolas" panose="020B0609020204030204" pitchFamily="49" charset="0"/>
              </a:rPr>
              <a:t>'</a:t>
            </a:r>
            <a:r>
              <a:rPr lang="en-US" altLang="ko-KR" dirty="0">
                <a:solidFill>
                  <a:srgbClr val="DADADA"/>
                </a:solidFill>
                <a:latin typeface="Consolas" panose="020B0609020204030204" pitchFamily="49" charset="0"/>
              </a:rPr>
              <a:t>:</a:t>
            </a:r>
          </a:p>
          <a:p>
            <a:r>
              <a:rPr lang="en-US" altLang="ko-KR" dirty="0">
                <a:solidFill>
                  <a:srgbClr val="DADADA"/>
                </a:solidFill>
                <a:latin typeface="Consolas" panose="020B0609020204030204" pitchFamily="49" charset="0"/>
              </a:rPr>
              <a:t>    </a:t>
            </a:r>
            <a:r>
              <a:rPr lang="en-US" altLang="ko-KR" dirty="0">
                <a:solidFill>
                  <a:srgbClr val="D8A0DF"/>
                </a:solidFill>
                <a:latin typeface="Consolas" panose="020B0609020204030204" pitchFamily="49" charset="0"/>
              </a:rPr>
              <a:t>import</a:t>
            </a:r>
            <a:r>
              <a:rPr lang="en-US" altLang="ko-KR" dirty="0">
                <a:solidFill>
                  <a:srgbClr val="DADADA"/>
                </a:solidFill>
                <a:latin typeface="Consolas" panose="020B0609020204030204" pitchFamily="49" charset="0"/>
              </a:rPr>
              <a:t> </a:t>
            </a:r>
            <a:r>
              <a:rPr lang="en-US" altLang="ko-KR" dirty="0">
                <a:solidFill>
                  <a:srgbClr val="C8C8C8"/>
                </a:solidFill>
                <a:latin typeface="Consolas" panose="020B0609020204030204" pitchFamily="49" charset="0"/>
              </a:rPr>
              <a:t>sys</a:t>
            </a:r>
            <a:endParaRPr lang="en-US" altLang="ko-KR" dirty="0">
              <a:solidFill>
                <a:srgbClr val="DADADA"/>
              </a:solidFill>
              <a:latin typeface="Consolas" panose="020B0609020204030204" pitchFamily="49" charset="0"/>
            </a:endParaRPr>
          </a:p>
          <a:p>
            <a:r>
              <a:rPr lang="en-US" altLang="ko-KR" dirty="0">
                <a:solidFill>
                  <a:srgbClr val="DADADA"/>
                </a:solidFill>
                <a:latin typeface="Consolas" panose="020B0609020204030204" pitchFamily="49" charset="0"/>
              </a:rPr>
              <a:t>    </a:t>
            </a:r>
            <a:r>
              <a:rPr lang="en-US" altLang="ko-KR" dirty="0">
                <a:solidFill>
                  <a:srgbClr val="9CDCFE"/>
                </a:solidFill>
                <a:latin typeface="Consolas" panose="020B0609020204030204" pitchFamily="49" charset="0"/>
              </a:rPr>
              <a:t>app</a:t>
            </a:r>
            <a:r>
              <a:rPr lang="en-US" altLang="ko-KR" dirty="0">
                <a:solidFill>
                  <a:srgbClr val="DADADA"/>
                </a:solidFill>
                <a:latin typeface="Consolas" panose="020B0609020204030204" pitchFamily="49" charset="0"/>
              </a:rPr>
              <a:t> </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r>
              <a:rPr lang="en-US" altLang="ko-KR" dirty="0">
                <a:solidFill>
                  <a:srgbClr val="C8C8C8"/>
                </a:solidFill>
                <a:latin typeface="Consolas" panose="020B0609020204030204" pitchFamily="49" charset="0"/>
              </a:rPr>
              <a:t>QtWidgets</a:t>
            </a:r>
            <a:r>
              <a:rPr lang="en-US" altLang="ko-KR" dirty="0">
                <a:solidFill>
                  <a:srgbClr val="DADADA"/>
                </a:solidFill>
                <a:latin typeface="Consolas" panose="020B0609020204030204" pitchFamily="49" charset="0"/>
              </a:rPr>
              <a:t>.</a:t>
            </a:r>
            <a:r>
              <a:rPr lang="en-US" altLang="ko-KR" dirty="0">
                <a:solidFill>
                  <a:srgbClr val="4EC9B0"/>
                </a:solidFill>
                <a:latin typeface="Consolas" panose="020B0609020204030204" pitchFamily="49" charset="0"/>
              </a:rPr>
              <a:t>QApplication</a:t>
            </a:r>
            <a:r>
              <a:rPr lang="en-US" altLang="ko-KR" dirty="0">
                <a:solidFill>
                  <a:srgbClr val="B4B4B4"/>
                </a:solidFill>
                <a:latin typeface="Consolas" panose="020B0609020204030204" pitchFamily="49" charset="0"/>
              </a:rPr>
              <a:t>(</a:t>
            </a:r>
            <a:r>
              <a:rPr lang="en-US" altLang="ko-KR" dirty="0">
                <a:solidFill>
                  <a:srgbClr val="C8C8C8"/>
                </a:solidFill>
                <a:latin typeface="Consolas" panose="020B0609020204030204" pitchFamily="49" charset="0"/>
              </a:rPr>
              <a:t>sys</a:t>
            </a:r>
            <a:r>
              <a:rPr lang="en-US" altLang="ko-KR" dirty="0">
                <a:solidFill>
                  <a:srgbClr val="DADADA"/>
                </a:solidFill>
                <a:latin typeface="Consolas" panose="020B0609020204030204" pitchFamily="49" charset="0"/>
              </a:rPr>
              <a:t>.argv</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p>
          <a:p>
            <a:r>
              <a:rPr lang="en-US" altLang="ko-KR" dirty="0">
                <a:solidFill>
                  <a:srgbClr val="DADADA"/>
                </a:solidFill>
                <a:latin typeface="Consolas" panose="020B0609020204030204" pitchFamily="49" charset="0"/>
              </a:rPr>
              <a:t>    </a:t>
            </a:r>
            <a:r>
              <a:rPr lang="en-US" altLang="ko-KR" dirty="0">
                <a:solidFill>
                  <a:srgbClr val="9CDCFE"/>
                </a:solidFill>
                <a:latin typeface="Consolas" panose="020B0609020204030204" pitchFamily="49" charset="0"/>
              </a:rPr>
              <a:t>ui</a:t>
            </a:r>
            <a:r>
              <a:rPr lang="en-US" altLang="ko-KR" dirty="0">
                <a:solidFill>
                  <a:srgbClr val="DADADA"/>
                </a:solidFill>
                <a:latin typeface="Consolas" panose="020B0609020204030204" pitchFamily="49" charset="0"/>
              </a:rPr>
              <a:t> </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r>
              <a:rPr lang="en-US" altLang="ko-KR" dirty="0" err="1">
                <a:solidFill>
                  <a:srgbClr val="4EC9B0"/>
                </a:solidFill>
                <a:latin typeface="Consolas" panose="020B0609020204030204" pitchFamily="49" charset="0"/>
              </a:rPr>
              <a:t>MyFirstGuiProgram</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p>
          <a:p>
            <a:r>
              <a:rPr lang="en-US" altLang="ko-KR" dirty="0">
                <a:solidFill>
                  <a:srgbClr val="DADADA"/>
                </a:solidFill>
                <a:latin typeface="Consolas" panose="020B0609020204030204" pitchFamily="49" charset="0"/>
              </a:rPr>
              <a:t>    </a:t>
            </a:r>
            <a:r>
              <a:rPr lang="en-US" altLang="ko-KR" dirty="0">
                <a:solidFill>
                  <a:srgbClr val="DCDCAA"/>
                </a:solidFill>
                <a:latin typeface="Consolas" panose="020B0609020204030204" pitchFamily="49" charset="0"/>
              </a:rPr>
              <a:t>print</a:t>
            </a:r>
            <a:r>
              <a:rPr lang="en-US" altLang="ko-KR" dirty="0">
                <a:solidFill>
                  <a:srgbClr val="DADADA"/>
                </a:solidFill>
                <a:latin typeface="Consolas" panose="020B0609020204030204" pitchFamily="49" charset="0"/>
              </a:rPr>
              <a:t> (</a:t>
            </a:r>
            <a:r>
              <a:rPr lang="en-US" altLang="ko-KR" dirty="0">
                <a:solidFill>
                  <a:srgbClr val="E8C9BB"/>
                </a:solidFill>
                <a:latin typeface="Consolas" panose="020B0609020204030204" pitchFamily="49" charset="0"/>
              </a:rPr>
              <a:t>'</a:t>
            </a:r>
            <a:r>
              <a:rPr lang="en-US" altLang="ko-KR" dirty="0" err="1">
                <a:solidFill>
                  <a:srgbClr val="CE9178"/>
                </a:solidFill>
                <a:latin typeface="Consolas" panose="020B0609020204030204" pitchFamily="49" charset="0"/>
              </a:rPr>
              <a:t>UartCom</a:t>
            </a:r>
            <a:r>
              <a:rPr lang="en-US" altLang="ko-KR" dirty="0">
                <a:solidFill>
                  <a:srgbClr val="CE9178"/>
                </a:solidFill>
                <a:latin typeface="Consolas" panose="020B0609020204030204" pitchFamily="49" charset="0"/>
              </a:rPr>
              <a:t>.</a:t>
            </a:r>
            <a:r>
              <a:rPr lang="en-US" altLang="ko-KR" dirty="0">
                <a:solidFill>
                  <a:srgbClr val="FFD68F"/>
                </a:solidFill>
                <a:latin typeface="Consolas" panose="020B0609020204030204" pitchFamily="49" charset="0"/>
              </a:rPr>
              <a:t>\n</a:t>
            </a:r>
            <a:r>
              <a:rPr lang="en-US" altLang="ko-KR" dirty="0">
                <a:solidFill>
                  <a:srgbClr val="E8C9BB"/>
                </a:solidFill>
                <a:latin typeface="Consolas" panose="020B0609020204030204" pitchFamily="49" charset="0"/>
              </a:rPr>
              <a:t>'</a:t>
            </a:r>
            <a:r>
              <a:rPr lang="en-US" altLang="ko-KR" dirty="0">
                <a:solidFill>
                  <a:srgbClr val="DADADA"/>
                </a:solidFill>
                <a:latin typeface="Consolas" panose="020B0609020204030204" pitchFamily="49" charset="0"/>
              </a:rPr>
              <a:t>)</a:t>
            </a:r>
          </a:p>
          <a:p>
            <a:r>
              <a:rPr lang="en-US" altLang="ko-KR" dirty="0">
                <a:solidFill>
                  <a:srgbClr val="DADADA"/>
                </a:solidFill>
                <a:latin typeface="Consolas" panose="020B0609020204030204" pitchFamily="49" charset="0"/>
              </a:rPr>
              <a:t>    </a:t>
            </a:r>
            <a:r>
              <a:rPr lang="en-US" altLang="ko-KR" dirty="0" err="1">
                <a:solidFill>
                  <a:srgbClr val="9CDCFE"/>
                </a:solidFill>
                <a:latin typeface="Consolas" panose="020B0609020204030204" pitchFamily="49" charset="0"/>
              </a:rPr>
              <a:t>UART_Window</a:t>
            </a:r>
            <a:r>
              <a:rPr lang="en-US" altLang="ko-KR" dirty="0">
                <a:solidFill>
                  <a:srgbClr val="B4B4B4"/>
                </a:solidFill>
                <a:latin typeface="Consolas" panose="020B0609020204030204" pitchFamily="49" charset="0"/>
              </a:rPr>
              <a:t>=</a:t>
            </a:r>
            <a:r>
              <a:rPr lang="en-US" altLang="ko-KR" dirty="0" err="1">
                <a:solidFill>
                  <a:srgbClr val="4EC9B0"/>
                </a:solidFill>
                <a:latin typeface="Consolas" panose="020B0609020204030204" pitchFamily="49" charset="0"/>
              </a:rPr>
              <a:t>UartCom</a:t>
            </a:r>
            <a:r>
              <a:rPr lang="en-US" altLang="ko-KR" dirty="0">
                <a:solidFill>
                  <a:srgbClr val="B4B4B4"/>
                </a:solidFill>
                <a:latin typeface="Consolas" panose="020B0609020204030204" pitchFamily="49" charset="0"/>
              </a:rPr>
              <a:t>(</a:t>
            </a:r>
            <a:r>
              <a:rPr lang="en-US" altLang="ko-KR" dirty="0">
                <a:solidFill>
                  <a:srgbClr val="9CDCFE"/>
                </a:solidFill>
                <a:latin typeface="Consolas" panose="020B0609020204030204" pitchFamily="49" charset="0"/>
              </a:rPr>
              <a:t>ui</a:t>
            </a:r>
            <a:r>
              <a:rPr lang="en-US" altLang="ko-KR" dirty="0">
                <a:solidFill>
                  <a:srgbClr val="B4B4B4"/>
                </a:solidFill>
                <a:latin typeface="Consolas" panose="020B0609020204030204" pitchFamily="49" charset="0"/>
              </a:rPr>
              <a:t>)</a:t>
            </a:r>
            <a:r>
              <a:rPr lang="en-US" altLang="ko-KR" dirty="0">
                <a:solidFill>
                  <a:srgbClr val="DADADA"/>
                </a:solidFill>
                <a:latin typeface="Consolas" panose="020B0609020204030204" pitchFamily="49" charset="0"/>
              </a:rPr>
              <a:t>        </a:t>
            </a:r>
          </a:p>
          <a:p>
            <a:r>
              <a:rPr lang="en-US" altLang="ko-KR" dirty="0">
                <a:solidFill>
                  <a:srgbClr val="DADADA"/>
                </a:solidFill>
                <a:latin typeface="Consolas" panose="020B0609020204030204" pitchFamily="49" charset="0"/>
              </a:rPr>
              <a:t>    </a:t>
            </a:r>
            <a:r>
              <a:rPr lang="en-US" altLang="ko-KR" dirty="0" err="1">
                <a:solidFill>
                  <a:srgbClr val="9CDCFE"/>
                </a:solidFill>
                <a:latin typeface="Consolas" panose="020B0609020204030204" pitchFamily="49" charset="0"/>
              </a:rPr>
              <a:t>ui</a:t>
            </a:r>
            <a:r>
              <a:rPr lang="en-US" altLang="ko-KR" dirty="0" err="1">
                <a:solidFill>
                  <a:srgbClr val="DADADA"/>
                </a:solidFill>
                <a:latin typeface="Consolas" panose="020B0609020204030204" pitchFamily="49" charset="0"/>
              </a:rPr>
              <a:t>.</a:t>
            </a:r>
            <a:r>
              <a:rPr lang="en-US" altLang="ko-KR" dirty="0" err="1">
                <a:solidFill>
                  <a:srgbClr val="DCDCAA"/>
                </a:solidFill>
                <a:latin typeface="Consolas" panose="020B0609020204030204" pitchFamily="49" charset="0"/>
              </a:rPr>
              <a:t>show</a:t>
            </a:r>
            <a:r>
              <a:rPr lang="en-US" altLang="ko-KR" dirty="0">
                <a:solidFill>
                  <a:srgbClr val="B4B4B4"/>
                </a:solidFill>
                <a:latin typeface="Consolas" panose="020B0609020204030204" pitchFamily="49" charset="0"/>
              </a:rPr>
              <a:t>()</a:t>
            </a:r>
            <a:endParaRPr lang="en-US" altLang="ko-KR" dirty="0">
              <a:solidFill>
                <a:srgbClr val="DADADA"/>
              </a:solidFill>
              <a:latin typeface="Consolas" panose="020B0609020204030204" pitchFamily="49" charset="0"/>
            </a:endParaRPr>
          </a:p>
          <a:p>
            <a:r>
              <a:rPr lang="en-US" altLang="ko-KR" dirty="0">
                <a:solidFill>
                  <a:srgbClr val="DADADA"/>
                </a:solidFill>
                <a:latin typeface="Consolas" panose="020B0609020204030204" pitchFamily="49" charset="0"/>
              </a:rPr>
              <a:t>    </a:t>
            </a:r>
            <a:r>
              <a:rPr lang="en-US" altLang="ko-KR" dirty="0" err="1">
                <a:solidFill>
                  <a:srgbClr val="9CDCFE"/>
                </a:solidFill>
                <a:latin typeface="Consolas" panose="020B0609020204030204" pitchFamily="49" charset="0"/>
              </a:rPr>
              <a:t>app</a:t>
            </a:r>
            <a:r>
              <a:rPr lang="en-US" altLang="ko-KR" dirty="0" err="1">
                <a:solidFill>
                  <a:srgbClr val="DADADA"/>
                </a:solidFill>
                <a:latin typeface="Consolas" panose="020B0609020204030204" pitchFamily="49" charset="0"/>
              </a:rPr>
              <a:t>.</a:t>
            </a:r>
            <a:r>
              <a:rPr lang="en-US" altLang="ko-KR" dirty="0" err="1">
                <a:solidFill>
                  <a:srgbClr val="DCDCAA"/>
                </a:solidFill>
                <a:latin typeface="Consolas" panose="020B0609020204030204" pitchFamily="49" charset="0"/>
              </a:rPr>
              <a:t>aboutToQuit</a:t>
            </a:r>
            <a:r>
              <a:rPr lang="en-US" altLang="ko-KR" dirty="0" err="1">
                <a:solidFill>
                  <a:srgbClr val="DADADA"/>
                </a:solidFill>
                <a:latin typeface="Consolas" panose="020B0609020204030204" pitchFamily="49" charset="0"/>
              </a:rPr>
              <a:t>.connect</a:t>
            </a:r>
            <a:r>
              <a:rPr lang="en-US" altLang="ko-KR" dirty="0">
                <a:solidFill>
                  <a:srgbClr val="B4B4B4"/>
                </a:solidFill>
                <a:latin typeface="Consolas" panose="020B0609020204030204" pitchFamily="49" charset="0"/>
              </a:rPr>
              <a:t>(</a:t>
            </a:r>
            <a:r>
              <a:rPr lang="en-US" altLang="ko-KR" dirty="0">
                <a:solidFill>
                  <a:srgbClr val="569CD6"/>
                </a:solidFill>
                <a:latin typeface="Consolas" panose="020B0609020204030204" pitchFamily="49" charset="0"/>
              </a:rPr>
              <a:t>lambda</a:t>
            </a:r>
            <a:r>
              <a:rPr lang="en-US" altLang="ko-KR" dirty="0">
                <a:solidFill>
                  <a:srgbClr val="DADADA"/>
                </a:solidFill>
                <a:latin typeface="Consolas" panose="020B0609020204030204" pitchFamily="49" charset="0"/>
              </a:rPr>
              <a:t>: </a:t>
            </a:r>
            <a:r>
              <a:rPr lang="en-US" altLang="ko-KR" dirty="0" err="1">
                <a:solidFill>
                  <a:srgbClr val="DCDCAA"/>
                </a:solidFill>
                <a:latin typeface="Consolas" panose="020B0609020204030204" pitchFamily="49" charset="0"/>
              </a:rPr>
              <a:t>stopall</a:t>
            </a:r>
            <a:r>
              <a:rPr lang="en-US" altLang="ko-KR" dirty="0">
                <a:solidFill>
                  <a:srgbClr val="B4B4B4"/>
                </a:solidFill>
                <a:latin typeface="Consolas" panose="020B0609020204030204" pitchFamily="49" charset="0"/>
              </a:rPr>
              <a:t>(</a:t>
            </a:r>
            <a:r>
              <a:rPr lang="en-US" altLang="ko-KR" dirty="0" err="1">
                <a:solidFill>
                  <a:srgbClr val="9CDCFE"/>
                </a:solidFill>
                <a:latin typeface="Consolas" panose="020B0609020204030204" pitchFamily="49" charset="0"/>
              </a:rPr>
              <a:t>UART_Window</a:t>
            </a:r>
            <a:r>
              <a:rPr lang="en-US" altLang="ko-KR" dirty="0">
                <a:solidFill>
                  <a:srgbClr val="B4B4B4"/>
                </a:solidFill>
                <a:latin typeface="Consolas" panose="020B0609020204030204" pitchFamily="49" charset="0"/>
              </a:rPr>
              <a:t>))</a:t>
            </a:r>
            <a:endParaRPr lang="en-US" altLang="ko-KR" dirty="0">
              <a:solidFill>
                <a:srgbClr val="DADADA"/>
              </a:solidFill>
              <a:latin typeface="Consolas" panose="020B0609020204030204" pitchFamily="49" charset="0"/>
            </a:endParaRPr>
          </a:p>
          <a:p>
            <a:r>
              <a:rPr lang="en-US" altLang="ko-KR" dirty="0">
                <a:solidFill>
                  <a:srgbClr val="DADADA"/>
                </a:solidFill>
                <a:latin typeface="Consolas" panose="020B0609020204030204" pitchFamily="49" charset="0"/>
              </a:rPr>
              <a:t>    </a:t>
            </a:r>
            <a:r>
              <a:rPr lang="en-US" altLang="ko-KR" dirty="0">
                <a:solidFill>
                  <a:srgbClr val="C8C8C8"/>
                </a:solidFill>
                <a:latin typeface="Consolas" panose="020B0609020204030204" pitchFamily="49" charset="0"/>
              </a:rPr>
              <a:t>sys</a:t>
            </a:r>
            <a:r>
              <a:rPr lang="en-US" altLang="ko-KR" dirty="0">
                <a:solidFill>
                  <a:srgbClr val="DADADA"/>
                </a:solidFill>
                <a:latin typeface="Consolas" panose="020B0609020204030204" pitchFamily="49" charset="0"/>
              </a:rPr>
              <a:t>.</a:t>
            </a:r>
            <a:r>
              <a:rPr lang="en-US" altLang="ko-KR" dirty="0">
                <a:solidFill>
                  <a:srgbClr val="DCDCAA"/>
                </a:solidFill>
                <a:latin typeface="Consolas" panose="020B0609020204030204" pitchFamily="49" charset="0"/>
              </a:rPr>
              <a:t>exit</a:t>
            </a:r>
            <a:r>
              <a:rPr lang="en-US" altLang="ko-KR" dirty="0">
                <a:solidFill>
                  <a:srgbClr val="B4B4B4"/>
                </a:solidFill>
                <a:latin typeface="Consolas" panose="020B0609020204030204" pitchFamily="49" charset="0"/>
              </a:rPr>
              <a:t>(</a:t>
            </a:r>
            <a:r>
              <a:rPr lang="en-US" altLang="ko-KR" dirty="0">
                <a:solidFill>
                  <a:srgbClr val="9CDCFE"/>
                </a:solidFill>
                <a:latin typeface="Consolas" panose="020B0609020204030204" pitchFamily="49" charset="0"/>
              </a:rPr>
              <a:t>app</a:t>
            </a:r>
            <a:r>
              <a:rPr lang="en-US" altLang="ko-KR" dirty="0">
                <a:solidFill>
                  <a:srgbClr val="DADADA"/>
                </a:solidFill>
                <a:latin typeface="Consolas" panose="020B0609020204030204" pitchFamily="49" charset="0"/>
              </a:rPr>
              <a:t>.</a:t>
            </a:r>
            <a:r>
              <a:rPr lang="en-US" altLang="ko-KR" dirty="0">
                <a:solidFill>
                  <a:srgbClr val="DCDCAA"/>
                </a:solidFill>
                <a:latin typeface="Consolas" panose="020B0609020204030204" pitchFamily="49" charset="0"/>
              </a:rPr>
              <a:t>exec_</a:t>
            </a:r>
            <a:r>
              <a:rPr lang="en-US" altLang="ko-KR" dirty="0">
                <a:solidFill>
                  <a:srgbClr val="B4B4B4"/>
                </a:solidFill>
                <a:latin typeface="Consolas" panose="020B0609020204030204" pitchFamily="49" charset="0"/>
              </a:rPr>
              <a:t>())</a:t>
            </a:r>
            <a:endParaRPr lang="en-US" altLang="ko-KR" b="0" dirty="0">
              <a:solidFill>
                <a:srgbClr val="DADADA"/>
              </a:solidFill>
              <a:effectLst/>
              <a:latin typeface="Consolas" panose="020B0609020204030204" pitchFamily="49" charset="0"/>
            </a:endParaRPr>
          </a:p>
        </p:txBody>
      </p:sp>
    </p:spTree>
    <p:extLst>
      <p:ext uri="{BB962C8B-B14F-4D97-AF65-F5344CB8AC3E}">
        <p14:creationId xmlns:p14="http://schemas.microsoft.com/office/powerpoint/2010/main" val="3657243523"/>
      </p:ext>
    </p:extLst>
  </p:cSld>
  <p:clrMapOvr>
    <a:masterClrMapping/>
  </p:clrMapOvr>
  <p:transition spd="slow"/>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3. DB </a:t>
            </a:r>
            <a:r>
              <a:rPr lang="ko-KR" altLang="en-US" b="1" dirty="0">
                <a:solidFill>
                  <a:schemeClr val="tx1"/>
                </a:solidFill>
                <a:latin typeface="+mn-ea"/>
              </a:rPr>
              <a:t>조회 </a:t>
            </a:r>
            <a:r>
              <a:rPr lang="en-US" altLang="ko-KR" b="1" dirty="0">
                <a:solidFill>
                  <a:schemeClr val="tx1"/>
                </a:solidFill>
                <a:latin typeface="+mn-ea"/>
              </a:rPr>
              <a:t>: where </a:t>
            </a:r>
            <a:r>
              <a:rPr lang="ko-KR" altLang="en-US" b="1" dirty="0">
                <a:solidFill>
                  <a:schemeClr val="tx1"/>
                </a:solidFill>
                <a:latin typeface="+mn-ea"/>
              </a:rPr>
              <a:t>사용</a:t>
            </a:r>
          </a:p>
        </p:txBody>
      </p:sp>
      <p:sp>
        <p:nvSpPr>
          <p:cNvPr id="3" name="직사각형 2"/>
          <p:cNvSpPr/>
          <p:nvPr/>
        </p:nvSpPr>
        <p:spPr>
          <a:xfrm>
            <a:off x="1785420" y="1091626"/>
            <a:ext cx="8256906" cy="1323439"/>
          </a:xfrm>
          <a:prstGeom prst="rect">
            <a:avLst/>
          </a:prstGeom>
          <a:solidFill>
            <a:schemeClr val="bg1">
              <a:lumMod val="95000"/>
            </a:schemeClr>
          </a:solidFill>
          <a:ln>
            <a:solidFill>
              <a:schemeClr val="tx1">
                <a:lumMod val="50000"/>
                <a:lumOff val="50000"/>
              </a:schemeClr>
            </a:solidFill>
          </a:ln>
        </p:spPr>
        <p:txBody>
          <a:bodyPr wrap="square">
            <a:spAutoFit/>
          </a:bodyPr>
          <a:lstStyle/>
          <a:p>
            <a:pPr>
              <a:lnSpc>
                <a:spcPts val="2400"/>
              </a:lnSpc>
            </a:pPr>
            <a:r>
              <a:rPr lang="en-US" altLang="ko-KR" sz="1600" dirty="0">
                <a:latin typeface="Consolas" panose="020B0609020204030204" pitchFamily="49" charset="0"/>
              </a:rPr>
              <a:t>param1 = (3,)   # </a:t>
            </a:r>
            <a:r>
              <a:rPr lang="ko-KR" altLang="en-US" sz="1600" dirty="0" err="1">
                <a:latin typeface="Consolas" panose="020B0609020204030204" pitchFamily="49" charset="0"/>
              </a:rPr>
              <a:t>튜플</a:t>
            </a:r>
            <a:r>
              <a:rPr lang="ko-KR" altLang="en-US" sz="1600" dirty="0">
                <a:latin typeface="Consolas" panose="020B0609020204030204" pitchFamily="49" charset="0"/>
              </a:rPr>
              <a:t> 변수 선언</a:t>
            </a:r>
          </a:p>
          <a:p>
            <a:pPr>
              <a:lnSpc>
                <a:spcPts val="2400"/>
              </a:lnSpc>
            </a:pPr>
            <a:r>
              <a:rPr lang="en-US" altLang="ko-KR" sz="1600" dirty="0">
                <a:latin typeface="Consolas" panose="020B0609020204030204" pitchFamily="49" charset="0"/>
              </a:rPr>
              <a:t>cur.execute('SELECT * FROM users WHERE id=?', param1)</a:t>
            </a:r>
          </a:p>
          <a:p>
            <a:pPr>
              <a:lnSpc>
                <a:spcPts val="2400"/>
              </a:lnSpc>
            </a:pPr>
            <a:r>
              <a:rPr lang="en-US" altLang="ko-KR" sz="1600" dirty="0">
                <a:latin typeface="Consolas" panose="020B0609020204030204" pitchFamily="49" charset="0"/>
              </a:rPr>
              <a:t>print('param1', </a:t>
            </a:r>
            <a:r>
              <a:rPr lang="en-US" altLang="ko-KR" sz="1600" dirty="0" err="1">
                <a:latin typeface="Consolas" panose="020B0609020204030204" pitchFamily="49" charset="0"/>
              </a:rPr>
              <a:t>cur.fetchone</a:t>
            </a:r>
            <a:r>
              <a:rPr lang="en-US" altLang="ko-KR" sz="1600" dirty="0">
                <a:latin typeface="Consolas" panose="020B0609020204030204" pitchFamily="49" charset="0"/>
              </a:rPr>
              <a:t>())</a:t>
            </a:r>
          </a:p>
          <a:p>
            <a:pPr>
              <a:lnSpc>
                <a:spcPts val="2400"/>
              </a:lnSpc>
            </a:pPr>
            <a:r>
              <a:rPr lang="en-US" altLang="ko-KR" sz="1600" dirty="0">
                <a:latin typeface="Consolas" panose="020B0609020204030204" pitchFamily="49" charset="0"/>
              </a:rPr>
              <a:t>print('param1', </a:t>
            </a:r>
            <a:r>
              <a:rPr lang="en-US" altLang="ko-KR" sz="1600" dirty="0" err="1">
                <a:latin typeface="Consolas" panose="020B0609020204030204" pitchFamily="49" charset="0"/>
              </a:rPr>
              <a:t>cur.fetchall</a:t>
            </a:r>
            <a:r>
              <a:rPr lang="en-US" altLang="ko-KR" sz="1600" dirty="0">
                <a:latin typeface="Consolas" panose="020B0609020204030204" pitchFamily="49" charset="0"/>
              </a:rPr>
              <a:t>())</a:t>
            </a:r>
          </a:p>
        </p:txBody>
      </p:sp>
      <p:sp>
        <p:nvSpPr>
          <p:cNvPr id="4" name="TextBox 3"/>
          <p:cNvSpPr txBox="1"/>
          <p:nvPr/>
        </p:nvSpPr>
        <p:spPr>
          <a:xfrm>
            <a:off x="1753344" y="681355"/>
            <a:ext cx="3397084" cy="400110"/>
          </a:xfrm>
          <a:prstGeom prst="rect">
            <a:avLst/>
          </a:prstGeom>
          <a:noFill/>
        </p:spPr>
        <p:txBody>
          <a:bodyPr wrap="none" rtlCol="0">
            <a:spAutoFit/>
          </a:bodyPr>
          <a:lstStyle/>
          <a:p>
            <a:pPr>
              <a:lnSpc>
                <a:spcPts val="2400"/>
              </a:lnSpc>
            </a:pPr>
            <a:r>
              <a:rPr lang="en-US" altLang="ko-KR" sz="1400" dirty="0">
                <a:solidFill>
                  <a:srgbClr val="0000FF"/>
                </a:solidFill>
                <a:latin typeface="+mn-ea"/>
              </a:rPr>
              <a:t># </a:t>
            </a:r>
            <a:r>
              <a:rPr lang="ko-KR" altLang="en-US" sz="1400" dirty="0">
                <a:solidFill>
                  <a:srgbClr val="0000FF"/>
                </a:solidFill>
                <a:latin typeface="+mn-ea"/>
              </a:rPr>
              <a:t>원하는 </a:t>
            </a:r>
            <a:r>
              <a:rPr lang="en-US" altLang="ko-KR" sz="1400" dirty="0">
                <a:solidFill>
                  <a:srgbClr val="0000FF"/>
                </a:solidFill>
                <a:latin typeface="+mn-ea"/>
              </a:rPr>
              <a:t>id </a:t>
            </a:r>
            <a:r>
              <a:rPr lang="ko-KR" altLang="en-US" sz="1400" dirty="0">
                <a:solidFill>
                  <a:srgbClr val="0000FF"/>
                </a:solidFill>
                <a:latin typeface="+mn-ea"/>
              </a:rPr>
              <a:t>하나의 값을 읽어 오는 방법</a:t>
            </a:r>
            <a:endParaRPr lang="en-US" altLang="ko-KR" sz="1400" dirty="0">
              <a:solidFill>
                <a:srgbClr val="0000FF"/>
              </a:solidFill>
              <a:latin typeface="+mn-ea"/>
            </a:endParaRPr>
          </a:p>
        </p:txBody>
      </p:sp>
      <p:pic>
        <p:nvPicPr>
          <p:cNvPr id="5" name="그림 4"/>
          <p:cNvPicPr>
            <a:picLocks noChangeAspect="1"/>
          </p:cNvPicPr>
          <p:nvPr/>
        </p:nvPicPr>
        <p:blipFill>
          <a:blip r:embed="rId2"/>
          <a:stretch>
            <a:fillRect/>
          </a:stretch>
        </p:blipFill>
        <p:spPr>
          <a:xfrm>
            <a:off x="1785420" y="3451225"/>
            <a:ext cx="7853680" cy="490855"/>
          </a:xfrm>
          <a:prstGeom prst="rect">
            <a:avLst/>
          </a:prstGeom>
        </p:spPr>
      </p:pic>
      <p:sp>
        <p:nvSpPr>
          <p:cNvPr id="6" name="TextBox 5"/>
          <p:cNvSpPr txBox="1"/>
          <p:nvPr/>
        </p:nvSpPr>
        <p:spPr>
          <a:xfrm>
            <a:off x="1785421" y="2618819"/>
            <a:ext cx="6274153" cy="707886"/>
          </a:xfrm>
          <a:prstGeom prst="rect">
            <a:avLst/>
          </a:prstGeom>
          <a:noFill/>
        </p:spPr>
        <p:txBody>
          <a:bodyPr wrap="none" rtlCol="0">
            <a:spAutoFit/>
          </a:bodyPr>
          <a:lstStyle/>
          <a:p>
            <a:pPr>
              <a:lnSpc>
                <a:spcPts val="2400"/>
              </a:lnSpc>
            </a:pPr>
            <a:r>
              <a:rPr lang="en-US" altLang="ko-KR" sz="1400" dirty="0">
                <a:solidFill>
                  <a:srgbClr val="0000FF"/>
                </a:solidFill>
                <a:latin typeface="+mn-ea"/>
              </a:rPr>
              <a:t># 3</a:t>
            </a:r>
            <a:r>
              <a:rPr lang="ko-KR" altLang="en-US" sz="1400" dirty="0">
                <a:solidFill>
                  <a:srgbClr val="0000FF"/>
                </a:solidFill>
                <a:latin typeface="+mn-ea"/>
              </a:rPr>
              <a:t>번만 읽어서 </a:t>
            </a:r>
            <a:r>
              <a:rPr lang="en-US" altLang="ko-KR" sz="1400" dirty="0">
                <a:solidFill>
                  <a:srgbClr val="0000FF"/>
                </a:solidFill>
                <a:latin typeface="+mn-ea"/>
              </a:rPr>
              <a:t>param1 </a:t>
            </a:r>
            <a:r>
              <a:rPr lang="ko-KR" altLang="en-US" sz="1400" dirty="0">
                <a:solidFill>
                  <a:srgbClr val="0000FF"/>
                </a:solidFill>
                <a:latin typeface="+mn-ea"/>
              </a:rPr>
              <a:t>에 저장</a:t>
            </a:r>
            <a:endParaRPr lang="en-US" altLang="ko-KR" sz="1400" dirty="0">
              <a:solidFill>
                <a:srgbClr val="0000FF"/>
              </a:solidFill>
              <a:latin typeface="+mn-ea"/>
            </a:endParaRPr>
          </a:p>
          <a:p>
            <a:pPr>
              <a:lnSpc>
                <a:spcPts val="2400"/>
              </a:lnSpc>
            </a:pPr>
            <a:r>
              <a:rPr lang="en-US" altLang="ko-KR" sz="1400" dirty="0">
                <a:solidFill>
                  <a:srgbClr val="0000FF"/>
                </a:solidFill>
                <a:latin typeface="+mn-ea"/>
              </a:rPr>
              <a:t># </a:t>
            </a:r>
            <a:r>
              <a:rPr lang="en-US" altLang="ko-KR" sz="1400" dirty="0" err="1">
                <a:solidFill>
                  <a:srgbClr val="0000FF"/>
                </a:solidFill>
                <a:latin typeface="+mn-ea"/>
              </a:rPr>
              <a:t>fetchall</a:t>
            </a:r>
            <a:r>
              <a:rPr lang="en-US" altLang="ko-KR" sz="1400" dirty="0">
                <a:solidFill>
                  <a:srgbClr val="0000FF"/>
                </a:solidFill>
                <a:latin typeface="+mn-ea"/>
              </a:rPr>
              <a:t>() </a:t>
            </a:r>
            <a:r>
              <a:rPr lang="ko-KR" altLang="en-US" sz="1400" dirty="0">
                <a:solidFill>
                  <a:srgbClr val="0000FF"/>
                </a:solidFill>
                <a:latin typeface="+mn-ea"/>
              </a:rPr>
              <a:t>로 읽어 와도 </a:t>
            </a:r>
            <a:r>
              <a:rPr lang="en-US" altLang="ko-KR" sz="1400" dirty="0">
                <a:solidFill>
                  <a:srgbClr val="0000FF"/>
                </a:solidFill>
                <a:latin typeface="+mn-ea"/>
              </a:rPr>
              <a:t>param1</a:t>
            </a:r>
            <a:r>
              <a:rPr lang="ko-KR" altLang="en-US" sz="1400" dirty="0">
                <a:solidFill>
                  <a:srgbClr val="0000FF"/>
                </a:solidFill>
                <a:latin typeface="+mn-ea"/>
              </a:rPr>
              <a:t>에는 </a:t>
            </a:r>
            <a:r>
              <a:rPr lang="en-US" altLang="ko-KR" sz="1400" dirty="0">
                <a:solidFill>
                  <a:srgbClr val="0000FF"/>
                </a:solidFill>
                <a:latin typeface="+mn-ea"/>
              </a:rPr>
              <a:t>3</a:t>
            </a:r>
            <a:r>
              <a:rPr lang="ko-KR" altLang="en-US" sz="1400" dirty="0">
                <a:solidFill>
                  <a:srgbClr val="0000FF"/>
                </a:solidFill>
                <a:latin typeface="+mn-ea"/>
              </a:rPr>
              <a:t>번만 있었으므로 남은 데이터가 없음</a:t>
            </a:r>
            <a:endParaRPr lang="en-US" altLang="ko-KR" sz="1400" dirty="0">
              <a:solidFill>
                <a:srgbClr val="0000FF"/>
              </a:solidFill>
              <a:latin typeface="+mn-ea"/>
            </a:endParaRPr>
          </a:p>
        </p:txBody>
      </p:sp>
    </p:spTree>
    <p:extLst>
      <p:ext uri="{BB962C8B-B14F-4D97-AF65-F5344CB8AC3E}">
        <p14:creationId xmlns:p14="http://schemas.microsoft.com/office/powerpoint/2010/main" val="3199918143"/>
      </p:ext>
    </p:extLst>
  </p:cSld>
  <p:clrMapOvr>
    <a:masterClrMapping/>
  </p:clrMapOvr>
  <p:transition spd="slow"/>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3. DB </a:t>
            </a:r>
            <a:r>
              <a:rPr lang="ko-KR" altLang="en-US" b="1" dirty="0">
                <a:solidFill>
                  <a:schemeClr val="tx1"/>
                </a:solidFill>
                <a:latin typeface="+mn-ea"/>
              </a:rPr>
              <a:t>조회 </a:t>
            </a:r>
            <a:r>
              <a:rPr lang="en-US" altLang="ko-KR" b="1" dirty="0">
                <a:solidFill>
                  <a:schemeClr val="tx1"/>
                </a:solidFill>
                <a:latin typeface="+mn-ea"/>
              </a:rPr>
              <a:t>: where - dictionary</a:t>
            </a:r>
            <a:endParaRPr lang="ko-KR" altLang="en-US" b="1" dirty="0">
              <a:solidFill>
                <a:schemeClr val="tx1"/>
              </a:solidFill>
              <a:latin typeface="+mn-ea"/>
            </a:endParaRPr>
          </a:p>
        </p:txBody>
      </p:sp>
      <p:sp>
        <p:nvSpPr>
          <p:cNvPr id="3" name="직사각형 2"/>
          <p:cNvSpPr/>
          <p:nvPr/>
        </p:nvSpPr>
        <p:spPr>
          <a:xfrm>
            <a:off x="1785420" y="1091626"/>
            <a:ext cx="8256906" cy="1015663"/>
          </a:xfrm>
          <a:prstGeom prst="rect">
            <a:avLst/>
          </a:prstGeom>
          <a:solidFill>
            <a:schemeClr val="bg1">
              <a:lumMod val="95000"/>
            </a:schemeClr>
          </a:solidFill>
          <a:ln>
            <a:solidFill>
              <a:schemeClr val="tx1">
                <a:lumMod val="50000"/>
                <a:lumOff val="50000"/>
              </a:schemeClr>
            </a:solidFill>
          </a:ln>
        </p:spPr>
        <p:txBody>
          <a:bodyPr wrap="square">
            <a:spAutoFit/>
          </a:bodyPr>
          <a:lstStyle/>
          <a:p>
            <a:pPr>
              <a:lnSpc>
                <a:spcPts val="2400"/>
              </a:lnSpc>
            </a:pPr>
            <a:r>
              <a:rPr lang="en-US" altLang="ko-KR" sz="1600" dirty="0">
                <a:latin typeface="Consolas" panose="020B0609020204030204" pitchFamily="49" charset="0"/>
              </a:rPr>
              <a:t>cur.execute('SELECT * FROM users WHERE id=:</a:t>
            </a:r>
            <a:r>
              <a:rPr lang="en-US" altLang="ko-KR" sz="1600" b="1" dirty="0">
                <a:solidFill>
                  <a:srgbClr val="C00000"/>
                </a:solidFill>
                <a:latin typeface="Consolas" panose="020B0609020204030204" pitchFamily="49" charset="0"/>
              </a:rPr>
              <a:t>Id</a:t>
            </a:r>
            <a:r>
              <a:rPr lang="en-US" altLang="ko-KR" sz="1600" dirty="0">
                <a:latin typeface="Consolas" panose="020B0609020204030204" pitchFamily="49" charset="0"/>
              </a:rPr>
              <a:t>' ,</a:t>
            </a:r>
            <a:r>
              <a:rPr lang="en-US" altLang="ko-KR" sz="1600" dirty="0">
                <a:solidFill>
                  <a:srgbClr val="C00000"/>
                </a:solidFill>
                <a:latin typeface="Consolas" panose="020B0609020204030204" pitchFamily="49" charset="0"/>
              </a:rPr>
              <a:t>{"Id" : 3}</a:t>
            </a:r>
            <a:r>
              <a:rPr lang="en-US" altLang="ko-KR" sz="1600" dirty="0">
                <a:latin typeface="Consolas" panose="020B0609020204030204" pitchFamily="49" charset="0"/>
              </a:rPr>
              <a:t>)</a:t>
            </a:r>
          </a:p>
          <a:p>
            <a:pPr>
              <a:lnSpc>
                <a:spcPts val="2400"/>
              </a:lnSpc>
            </a:pPr>
            <a:r>
              <a:rPr lang="en-US" altLang="ko-KR" sz="1600" dirty="0">
                <a:latin typeface="Consolas" panose="020B0609020204030204" pitchFamily="49" charset="0"/>
              </a:rPr>
              <a:t>print('param3’, </a:t>
            </a:r>
            <a:r>
              <a:rPr lang="en-US" altLang="ko-KR" sz="1600" dirty="0" err="1">
                <a:latin typeface="Consolas" panose="020B0609020204030204" pitchFamily="49" charset="0"/>
              </a:rPr>
              <a:t>cur.fetchone</a:t>
            </a:r>
            <a:r>
              <a:rPr lang="en-US" altLang="ko-KR" sz="1600" dirty="0">
                <a:latin typeface="Consolas" panose="020B0609020204030204" pitchFamily="49" charset="0"/>
              </a:rPr>
              <a:t>())</a:t>
            </a:r>
          </a:p>
          <a:p>
            <a:pPr>
              <a:lnSpc>
                <a:spcPts val="2400"/>
              </a:lnSpc>
            </a:pPr>
            <a:r>
              <a:rPr lang="en-US" altLang="ko-KR" sz="1600" dirty="0">
                <a:latin typeface="Consolas" panose="020B0609020204030204" pitchFamily="49" charset="0"/>
              </a:rPr>
              <a:t>print(‘param3', </a:t>
            </a:r>
            <a:r>
              <a:rPr lang="en-US" altLang="ko-KR" sz="1600" dirty="0" err="1">
                <a:latin typeface="Consolas" panose="020B0609020204030204" pitchFamily="49" charset="0"/>
              </a:rPr>
              <a:t>cur.fetchall</a:t>
            </a:r>
            <a:r>
              <a:rPr lang="en-US" altLang="ko-KR" sz="1600" dirty="0">
                <a:latin typeface="Consolas" panose="020B0609020204030204" pitchFamily="49" charset="0"/>
              </a:rPr>
              <a:t>())</a:t>
            </a:r>
          </a:p>
        </p:txBody>
      </p:sp>
      <p:sp>
        <p:nvSpPr>
          <p:cNvPr id="4" name="TextBox 3"/>
          <p:cNvSpPr txBox="1"/>
          <p:nvPr/>
        </p:nvSpPr>
        <p:spPr>
          <a:xfrm>
            <a:off x="1753344" y="681355"/>
            <a:ext cx="3397084" cy="400110"/>
          </a:xfrm>
          <a:prstGeom prst="rect">
            <a:avLst/>
          </a:prstGeom>
          <a:noFill/>
        </p:spPr>
        <p:txBody>
          <a:bodyPr wrap="none" rtlCol="0">
            <a:spAutoFit/>
          </a:bodyPr>
          <a:lstStyle/>
          <a:p>
            <a:pPr>
              <a:lnSpc>
                <a:spcPts val="2400"/>
              </a:lnSpc>
            </a:pPr>
            <a:r>
              <a:rPr lang="en-US" altLang="ko-KR" sz="1400" dirty="0">
                <a:solidFill>
                  <a:srgbClr val="0000FF"/>
                </a:solidFill>
                <a:latin typeface="+mn-ea"/>
              </a:rPr>
              <a:t># </a:t>
            </a:r>
            <a:r>
              <a:rPr lang="ko-KR" altLang="en-US" sz="1400" dirty="0">
                <a:solidFill>
                  <a:srgbClr val="0000FF"/>
                </a:solidFill>
                <a:latin typeface="+mn-ea"/>
              </a:rPr>
              <a:t>원하는 </a:t>
            </a:r>
            <a:r>
              <a:rPr lang="en-US" altLang="ko-KR" sz="1400" dirty="0">
                <a:solidFill>
                  <a:srgbClr val="0000FF"/>
                </a:solidFill>
                <a:latin typeface="+mn-ea"/>
              </a:rPr>
              <a:t>id </a:t>
            </a:r>
            <a:r>
              <a:rPr lang="ko-KR" altLang="en-US" sz="1400" dirty="0">
                <a:solidFill>
                  <a:srgbClr val="0000FF"/>
                </a:solidFill>
                <a:latin typeface="+mn-ea"/>
              </a:rPr>
              <a:t>하나의 값을 읽어 오는 방법</a:t>
            </a:r>
            <a:endParaRPr lang="en-US" altLang="ko-KR" sz="1400" dirty="0">
              <a:solidFill>
                <a:srgbClr val="0000FF"/>
              </a:solidFill>
              <a:latin typeface="+mn-ea"/>
            </a:endParaRPr>
          </a:p>
        </p:txBody>
      </p:sp>
      <p:sp>
        <p:nvSpPr>
          <p:cNvPr id="5" name="TextBox 4"/>
          <p:cNvSpPr txBox="1"/>
          <p:nvPr/>
        </p:nvSpPr>
        <p:spPr>
          <a:xfrm>
            <a:off x="1785421" y="2374979"/>
            <a:ext cx="6274153" cy="707886"/>
          </a:xfrm>
          <a:prstGeom prst="rect">
            <a:avLst/>
          </a:prstGeom>
          <a:noFill/>
        </p:spPr>
        <p:txBody>
          <a:bodyPr wrap="none" rtlCol="0">
            <a:spAutoFit/>
          </a:bodyPr>
          <a:lstStyle/>
          <a:p>
            <a:pPr>
              <a:lnSpc>
                <a:spcPts val="2400"/>
              </a:lnSpc>
            </a:pPr>
            <a:r>
              <a:rPr lang="en-US" altLang="ko-KR" sz="1400" dirty="0">
                <a:solidFill>
                  <a:srgbClr val="0000FF"/>
                </a:solidFill>
                <a:latin typeface="+mn-ea"/>
              </a:rPr>
              <a:t># 3</a:t>
            </a:r>
            <a:r>
              <a:rPr lang="ko-KR" altLang="en-US" sz="1400" dirty="0">
                <a:solidFill>
                  <a:srgbClr val="0000FF"/>
                </a:solidFill>
                <a:latin typeface="+mn-ea"/>
              </a:rPr>
              <a:t>번만 읽어서 </a:t>
            </a:r>
            <a:r>
              <a:rPr lang="en-US" altLang="ko-KR" sz="1400" dirty="0">
                <a:solidFill>
                  <a:srgbClr val="0000FF"/>
                </a:solidFill>
                <a:latin typeface="+mn-ea"/>
              </a:rPr>
              <a:t>param3 </a:t>
            </a:r>
            <a:r>
              <a:rPr lang="ko-KR" altLang="en-US" sz="1400" dirty="0">
                <a:solidFill>
                  <a:srgbClr val="0000FF"/>
                </a:solidFill>
                <a:latin typeface="+mn-ea"/>
              </a:rPr>
              <a:t>에 저장</a:t>
            </a:r>
            <a:endParaRPr lang="en-US" altLang="ko-KR" sz="1400" dirty="0">
              <a:solidFill>
                <a:srgbClr val="0000FF"/>
              </a:solidFill>
              <a:latin typeface="+mn-ea"/>
            </a:endParaRPr>
          </a:p>
          <a:p>
            <a:pPr>
              <a:lnSpc>
                <a:spcPts val="2400"/>
              </a:lnSpc>
            </a:pPr>
            <a:r>
              <a:rPr lang="en-US" altLang="ko-KR" sz="1400" dirty="0">
                <a:solidFill>
                  <a:srgbClr val="0000FF"/>
                </a:solidFill>
                <a:latin typeface="+mn-ea"/>
              </a:rPr>
              <a:t># </a:t>
            </a:r>
            <a:r>
              <a:rPr lang="en-US" altLang="ko-KR" sz="1400" dirty="0" err="1">
                <a:solidFill>
                  <a:srgbClr val="0000FF"/>
                </a:solidFill>
                <a:latin typeface="+mn-ea"/>
              </a:rPr>
              <a:t>fetchall</a:t>
            </a:r>
            <a:r>
              <a:rPr lang="en-US" altLang="ko-KR" sz="1400" dirty="0">
                <a:solidFill>
                  <a:srgbClr val="0000FF"/>
                </a:solidFill>
                <a:latin typeface="+mn-ea"/>
              </a:rPr>
              <a:t>() </a:t>
            </a:r>
            <a:r>
              <a:rPr lang="ko-KR" altLang="en-US" sz="1400" dirty="0">
                <a:solidFill>
                  <a:srgbClr val="0000FF"/>
                </a:solidFill>
                <a:latin typeface="+mn-ea"/>
              </a:rPr>
              <a:t>로 읽어 와도 </a:t>
            </a:r>
            <a:r>
              <a:rPr lang="en-US" altLang="ko-KR" sz="1400" dirty="0">
                <a:solidFill>
                  <a:srgbClr val="0000FF"/>
                </a:solidFill>
                <a:latin typeface="+mn-ea"/>
              </a:rPr>
              <a:t>param3</a:t>
            </a:r>
            <a:r>
              <a:rPr lang="ko-KR" altLang="en-US" sz="1400" dirty="0">
                <a:solidFill>
                  <a:srgbClr val="0000FF"/>
                </a:solidFill>
                <a:latin typeface="+mn-ea"/>
              </a:rPr>
              <a:t>에는 </a:t>
            </a:r>
            <a:r>
              <a:rPr lang="en-US" altLang="ko-KR" sz="1400" dirty="0">
                <a:solidFill>
                  <a:srgbClr val="0000FF"/>
                </a:solidFill>
                <a:latin typeface="+mn-ea"/>
              </a:rPr>
              <a:t>3</a:t>
            </a:r>
            <a:r>
              <a:rPr lang="ko-KR" altLang="en-US" sz="1400" dirty="0">
                <a:solidFill>
                  <a:srgbClr val="0000FF"/>
                </a:solidFill>
                <a:latin typeface="+mn-ea"/>
              </a:rPr>
              <a:t>번만 있었으므로 남은 데이터가 없음</a:t>
            </a:r>
            <a:endParaRPr lang="en-US" altLang="ko-KR" sz="1400" dirty="0">
              <a:solidFill>
                <a:srgbClr val="0000FF"/>
              </a:solidFill>
              <a:latin typeface="+mn-ea"/>
            </a:endParaRPr>
          </a:p>
        </p:txBody>
      </p:sp>
      <p:pic>
        <p:nvPicPr>
          <p:cNvPr id="6" name="그림 5"/>
          <p:cNvPicPr>
            <a:picLocks noChangeAspect="1"/>
          </p:cNvPicPr>
          <p:nvPr/>
        </p:nvPicPr>
        <p:blipFill>
          <a:blip r:embed="rId2"/>
          <a:stretch>
            <a:fillRect/>
          </a:stretch>
        </p:blipFill>
        <p:spPr>
          <a:xfrm>
            <a:off x="1895157" y="3179106"/>
            <a:ext cx="7407030" cy="437854"/>
          </a:xfrm>
          <a:prstGeom prst="rect">
            <a:avLst/>
          </a:prstGeom>
        </p:spPr>
      </p:pic>
    </p:spTree>
    <p:extLst>
      <p:ext uri="{BB962C8B-B14F-4D97-AF65-F5344CB8AC3E}">
        <p14:creationId xmlns:p14="http://schemas.microsoft.com/office/powerpoint/2010/main" val="3963059057"/>
      </p:ext>
    </p:extLst>
  </p:cSld>
  <p:clrMapOvr>
    <a:masterClrMapping/>
  </p:clrMapOvr>
  <p:transition spd="slow"/>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3. DB </a:t>
            </a:r>
            <a:r>
              <a:rPr lang="ko-KR" altLang="en-US" b="1" dirty="0">
                <a:solidFill>
                  <a:schemeClr val="tx1"/>
                </a:solidFill>
                <a:latin typeface="+mn-ea"/>
              </a:rPr>
              <a:t>조회 </a:t>
            </a:r>
            <a:r>
              <a:rPr lang="en-US" altLang="ko-KR" b="1" dirty="0">
                <a:solidFill>
                  <a:schemeClr val="tx1"/>
                </a:solidFill>
                <a:latin typeface="+mn-ea"/>
              </a:rPr>
              <a:t>: where</a:t>
            </a:r>
            <a:endParaRPr lang="ko-KR" altLang="en-US" b="1" dirty="0">
              <a:solidFill>
                <a:schemeClr val="tx1"/>
              </a:solidFill>
              <a:latin typeface="+mn-ea"/>
            </a:endParaRPr>
          </a:p>
        </p:txBody>
      </p:sp>
      <p:sp>
        <p:nvSpPr>
          <p:cNvPr id="3" name="직사각형 2"/>
          <p:cNvSpPr/>
          <p:nvPr/>
        </p:nvSpPr>
        <p:spPr>
          <a:xfrm>
            <a:off x="1785420" y="1091626"/>
            <a:ext cx="8256906" cy="1015663"/>
          </a:xfrm>
          <a:prstGeom prst="rect">
            <a:avLst/>
          </a:prstGeom>
          <a:solidFill>
            <a:schemeClr val="bg1">
              <a:lumMod val="95000"/>
            </a:schemeClr>
          </a:solidFill>
          <a:ln>
            <a:solidFill>
              <a:schemeClr val="tx1">
                <a:lumMod val="50000"/>
                <a:lumOff val="50000"/>
              </a:schemeClr>
            </a:solidFill>
          </a:ln>
        </p:spPr>
        <p:txBody>
          <a:bodyPr wrap="square">
            <a:spAutoFit/>
          </a:bodyPr>
          <a:lstStyle/>
          <a:p>
            <a:pPr>
              <a:lnSpc>
                <a:spcPts val="2400"/>
              </a:lnSpc>
            </a:pPr>
            <a:r>
              <a:rPr lang="en-US" altLang="ko-KR" sz="1600" dirty="0">
                <a:latin typeface="Consolas" panose="020B0609020204030204" pitchFamily="49" charset="0"/>
              </a:rPr>
              <a:t>param4=(1,5)</a:t>
            </a:r>
          </a:p>
          <a:p>
            <a:pPr>
              <a:lnSpc>
                <a:spcPts val="2400"/>
              </a:lnSpc>
            </a:pPr>
            <a:r>
              <a:rPr lang="en-US" altLang="ko-KR" sz="1600" dirty="0">
                <a:latin typeface="Consolas" panose="020B0609020204030204" pitchFamily="49" charset="0"/>
              </a:rPr>
              <a:t>cur.execute('SELECT * FROM users WHERE id IN(?,?)', param4)</a:t>
            </a:r>
          </a:p>
          <a:p>
            <a:pPr>
              <a:lnSpc>
                <a:spcPts val="2400"/>
              </a:lnSpc>
            </a:pPr>
            <a:r>
              <a:rPr lang="en-US" altLang="ko-KR" sz="1600" dirty="0">
                <a:latin typeface="Consolas" panose="020B0609020204030204" pitchFamily="49" charset="0"/>
              </a:rPr>
              <a:t>print ('param4', </a:t>
            </a:r>
            <a:r>
              <a:rPr lang="en-US" altLang="ko-KR" sz="1600" dirty="0" err="1">
                <a:latin typeface="Consolas" panose="020B0609020204030204" pitchFamily="49" charset="0"/>
              </a:rPr>
              <a:t>cur.fetchall</a:t>
            </a:r>
            <a:r>
              <a:rPr lang="en-US" altLang="ko-KR" sz="1600" dirty="0">
                <a:latin typeface="Consolas" panose="020B0609020204030204" pitchFamily="49" charset="0"/>
              </a:rPr>
              <a:t>())</a:t>
            </a:r>
          </a:p>
        </p:txBody>
      </p:sp>
      <p:sp>
        <p:nvSpPr>
          <p:cNvPr id="4" name="TextBox 3"/>
          <p:cNvSpPr txBox="1"/>
          <p:nvPr/>
        </p:nvSpPr>
        <p:spPr>
          <a:xfrm>
            <a:off x="1753344" y="681355"/>
            <a:ext cx="3818674" cy="400110"/>
          </a:xfrm>
          <a:prstGeom prst="rect">
            <a:avLst/>
          </a:prstGeom>
          <a:noFill/>
        </p:spPr>
        <p:txBody>
          <a:bodyPr wrap="none" rtlCol="0">
            <a:spAutoFit/>
          </a:bodyPr>
          <a:lstStyle/>
          <a:p>
            <a:pPr>
              <a:lnSpc>
                <a:spcPts val="2400"/>
              </a:lnSpc>
            </a:pPr>
            <a:r>
              <a:rPr lang="en-US" altLang="ko-KR" sz="1400" dirty="0">
                <a:solidFill>
                  <a:srgbClr val="0000FF"/>
                </a:solidFill>
                <a:latin typeface="+mn-ea"/>
              </a:rPr>
              <a:t># </a:t>
            </a:r>
            <a:r>
              <a:rPr lang="ko-KR" altLang="en-US" sz="1400" dirty="0">
                <a:solidFill>
                  <a:srgbClr val="0000FF"/>
                </a:solidFill>
                <a:latin typeface="+mn-ea"/>
              </a:rPr>
              <a:t>원하는 </a:t>
            </a:r>
            <a:r>
              <a:rPr lang="en-US" altLang="ko-KR" sz="1400" dirty="0">
                <a:solidFill>
                  <a:srgbClr val="0000FF"/>
                </a:solidFill>
                <a:latin typeface="+mn-ea"/>
              </a:rPr>
              <a:t>id </a:t>
            </a:r>
            <a:r>
              <a:rPr lang="ko-KR" altLang="en-US" sz="1400" dirty="0">
                <a:solidFill>
                  <a:srgbClr val="0000FF"/>
                </a:solidFill>
                <a:latin typeface="+mn-ea"/>
              </a:rPr>
              <a:t>두개 이상의 값을 읽어 오는 방법</a:t>
            </a:r>
            <a:endParaRPr lang="en-US" altLang="ko-KR" sz="1400" dirty="0">
              <a:solidFill>
                <a:srgbClr val="0000FF"/>
              </a:solidFill>
              <a:latin typeface="+mn-ea"/>
            </a:endParaRPr>
          </a:p>
        </p:txBody>
      </p:sp>
      <p:sp>
        <p:nvSpPr>
          <p:cNvPr id="5" name="TextBox 4"/>
          <p:cNvSpPr txBox="1"/>
          <p:nvPr/>
        </p:nvSpPr>
        <p:spPr>
          <a:xfrm>
            <a:off x="1785421" y="2374979"/>
            <a:ext cx="2777363" cy="707886"/>
          </a:xfrm>
          <a:prstGeom prst="rect">
            <a:avLst/>
          </a:prstGeom>
          <a:noFill/>
        </p:spPr>
        <p:txBody>
          <a:bodyPr wrap="none" rtlCol="0">
            <a:spAutoFit/>
          </a:bodyPr>
          <a:lstStyle/>
          <a:p>
            <a:pPr>
              <a:lnSpc>
                <a:spcPts val="2400"/>
              </a:lnSpc>
            </a:pPr>
            <a:r>
              <a:rPr lang="en-US" altLang="ko-KR" sz="1400" dirty="0">
                <a:solidFill>
                  <a:srgbClr val="0000FF"/>
                </a:solidFill>
                <a:latin typeface="+mn-ea"/>
              </a:rPr>
              <a:t># 1, 5</a:t>
            </a:r>
            <a:r>
              <a:rPr lang="ko-KR" altLang="en-US" sz="1400" dirty="0">
                <a:solidFill>
                  <a:srgbClr val="0000FF"/>
                </a:solidFill>
                <a:latin typeface="+mn-ea"/>
              </a:rPr>
              <a:t>번 읽어서 </a:t>
            </a:r>
            <a:r>
              <a:rPr lang="en-US" altLang="ko-KR" sz="1400" dirty="0">
                <a:solidFill>
                  <a:srgbClr val="0000FF"/>
                </a:solidFill>
                <a:latin typeface="+mn-ea"/>
              </a:rPr>
              <a:t>param4 </a:t>
            </a:r>
            <a:r>
              <a:rPr lang="ko-KR" altLang="en-US" sz="1400" dirty="0">
                <a:solidFill>
                  <a:srgbClr val="0000FF"/>
                </a:solidFill>
                <a:latin typeface="+mn-ea"/>
              </a:rPr>
              <a:t>에 저장</a:t>
            </a:r>
            <a:endParaRPr lang="en-US" altLang="ko-KR" sz="1400" dirty="0">
              <a:solidFill>
                <a:srgbClr val="0000FF"/>
              </a:solidFill>
              <a:latin typeface="+mn-ea"/>
            </a:endParaRPr>
          </a:p>
          <a:p>
            <a:pPr>
              <a:lnSpc>
                <a:spcPts val="2400"/>
              </a:lnSpc>
            </a:pPr>
            <a:r>
              <a:rPr lang="en-US" altLang="ko-KR" sz="1400" dirty="0">
                <a:solidFill>
                  <a:srgbClr val="0000FF"/>
                </a:solidFill>
                <a:latin typeface="+mn-ea"/>
              </a:rPr>
              <a:t># 1, 5</a:t>
            </a:r>
            <a:r>
              <a:rPr lang="ko-KR" altLang="en-US" sz="1400" dirty="0">
                <a:solidFill>
                  <a:srgbClr val="0000FF"/>
                </a:solidFill>
                <a:latin typeface="+mn-ea"/>
              </a:rPr>
              <a:t>번 출력</a:t>
            </a:r>
            <a:endParaRPr lang="en-US" altLang="ko-KR" sz="1400" dirty="0">
              <a:solidFill>
                <a:srgbClr val="0000FF"/>
              </a:solidFill>
              <a:latin typeface="+mn-ea"/>
            </a:endParaRPr>
          </a:p>
        </p:txBody>
      </p:sp>
      <p:pic>
        <p:nvPicPr>
          <p:cNvPr id="6" name="그림 5"/>
          <p:cNvPicPr>
            <a:picLocks noChangeAspect="1"/>
          </p:cNvPicPr>
          <p:nvPr/>
        </p:nvPicPr>
        <p:blipFill>
          <a:blip r:embed="rId2"/>
          <a:stretch>
            <a:fillRect/>
          </a:stretch>
        </p:blipFill>
        <p:spPr>
          <a:xfrm>
            <a:off x="1830398" y="3039346"/>
            <a:ext cx="7903000" cy="526814"/>
          </a:xfrm>
          <a:prstGeom prst="rect">
            <a:avLst/>
          </a:prstGeom>
        </p:spPr>
      </p:pic>
    </p:spTree>
    <p:extLst>
      <p:ext uri="{BB962C8B-B14F-4D97-AF65-F5344CB8AC3E}">
        <p14:creationId xmlns:p14="http://schemas.microsoft.com/office/powerpoint/2010/main" val="193343154"/>
      </p:ext>
    </p:extLst>
  </p:cSld>
  <p:clrMapOvr>
    <a:masterClrMapping/>
  </p:clrMapOvr>
  <p:transition spd="slow"/>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3. DB </a:t>
            </a:r>
            <a:r>
              <a:rPr lang="ko-KR" altLang="en-US" b="1" dirty="0">
                <a:solidFill>
                  <a:schemeClr val="tx1"/>
                </a:solidFill>
                <a:latin typeface="+mn-ea"/>
              </a:rPr>
              <a:t>조회 </a:t>
            </a:r>
            <a:r>
              <a:rPr lang="en-US" altLang="ko-KR" b="1" dirty="0">
                <a:solidFill>
                  <a:schemeClr val="tx1"/>
                </a:solidFill>
                <a:latin typeface="+mn-ea"/>
              </a:rPr>
              <a:t>: where</a:t>
            </a:r>
            <a:endParaRPr lang="ko-KR" altLang="en-US" b="1" dirty="0">
              <a:solidFill>
                <a:schemeClr val="tx1"/>
              </a:solidFill>
              <a:latin typeface="+mn-ea"/>
            </a:endParaRPr>
          </a:p>
        </p:txBody>
      </p:sp>
      <p:sp>
        <p:nvSpPr>
          <p:cNvPr id="3" name="직사각형 2"/>
          <p:cNvSpPr/>
          <p:nvPr/>
        </p:nvSpPr>
        <p:spPr>
          <a:xfrm>
            <a:off x="1785420" y="1386265"/>
            <a:ext cx="8256906" cy="707886"/>
          </a:xfrm>
          <a:prstGeom prst="rect">
            <a:avLst/>
          </a:prstGeom>
          <a:solidFill>
            <a:schemeClr val="bg1">
              <a:lumMod val="95000"/>
            </a:schemeClr>
          </a:solidFill>
          <a:ln>
            <a:solidFill>
              <a:schemeClr val="tx1">
                <a:lumMod val="50000"/>
                <a:lumOff val="50000"/>
              </a:schemeClr>
            </a:solidFill>
          </a:ln>
        </p:spPr>
        <p:txBody>
          <a:bodyPr wrap="square">
            <a:spAutoFit/>
          </a:bodyPr>
          <a:lstStyle/>
          <a:p>
            <a:pPr>
              <a:lnSpc>
                <a:spcPts val="2400"/>
              </a:lnSpc>
            </a:pPr>
            <a:r>
              <a:rPr lang="en-US" altLang="ko-KR" sz="1400" dirty="0">
                <a:latin typeface="Consolas" panose="020B0609020204030204" pitchFamily="49" charset="0"/>
              </a:rPr>
              <a:t>cur.execute('SELECT * FROM users WHERE id=:id1 </a:t>
            </a:r>
            <a:r>
              <a:rPr lang="en-US" altLang="ko-KR" sz="1400" b="1" dirty="0">
                <a:solidFill>
                  <a:srgbClr val="C00000"/>
                </a:solidFill>
                <a:latin typeface="Consolas" panose="020B0609020204030204" pitchFamily="49" charset="0"/>
              </a:rPr>
              <a:t>OR</a:t>
            </a:r>
            <a:r>
              <a:rPr lang="en-US" altLang="ko-KR" sz="1400" dirty="0">
                <a:latin typeface="Consolas" panose="020B0609020204030204" pitchFamily="49" charset="0"/>
              </a:rPr>
              <a:t> id=:id2 ', {"id1": 2, "id2": 4})</a:t>
            </a:r>
          </a:p>
          <a:p>
            <a:pPr>
              <a:lnSpc>
                <a:spcPts val="2400"/>
              </a:lnSpc>
            </a:pPr>
            <a:r>
              <a:rPr lang="en-US" altLang="ko-KR" sz="1400" dirty="0">
                <a:latin typeface="Consolas" panose="020B0609020204030204" pitchFamily="49" charset="0"/>
              </a:rPr>
              <a:t>print ('param5', </a:t>
            </a:r>
            <a:r>
              <a:rPr lang="en-US" altLang="ko-KR" sz="1400" dirty="0" err="1">
                <a:latin typeface="Consolas" panose="020B0609020204030204" pitchFamily="49" charset="0"/>
              </a:rPr>
              <a:t>cur.fetchall</a:t>
            </a:r>
            <a:r>
              <a:rPr lang="en-US" altLang="ko-KR" sz="1400" dirty="0">
                <a:latin typeface="Consolas" panose="020B0609020204030204" pitchFamily="49" charset="0"/>
              </a:rPr>
              <a:t>())</a:t>
            </a:r>
          </a:p>
        </p:txBody>
      </p:sp>
      <p:sp>
        <p:nvSpPr>
          <p:cNvPr id="4" name="TextBox 3"/>
          <p:cNvSpPr txBox="1"/>
          <p:nvPr/>
        </p:nvSpPr>
        <p:spPr>
          <a:xfrm>
            <a:off x="1753344" y="681355"/>
            <a:ext cx="3818674" cy="707886"/>
          </a:xfrm>
          <a:prstGeom prst="rect">
            <a:avLst/>
          </a:prstGeom>
          <a:noFill/>
        </p:spPr>
        <p:txBody>
          <a:bodyPr wrap="none" rtlCol="0">
            <a:spAutoFit/>
          </a:bodyPr>
          <a:lstStyle/>
          <a:p>
            <a:pPr>
              <a:lnSpc>
                <a:spcPts val="2400"/>
              </a:lnSpc>
            </a:pPr>
            <a:r>
              <a:rPr lang="en-US" altLang="ko-KR" sz="1400" dirty="0">
                <a:solidFill>
                  <a:srgbClr val="0000FF"/>
                </a:solidFill>
                <a:latin typeface="+mn-ea"/>
              </a:rPr>
              <a:t># </a:t>
            </a:r>
            <a:r>
              <a:rPr lang="ko-KR" altLang="en-US" sz="1400" dirty="0">
                <a:solidFill>
                  <a:srgbClr val="0000FF"/>
                </a:solidFill>
                <a:latin typeface="+mn-ea"/>
              </a:rPr>
              <a:t>원하는 </a:t>
            </a:r>
            <a:r>
              <a:rPr lang="en-US" altLang="ko-KR" sz="1400" dirty="0">
                <a:solidFill>
                  <a:srgbClr val="0000FF"/>
                </a:solidFill>
                <a:latin typeface="+mn-ea"/>
              </a:rPr>
              <a:t>id </a:t>
            </a:r>
            <a:r>
              <a:rPr lang="ko-KR" altLang="en-US" sz="1400" dirty="0">
                <a:solidFill>
                  <a:srgbClr val="0000FF"/>
                </a:solidFill>
                <a:latin typeface="+mn-ea"/>
              </a:rPr>
              <a:t>두개 이상의 값을 읽어 오는 방법</a:t>
            </a:r>
            <a:endParaRPr lang="en-US" altLang="ko-KR" sz="1400" dirty="0">
              <a:solidFill>
                <a:srgbClr val="0000FF"/>
              </a:solidFill>
              <a:latin typeface="+mn-ea"/>
            </a:endParaRPr>
          </a:p>
          <a:p>
            <a:pPr>
              <a:lnSpc>
                <a:spcPts val="2400"/>
              </a:lnSpc>
            </a:pPr>
            <a:r>
              <a:rPr lang="en-US" altLang="ko-KR" sz="1400" dirty="0">
                <a:solidFill>
                  <a:srgbClr val="0000FF"/>
                </a:solidFill>
                <a:latin typeface="+mn-ea"/>
              </a:rPr>
              <a:t># dictionary </a:t>
            </a:r>
            <a:r>
              <a:rPr lang="ko-KR" altLang="en-US" sz="1400" dirty="0">
                <a:solidFill>
                  <a:srgbClr val="0000FF"/>
                </a:solidFill>
                <a:latin typeface="+mn-ea"/>
              </a:rPr>
              <a:t>형태로 읽어 옴</a:t>
            </a:r>
            <a:endParaRPr lang="en-US" altLang="ko-KR" sz="1400" dirty="0">
              <a:solidFill>
                <a:srgbClr val="0000FF"/>
              </a:solidFill>
              <a:latin typeface="+mn-ea"/>
            </a:endParaRPr>
          </a:p>
        </p:txBody>
      </p:sp>
      <p:sp>
        <p:nvSpPr>
          <p:cNvPr id="5" name="TextBox 4"/>
          <p:cNvSpPr txBox="1"/>
          <p:nvPr/>
        </p:nvSpPr>
        <p:spPr>
          <a:xfrm>
            <a:off x="1753345" y="2251780"/>
            <a:ext cx="2777363" cy="707886"/>
          </a:xfrm>
          <a:prstGeom prst="rect">
            <a:avLst/>
          </a:prstGeom>
          <a:noFill/>
        </p:spPr>
        <p:txBody>
          <a:bodyPr wrap="none" rtlCol="0">
            <a:spAutoFit/>
          </a:bodyPr>
          <a:lstStyle/>
          <a:p>
            <a:pPr>
              <a:lnSpc>
                <a:spcPts val="2400"/>
              </a:lnSpc>
            </a:pPr>
            <a:r>
              <a:rPr lang="en-US" altLang="ko-KR" sz="1400" dirty="0">
                <a:solidFill>
                  <a:srgbClr val="0000FF"/>
                </a:solidFill>
                <a:latin typeface="+mn-ea"/>
              </a:rPr>
              <a:t># 2, 4</a:t>
            </a:r>
            <a:r>
              <a:rPr lang="ko-KR" altLang="en-US" sz="1400" dirty="0">
                <a:solidFill>
                  <a:srgbClr val="0000FF"/>
                </a:solidFill>
                <a:latin typeface="+mn-ea"/>
              </a:rPr>
              <a:t>번 읽어서 </a:t>
            </a:r>
            <a:r>
              <a:rPr lang="en-US" altLang="ko-KR" sz="1400" dirty="0">
                <a:solidFill>
                  <a:srgbClr val="0000FF"/>
                </a:solidFill>
                <a:latin typeface="+mn-ea"/>
              </a:rPr>
              <a:t>param5 </a:t>
            </a:r>
            <a:r>
              <a:rPr lang="ko-KR" altLang="en-US" sz="1400" dirty="0">
                <a:solidFill>
                  <a:srgbClr val="0000FF"/>
                </a:solidFill>
                <a:latin typeface="+mn-ea"/>
              </a:rPr>
              <a:t>에 저장</a:t>
            </a:r>
            <a:endParaRPr lang="en-US" altLang="ko-KR" sz="1400" dirty="0">
              <a:solidFill>
                <a:srgbClr val="0000FF"/>
              </a:solidFill>
              <a:latin typeface="+mn-ea"/>
            </a:endParaRPr>
          </a:p>
          <a:p>
            <a:pPr>
              <a:lnSpc>
                <a:spcPts val="2400"/>
              </a:lnSpc>
            </a:pPr>
            <a:r>
              <a:rPr lang="en-US" altLang="ko-KR" sz="1400" dirty="0">
                <a:solidFill>
                  <a:srgbClr val="0000FF"/>
                </a:solidFill>
                <a:latin typeface="+mn-ea"/>
              </a:rPr>
              <a:t># 2, 4</a:t>
            </a:r>
            <a:r>
              <a:rPr lang="ko-KR" altLang="en-US" sz="1400" dirty="0">
                <a:solidFill>
                  <a:srgbClr val="0000FF"/>
                </a:solidFill>
                <a:latin typeface="+mn-ea"/>
              </a:rPr>
              <a:t>번 출력</a:t>
            </a:r>
            <a:endParaRPr lang="en-US" altLang="ko-KR" sz="1400" dirty="0">
              <a:solidFill>
                <a:srgbClr val="0000FF"/>
              </a:solidFill>
              <a:latin typeface="+mn-ea"/>
            </a:endParaRPr>
          </a:p>
        </p:txBody>
      </p:sp>
      <p:pic>
        <p:nvPicPr>
          <p:cNvPr id="6" name="그림 5"/>
          <p:cNvPicPr>
            <a:picLocks noChangeAspect="1"/>
          </p:cNvPicPr>
          <p:nvPr/>
        </p:nvPicPr>
        <p:blipFill>
          <a:blip r:embed="rId2"/>
          <a:stretch>
            <a:fillRect/>
          </a:stretch>
        </p:blipFill>
        <p:spPr>
          <a:xfrm>
            <a:off x="1785420" y="3148074"/>
            <a:ext cx="8256906" cy="602755"/>
          </a:xfrm>
          <a:prstGeom prst="rect">
            <a:avLst/>
          </a:prstGeom>
        </p:spPr>
      </p:pic>
    </p:spTree>
    <p:extLst>
      <p:ext uri="{BB962C8B-B14F-4D97-AF65-F5344CB8AC3E}">
        <p14:creationId xmlns:p14="http://schemas.microsoft.com/office/powerpoint/2010/main" val="3911592734"/>
      </p:ext>
    </p:extLst>
  </p:cSld>
  <p:clrMapOvr>
    <a:masterClrMapping/>
  </p:clrMapOvr>
  <p:transition spd="slow"/>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3. DB </a:t>
            </a:r>
            <a:r>
              <a:rPr lang="ko-KR" altLang="en-US" b="1" dirty="0">
                <a:solidFill>
                  <a:schemeClr val="tx1"/>
                </a:solidFill>
                <a:latin typeface="+mn-ea"/>
              </a:rPr>
              <a:t>조회 </a:t>
            </a:r>
            <a:r>
              <a:rPr lang="en-US" altLang="ko-KR" b="1" dirty="0">
                <a:solidFill>
                  <a:schemeClr val="tx1"/>
                </a:solidFill>
                <a:latin typeface="+mn-ea"/>
              </a:rPr>
              <a:t>: where – name</a:t>
            </a:r>
            <a:r>
              <a:rPr lang="ko-KR" altLang="en-US" b="1" dirty="0">
                <a:solidFill>
                  <a:schemeClr val="tx1"/>
                </a:solidFill>
                <a:latin typeface="+mn-ea"/>
              </a:rPr>
              <a:t>으로 조회</a:t>
            </a:r>
          </a:p>
        </p:txBody>
      </p:sp>
      <p:sp>
        <p:nvSpPr>
          <p:cNvPr id="3" name="직사각형 2"/>
          <p:cNvSpPr/>
          <p:nvPr/>
        </p:nvSpPr>
        <p:spPr>
          <a:xfrm>
            <a:off x="1837671" y="1120637"/>
            <a:ext cx="8256906" cy="1631216"/>
          </a:xfrm>
          <a:prstGeom prst="rect">
            <a:avLst/>
          </a:prstGeom>
          <a:solidFill>
            <a:schemeClr val="bg1">
              <a:lumMod val="95000"/>
            </a:schemeClr>
          </a:solidFill>
          <a:ln>
            <a:solidFill>
              <a:schemeClr val="tx1">
                <a:lumMod val="50000"/>
                <a:lumOff val="50000"/>
              </a:schemeClr>
            </a:solidFill>
          </a:ln>
        </p:spPr>
        <p:txBody>
          <a:bodyPr wrap="square">
            <a:spAutoFit/>
          </a:bodyPr>
          <a:lstStyle/>
          <a:p>
            <a:pPr>
              <a:lnSpc>
                <a:spcPts val="2400"/>
              </a:lnSpc>
            </a:pPr>
            <a:r>
              <a:rPr lang="en-US" altLang="ko-KR" sz="1400" dirty="0">
                <a:latin typeface="Consolas" panose="020B0609020204030204" pitchFamily="49" charset="0"/>
              </a:rPr>
              <a:t>cur.execute('SELECT * FROM users WHERE username=:name1', {'name1':'Son'} )</a:t>
            </a:r>
          </a:p>
          <a:p>
            <a:pPr>
              <a:lnSpc>
                <a:spcPts val="2400"/>
              </a:lnSpc>
            </a:pPr>
            <a:r>
              <a:rPr lang="en-US" altLang="ko-KR" sz="1400" dirty="0">
                <a:latin typeface="Consolas" panose="020B0609020204030204" pitchFamily="49" charset="0"/>
              </a:rPr>
              <a:t>print ('param6', </a:t>
            </a:r>
            <a:r>
              <a:rPr lang="en-US" altLang="ko-KR" sz="1400" dirty="0" err="1">
                <a:latin typeface="Consolas" panose="020B0609020204030204" pitchFamily="49" charset="0"/>
              </a:rPr>
              <a:t>cur.fetchall</a:t>
            </a:r>
            <a:r>
              <a:rPr lang="en-US" altLang="ko-KR" sz="1400" dirty="0">
                <a:latin typeface="Consolas" panose="020B0609020204030204" pitchFamily="49" charset="0"/>
              </a:rPr>
              <a:t>())</a:t>
            </a:r>
          </a:p>
          <a:p>
            <a:pPr>
              <a:lnSpc>
                <a:spcPts val="2400"/>
              </a:lnSpc>
            </a:pPr>
            <a:br>
              <a:rPr lang="en-US" altLang="ko-KR" sz="1400" dirty="0">
                <a:latin typeface="Consolas" panose="020B0609020204030204" pitchFamily="49" charset="0"/>
              </a:rPr>
            </a:br>
            <a:r>
              <a:rPr lang="en-US" altLang="ko-KR" sz="1400" dirty="0">
                <a:latin typeface="Consolas" panose="020B0609020204030204" pitchFamily="49" charset="0"/>
              </a:rPr>
              <a:t>cur.execute('SELECT * FROM users WHERE phone=:phone1', {'phone1':'010-222-2222'})</a:t>
            </a:r>
          </a:p>
          <a:p>
            <a:pPr>
              <a:lnSpc>
                <a:spcPts val="2400"/>
              </a:lnSpc>
            </a:pPr>
            <a:r>
              <a:rPr lang="en-US" altLang="ko-KR" sz="1400" dirty="0">
                <a:latin typeface="Consolas" panose="020B0609020204030204" pitchFamily="49" charset="0"/>
              </a:rPr>
              <a:t>print ('param7', </a:t>
            </a:r>
            <a:r>
              <a:rPr lang="en-US" altLang="ko-KR" sz="1400" dirty="0" err="1">
                <a:latin typeface="Consolas" panose="020B0609020204030204" pitchFamily="49" charset="0"/>
              </a:rPr>
              <a:t>cur.fetchall</a:t>
            </a:r>
            <a:r>
              <a:rPr lang="en-US" altLang="ko-KR" sz="1400" dirty="0">
                <a:latin typeface="Consolas" panose="020B0609020204030204" pitchFamily="49" charset="0"/>
              </a:rPr>
              <a:t>())</a:t>
            </a:r>
          </a:p>
        </p:txBody>
      </p:sp>
      <p:sp>
        <p:nvSpPr>
          <p:cNvPr id="4" name="TextBox 3"/>
          <p:cNvSpPr txBox="1"/>
          <p:nvPr/>
        </p:nvSpPr>
        <p:spPr>
          <a:xfrm>
            <a:off x="1753345" y="681355"/>
            <a:ext cx="3489417" cy="400110"/>
          </a:xfrm>
          <a:prstGeom prst="rect">
            <a:avLst/>
          </a:prstGeom>
          <a:noFill/>
        </p:spPr>
        <p:txBody>
          <a:bodyPr wrap="none" rtlCol="0">
            <a:spAutoFit/>
          </a:bodyPr>
          <a:lstStyle/>
          <a:p>
            <a:pPr>
              <a:lnSpc>
                <a:spcPts val="2400"/>
              </a:lnSpc>
            </a:pPr>
            <a:r>
              <a:rPr lang="en-US" altLang="ko-KR" sz="1400" dirty="0">
                <a:solidFill>
                  <a:srgbClr val="0000FF"/>
                </a:solidFill>
                <a:latin typeface="+mn-ea"/>
              </a:rPr>
              <a:t># id </a:t>
            </a:r>
            <a:r>
              <a:rPr lang="ko-KR" altLang="en-US" sz="1400" dirty="0">
                <a:solidFill>
                  <a:srgbClr val="0000FF"/>
                </a:solidFill>
                <a:latin typeface="+mn-ea"/>
              </a:rPr>
              <a:t>뿐만 아니라 다른 </a:t>
            </a:r>
            <a:r>
              <a:rPr lang="en-US" altLang="ko-KR" sz="1400" dirty="0">
                <a:solidFill>
                  <a:srgbClr val="0000FF"/>
                </a:solidFill>
                <a:latin typeface="+mn-ea"/>
              </a:rPr>
              <a:t>key</a:t>
            </a:r>
            <a:r>
              <a:rPr lang="ko-KR" altLang="en-US" sz="1400" dirty="0">
                <a:solidFill>
                  <a:srgbClr val="0000FF"/>
                </a:solidFill>
                <a:latin typeface="+mn-ea"/>
              </a:rPr>
              <a:t>로도 조회 가능</a:t>
            </a:r>
            <a:endParaRPr lang="en-US" altLang="ko-KR" sz="1400" dirty="0">
              <a:solidFill>
                <a:srgbClr val="0000FF"/>
              </a:solidFill>
              <a:latin typeface="+mn-ea"/>
            </a:endParaRPr>
          </a:p>
        </p:txBody>
      </p:sp>
      <p:sp>
        <p:nvSpPr>
          <p:cNvPr id="5" name="TextBox 4"/>
          <p:cNvSpPr txBox="1"/>
          <p:nvPr/>
        </p:nvSpPr>
        <p:spPr>
          <a:xfrm>
            <a:off x="1837672" y="2760247"/>
            <a:ext cx="3280065" cy="400110"/>
          </a:xfrm>
          <a:prstGeom prst="rect">
            <a:avLst/>
          </a:prstGeom>
          <a:noFill/>
        </p:spPr>
        <p:txBody>
          <a:bodyPr wrap="none" rtlCol="0">
            <a:spAutoFit/>
          </a:bodyPr>
          <a:lstStyle/>
          <a:p>
            <a:pPr>
              <a:lnSpc>
                <a:spcPts val="2400"/>
              </a:lnSpc>
            </a:pPr>
            <a:r>
              <a:rPr lang="en-US" altLang="ko-KR" sz="1400" dirty="0">
                <a:solidFill>
                  <a:srgbClr val="0000FF"/>
                </a:solidFill>
                <a:latin typeface="+mn-ea"/>
              </a:rPr>
              <a:t># name, phone </a:t>
            </a:r>
            <a:r>
              <a:rPr lang="ko-KR" altLang="en-US" sz="1400" dirty="0">
                <a:solidFill>
                  <a:srgbClr val="0000FF"/>
                </a:solidFill>
                <a:latin typeface="+mn-ea"/>
              </a:rPr>
              <a:t>이 일치하는 </a:t>
            </a:r>
            <a:r>
              <a:rPr lang="en-US" altLang="ko-KR" sz="1400" dirty="0">
                <a:solidFill>
                  <a:srgbClr val="0000FF"/>
                </a:solidFill>
                <a:latin typeface="+mn-ea"/>
              </a:rPr>
              <a:t>user </a:t>
            </a:r>
            <a:r>
              <a:rPr lang="ko-KR" altLang="en-US" sz="1400" dirty="0">
                <a:solidFill>
                  <a:srgbClr val="0000FF"/>
                </a:solidFill>
                <a:latin typeface="+mn-ea"/>
              </a:rPr>
              <a:t>출력</a:t>
            </a:r>
            <a:endParaRPr lang="en-US" altLang="ko-KR" sz="1400" dirty="0">
              <a:solidFill>
                <a:srgbClr val="0000FF"/>
              </a:solidFill>
              <a:latin typeface="+mn-ea"/>
            </a:endParaRPr>
          </a:p>
        </p:txBody>
      </p:sp>
      <p:pic>
        <p:nvPicPr>
          <p:cNvPr id="6" name="그림 5"/>
          <p:cNvPicPr>
            <a:picLocks noChangeAspect="1"/>
          </p:cNvPicPr>
          <p:nvPr/>
        </p:nvPicPr>
        <p:blipFill>
          <a:blip r:embed="rId2"/>
          <a:stretch>
            <a:fillRect/>
          </a:stretch>
        </p:blipFill>
        <p:spPr>
          <a:xfrm>
            <a:off x="1837671" y="3292437"/>
            <a:ext cx="7179180" cy="469666"/>
          </a:xfrm>
          <a:prstGeom prst="rect">
            <a:avLst/>
          </a:prstGeom>
        </p:spPr>
      </p:pic>
    </p:spTree>
    <p:extLst>
      <p:ext uri="{BB962C8B-B14F-4D97-AF65-F5344CB8AC3E}">
        <p14:creationId xmlns:p14="http://schemas.microsoft.com/office/powerpoint/2010/main" val="1135765885"/>
      </p:ext>
    </p:extLst>
  </p:cSld>
  <p:clrMapOvr>
    <a:masterClrMapping/>
  </p:clrMapOvr>
  <p:transition spd="slow"/>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3. Dump</a:t>
            </a:r>
            <a:endParaRPr lang="ko-KR" altLang="en-US" b="1" dirty="0">
              <a:solidFill>
                <a:schemeClr val="tx1"/>
              </a:solidFill>
              <a:latin typeface="+mn-ea"/>
            </a:endParaRPr>
          </a:p>
        </p:txBody>
      </p:sp>
      <p:sp>
        <p:nvSpPr>
          <p:cNvPr id="3" name="직사각형 2"/>
          <p:cNvSpPr/>
          <p:nvPr/>
        </p:nvSpPr>
        <p:spPr>
          <a:xfrm>
            <a:off x="1837671" y="1120638"/>
            <a:ext cx="8256906" cy="1384995"/>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altLang="ko-KR" sz="1400" dirty="0">
                <a:solidFill>
                  <a:srgbClr val="0000FF"/>
                </a:solidFill>
                <a:latin typeface="Consolas" panose="020B0609020204030204" pitchFamily="49" charset="0"/>
              </a:rPr>
              <a:t># with </a:t>
            </a:r>
            <a:r>
              <a:rPr lang="ko-KR" altLang="en-US" sz="1400" dirty="0">
                <a:solidFill>
                  <a:srgbClr val="0000FF"/>
                </a:solidFill>
                <a:latin typeface="Consolas" panose="020B0609020204030204" pitchFamily="49" charset="0"/>
              </a:rPr>
              <a:t>문을 사용하면 </a:t>
            </a:r>
            <a:r>
              <a:rPr lang="en-US" altLang="ko-KR" sz="1400" dirty="0">
                <a:solidFill>
                  <a:srgbClr val="0000FF"/>
                </a:solidFill>
                <a:latin typeface="Consolas" panose="020B0609020204030204" pitchFamily="49" charset="0"/>
              </a:rPr>
              <a:t>close </a:t>
            </a:r>
            <a:r>
              <a:rPr lang="ko-KR" altLang="en-US" sz="1400" dirty="0">
                <a:solidFill>
                  <a:srgbClr val="0000FF"/>
                </a:solidFill>
                <a:latin typeface="Consolas" panose="020B0609020204030204" pitchFamily="49" charset="0"/>
              </a:rPr>
              <a:t>자동 실행됨</a:t>
            </a:r>
          </a:p>
          <a:p>
            <a:r>
              <a:rPr lang="en-US" altLang="ko-KR" sz="1400" dirty="0">
                <a:latin typeface="Consolas" panose="020B0609020204030204" pitchFamily="49" charset="0"/>
              </a:rPr>
              <a:t>with conn:</a:t>
            </a:r>
          </a:p>
          <a:p>
            <a:r>
              <a:rPr lang="en-US" altLang="ko-KR" sz="1400" dirty="0">
                <a:latin typeface="Consolas" panose="020B0609020204030204" pitchFamily="49" charset="0"/>
              </a:rPr>
              <a:t>    with open('</a:t>
            </a:r>
            <a:r>
              <a:rPr lang="en-US" altLang="ko-KR" sz="1400" dirty="0" err="1">
                <a:latin typeface="Consolas" panose="020B0609020204030204" pitchFamily="49" charset="0"/>
              </a:rPr>
              <a:t>testdb_dump.sql</a:t>
            </a:r>
            <a:r>
              <a:rPr lang="en-US" altLang="ko-KR" sz="1400" dirty="0">
                <a:latin typeface="Consolas" panose="020B0609020204030204" pitchFamily="49" charset="0"/>
              </a:rPr>
              <a:t>', 'w') as f:       </a:t>
            </a:r>
            <a:r>
              <a:rPr lang="en-US" altLang="ko-KR" sz="1400" dirty="0">
                <a:solidFill>
                  <a:srgbClr val="0000FF"/>
                </a:solidFill>
                <a:latin typeface="Consolas" panose="020B0609020204030204" pitchFamily="49" charset="0"/>
              </a:rPr>
              <a:t># </a:t>
            </a:r>
            <a:r>
              <a:rPr lang="ko-KR" altLang="en-US" sz="1400" dirty="0">
                <a:solidFill>
                  <a:srgbClr val="0000FF"/>
                </a:solidFill>
                <a:latin typeface="Consolas" panose="020B0609020204030204" pitchFamily="49" charset="0"/>
              </a:rPr>
              <a:t>생성 파일 </a:t>
            </a:r>
            <a:r>
              <a:rPr lang="en-US" altLang="ko-KR" sz="1400" dirty="0">
                <a:solidFill>
                  <a:srgbClr val="0000FF"/>
                </a:solidFill>
                <a:latin typeface="Consolas" panose="020B0609020204030204" pitchFamily="49" charset="0"/>
              </a:rPr>
              <a:t>: </a:t>
            </a:r>
            <a:r>
              <a:rPr lang="en-US" altLang="ko-KR" sz="1400" dirty="0" err="1">
                <a:solidFill>
                  <a:srgbClr val="0000FF"/>
                </a:solidFill>
                <a:latin typeface="Consolas" panose="020B0609020204030204" pitchFamily="49" charset="0"/>
              </a:rPr>
              <a:t>testdb_dump.sql</a:t>
            </a:r>
            <a:endParaRPr lang="en-US" altLang="ko-KR" sz="1400" dirty="0">
              <a:solidFill>
                <a:srgbClr val="0000FF"/>
              </a:solidFill>
              <a:latin typeface="Consolas" panose="020B0609020204030204" pitchFamily="49" charset="0"/>
            </a:endParaRPr>
          </a:p>
          <a:p>
            <a:r>
              <a:rPr lang="en-US" altLang="ko-KR" sz="1400" dirty="0">
                <a:latin typeface="Consolas" panose="020B0609020204030204" pitchFamily="49" charset="0"/>
              </a:rPr>
              <a:t>        for line in </a:t>
            </a:r>
            <a:r>
              <a:rPr lang="en-US" altLang="ko-KR" sz="1400" dirty="0" err="1">
                <a:latin typeface="Consolas" panose="020B0609020204030204" pitchFamily="49" charset="0"/>
              </a:rPr>
              <a:t>conn.iterdump</a:t>
            </a:r>
            <a:r>
              <a:rPr lang="en-US" altLang="ko-KR" sz="1400" dirty="0">
                <a:latin typeface="Consolas" panose="020B0609020204030204" pitchFamily="49" charset="0"/>
              </a:rPr>
              <a:t>():</a:t>
            </a:r>
          </a:p>
          <a:p>
            <a:r>
              <a:rPr lang="en-US" altLang="ko-KR" sz="1400" dirty="0">
                <a:latin typeface="Consolas" panose="020B0609020204030204" pitchFamily="49" charset="0"/>
              </a:rPr>
              <a:t>            </a:t>
            </a:r>
            <a:r>
              <a:rPr lang="en-US" altLang="ko-KR" sz="1400" dirty="0" err="1">
                <a:latin typeface="Consolas" panose="020B0609020204030204" pitchFamily="49" charset="0"/>
              </a:rPr>
              <a:t>f.write</a:t>
            </a:r>
            <a:r>
              <a:rPr lang="en-US" altLang="ko-KR" sz="1400" dirty="0">
                <a:latin typeface="Consolas" panose="020B0609020204030204" pitchFamily="49" charset="0"/>
              </a:rPr>
              <a:t>('%s\n' % line)</a:t>
            </a:r>
          </a:p>
          <a:p>
            <a:r>
              <a:rPr lang="en-US" altLang="ko-KR" sz="1400" dirty="0">
                <a:latin typeface="Consolas" panose="020B0609020204030204" pitchFamily="49" charset="0"/>
              </a:rPr>
              <a:t>        print('Dump print complete.')</a:t>
            </a:r>
          </a:p>
        </p:txBody>
      </p:sp>
      <p:sp>
        <p:nvSpPr>
          <p:cNvPr id="4" name="TextBox 3"/>
          <p:cNvSpPr txBox="1"/>
          <p:nvPr/>
        </p:nvSpPr>
        <p:spPr>
          <a:xfrm>
            <a:off x="1753345" y="681355"/>
            <a:ext cx="1010213" cy="400110"/>
          </a:xfrm>
          <a:prstGeom prst="rect">
            <a:avLst/>
          </a:prstGeom>
          <a:noFill/>
        </p:spPr>
        <p:txBody>
          <a:bodyPr wrap="none" rtlCol="0">
            <a:spAutoFit/>
          </a:bodyPr>
          <a:lstStyle/>
          <a:p>
            <a:pPr>
              <a:lnSpc>
                <a:spcPts val="2400"/>
              </a:lnSpc>
            </a:pPr>
            <a:r>
              <a:rPr lang="en-US" altLang="ko-KR" sz="1400" dirty="0">
                <a:solidFill>
                  <a:srgbClr val="0000FF"/>
                </a:solidFill>
                <a:latin typeface="+mn-ea"/>
              </a:rPr>
              <a:t># DB </a:t>
            </a:r>
            <a:r>
              <a:rPr lang="ko-KR" altLang="en-US" sz="1400" dirty="0">
                <a:solidFill>
                  <a:srgbClr val="0000FF"/>
                </a:solidFill>
                <a:latin typeface="+mn-ea"/>
              </a:rPr>
              <a:t>복사</a:t>
            </a:r>
            <a:endParaRPr lang="en-US" altLang="ko-KR" sz="1400" dirty="0">
              <a:solidFill>
                <a:srgbClr val="0000FF"/>
              </a:solidFill>
              <a:latin typeface="+mn-ea"/>
            </a:endParaRPr>
          </a:p>
        </p:txBody>
      </p:sp>
      <p:sp>
        <p:nvSpPr>
          <p:cNvPr id="5" name="TextBox 4"/>
          <p:cNvSpPr txBox="1"/>
          <p:nvPr/>
        </p:nvSpPr>
        <p:spPr>
          <a:xfrm>
            <a:off x="3409296" y="2592185"/>
            <a:ext cx="1386918" cy="1015663"/>
          </a:xfrm>
          <a:prstGeom prst="rect">
            <a:avLst/>
          </a:prstGeom>
          <a:noFill/>
        </p:spPr>
        <p:txBody>
          <a:bodyPr wrap="none" rtlCol="0">
            <a:spAutoFit/>
          </a:bodyPr>
          <a:lstStyle/>
          <a:p>
            <a:pPr>
              <a:lnSpc>
                <a:spcPts val="2400"/>
              </a:lnSpc>
            </a:pPr>
            <a:r>
              <a:rPr lang="ko-KR" altLang="en-US" sz="1400" dirty="0">
                <a:solidFill>
                  <a:srgbClr val="0000FF"/>
                </a:solidFill>
                <a:latin typeface="+mn-ea"/>
              </a:rPr>
              <a:t>터미널 확인</a:t>
            </a:r>
            <a:endParaRPr lang="en-US" altLang="ko-KR" sz="1400" dirty="0">
              <a:solidFill>
                <a:srgbClr val="0000FF"/>
              </a:solidFill>
              <a:latin typeface="+mn-ea"/>
            </a:endParaRPr>
          </a:p>
          <a:p>
            <a:pPr>
              <a:lnSpc>
                <a:spcPts val="2400"/>
              </a:lnSpc>
            </a:pPr>
            <a:r>
              <a:rPr lang="ko-KR" altLang="en-US" sz="1400" dirty="0">
                <a:solidFill>
                  <a:srgbClr val="0000FF"/>
                </a:solidFill>
                <a:latin typeface="+mn-ea"/>
              </a:rPr>
              <a:t>생성 파일 확인</a:t>
            </a:r>
            <a:endParaRPr lang="en-US" altLang="ko-KR" sz="1400" dirty="0">
              <a:solidFill>
                <a:srgbClr val="0000FF"/>
              </a:solidFill>
              <a:latin typeface="+mn-ea"/>
            </a:endParaRPr>
          </a:p>
          <a:p>
            <a:pPr>
              <a:lnSpc>
                <a:spcPts val="2400"/>
              </a:lnSpc>
            </a:pPr>
            <a:endParaRPr lang="en-US" altLang="ko-KR" sz="1400" dirty="0">
              <a:solidFill>
                <a:srgbClr val="0000FF"/>
              </a:solidFill>
              <a:latin typeface="+mn-ea"/>
            </a:endParaRPr>
          </a:p>
        </p:txBody>
      </p:sp>
      <p:pic>
        <p:nvPicPr>
          <p:cNvPr id="6" name="그림 5"/>
          <p:cNvPicPr>
            <a:picLocks noChangeAspect="1"/>
          </p:cNvPicPr>
          <p:nvPr/>
        </p:nvPicPr>
        <p:blipFill>
          <a:blip r:embed="rId2"/>
          <a:stretch>
            <a:fillRect/>
          </a:stretch>
        </p:blipFill>
        <p:spPr>
          <a:xfrm>
            <a:off x="1837672" y="2705412"/>
            <a:ext cx="1571625" cy="228600"/>
          </a:xfrm>
          <a:prstGeom prst="rect">
            <a:avLst/>
          </a:prstGeom>
        </p:spPr>
      </p:pic>
      <p:pic>
        <p:nvPicPr>
          <p:cNvPr id="7" name="그림 6"/>
          <p:cNvPicPr>
            <a:picLocks noChangeAspect="1"/>
          </p:cNvPicPr>
          <p:nvPr/>
        </p:nvPicPr>
        <p:blipFill>
          <a:blip r:embed="rId3"/>
          <a:stretch>
            <a:fillRect/>
          </a:stretch>
        </p:blipFill>
        <p:spPr>
          <a:xfrm>
            <a:off x="1837671" y="2992294"/>
            <a:ext cx="1352550" cy="304800"/>
          </a:xfrm>
          <a:prstGeom prst="rect">
            <a:avLst/>
          </a:prstGeom>
        </p:spPr>
      </p:pic>
      <p:pic>
        <p:nvPicPr>
          <p:cNvPr id="8" name="그림 7"/>
          <p:cNvPicPr>
            <a:picLocks noChangeAspect="1"/>
          </p:cNvPicPr>
          <p:nvPr/>
        </p:nvPicPr>
        <p:blipFill>
          <a:blip r:embed="rId4"/>
          <a:stretch>
            <a:fillRect/>
          </a:stretch>
        </p:blipFill>
        <p:spPr>
          <a:xfrm>
            <a:off x="1837672" y="3607848"/>
            <a:ext cx="8682283" cy="1971675"/>
          </a:xfrm>
          <a:prstGeom prst="rect">
            <a:avLst/>
          </a:prstGeom>
        </p:spPr>
      </p:pic>
    </p:spTree>
    <p:extLst>
      <p:ext uri="{BB962C8B-B14F-4D97-AF65-F5344CB8AC3E}">
        <p14:creationId xmlns:p14="http://schemas.microsoft.com/office/powerpoint/2010/main" val="2088019190"/>
      </p:ext>
    </p:extLst>
  </p:cSld>
  <p:clrMapOvr>
    <a:masterClrMapping/>
  </p:clrMapOvr>
  <p:transition spd="slow"/>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3. Dump : </a:t>
            </a:r>
            <a:r>
              <a:rPr lang="ko-KR" altLang="en-US" b="1" dirty="0">
                <a:solidFill>
                  <a:schemeClr val="tx1"/>
                </a:solidFill>
                <a:latin typeface="+mn-ea"/>
              </a:rPr>
              <a:t>확인</a:t>
            </a:r>
          </a:p>
        </p:txBody>
      </p:sp>
      <p:pic>
        <p:nvPicPr>
          <p:cNvPr id="3" name="그림 2"/>
          <p:cNvPicPr>
            <a:picLocks noChangeAspect="1"/>
          </p:cNvPicPr>
          <p:nvPr/>
        </p:nvPicPr>
        <p:blipFill>
          <a:blip r:embed="rId2"/>
          <a:stretch>
            <a:fillRect/>
          </a:stretch>
        </p:blipFill>
        <p:spPr>
          <a:xfrm>
            <a:off x="1616075" y="906463"/>
            <a:ext cx="8131356" cy="3656553"/>
          </a:xfrm>
          <a:prstGeom prst="rect">
            <a:avLst/>
          </a:prstGeom>
          <a:ln>
            <a:solidFill>
              <a:schemeClr val="accent1">
                <a:shade val="50000"/>
              </a:schemeClr>
            </a:solidFill>
          </a:ln>
        </p:spPr>
      </p:pic>
      <p:sp>
        <p:nvSpPr>
          <p:cNvPr id="4" name="TextBox 3"/>
          <p:cNvSpPr txBox="1"/>
          <p:nvPr/>
        </p:nvSpPr>
        <p:spPr>
          <a:xfrm>
            <a:off x="1686216" y="530844"/>
            <a:ext cx="4797532" cy="400110"/>
          </a:xfrm>
          <a:prstGeom prst="rect">
            <a:avLst/>
          </a:prstGeom>
          <a:noFill/>
        </p:spPr>
        <p:txBody>
          <a:bodyPr wrap="none" rtlCol="0">
            <a:spAutoFit/>
          </a:bodyPr>
          <a:lstStyle/>
          <a:p>
            <a:pPr marL="171450" indent="-171450">
              <a:lnSpc>
                <a:spcPts val="2400"/>
              </a:lnSpc>
              <a:buFont typeface="Arial" panose="020B0604020202020204" pitchFamily="34" charset="0"/>
              <a:buChar char="•"/>
            </a:pPr>
            <a:r>
              <a:rPr lang="en-US" altLang="ko-KR" sz="1200" dirty="0">
                <a:solidFill>
                  <a:srgbClr val="0000FF"/>
                </a:solidFill>
                <a:latin typeface="+mn-ea"/>
              </a:rPr>
              <a:t>DB Browser</a:t>
            </a:r>
            <a:r>
              <a:rPr lang="ko-KR" altLang="en-US" sz="1200" dirty="0">
                <a:solidFill>
                  <a:srgbClr val="0000FF"/>
                </a:solidFill>
                <a:latin typeface="+mn-ea"/>
              </a:rPr>
              <a:t>에서 파일 </a:t>
            </a:r>
            <a:r>
              <a:rPr lang="en-US" altLang="ko-KR" sz="1200" dirty="0">
                <a:solidFill>
                  <a:srgbClr val="0000FF"/>
                </a:solidFill>
                <a:latin typeface="+mn-ea"/>
              </a:rPr>
              <a:t>-&gt; </a:t>
            </a:r>
            <a:r>
              <a:rPr lang="ko-KR" altLang="en-US" sz="1200" dirty="0">
                <a:solidFill>
                  <a:srgbClr val="0000FF"/>
                </a:solidFill>
                <a:latin typeface="+mn-ea"/>
              </a:rPr>
              <a:t>새 데이터베이스 </a:t>
            </a:r>
            <a:r>
              <a:rPr lang="en-US" altLang="ko-KR" sz="1200" dirty="0">
                <a:solidFill>
                  <a:srgbClr val="0000FF"/>
                </a:solidFill>
                <a:latin typeface="+mn-ea"/>
              </a:rPr>
              <a:t>-&gt; </a:t>
            </a:r>
            <a:r>
              <a:rPr lang="en-US" altLang="ko-KR" sz="1200" dirty="0" err="1">
                <a:solidFill>
                  <a:srgbClr val="0000FF"/>
                </a:solidFill>
                <a:latin typeface="+mn-ea"/>
              </a:rPr>
              <a:t>db</a:t>
            </a:r>
            <a:r>
              <a:rPr lang="en-US" altLang="ko-KR" sz="1200" dirty="0">
                <a:solidFill>
                  <a:srgbClr val="0000FF"/>
                </a:solidFill>
                <a:latin typeface="+mn-ea"/>
              </a:rPr>
              <a:t> </a:t>
            </a:r>
            <a:r>
              <a:rPr lang="ko-KR" altLang="en-US" sz="1200" dirty="0">
                <a:solidFill>
                  <a:srgbClr val="0000FF"/>
                </a:solidFill>
                <a:latin typeface="+mn-ea"/>
              </a:rPr>
              <a:t>파일 이름 입력</a:t>
            </a:r>
            <a:endParaRPr lang="en-US" altLang="ko-KR" sz="1200" dirty="0">
              <a:solidFill>
                <a:srgbClr val="0000FF"/>
              </a:solidFill>
              <a:latin typeface="+mn-ea"/>
            </a:endParaRPr>
          </a:p>
        </p:txBody>
      </p:sp>
      <p:sp>
        <p:nvSpPr>
          <p:cNvPr id="5" name="모서리가 둥근 직사각형 4"/>
          <p:cNvSpPr/>
          <p:nvPr/>
        </p:nvSpPr>
        <p:spPr>
          <a:xfrm>
            <a:off x="4200073" y="1584507"/>
            <a:ext cx="809897" cy="26125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5009970" y="1594554"/>
            <a:ext cx="261257" cy="241160"/>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solidFill>
                  <a:schemeClr val="bg1"/>
                </a:solidFill>
              </a:rPr>
              <a:t>1</a:t>
            </a:r>
            <a:endParaRPr lang="ko-KR" altLang="en-US" dirty="0">
              <a:solidFill>
                <a:schemeClr val="bg1"/>
              </a:solidFill>
            </a:endParaRPr>
          </a:p>
        </p:txBody>
      </p:sp>
      <p:sp>
        <p:nvSpPr>
          <p:cNvPr id="7" name="타원 6"/>
          <p:cNvSpPr/>
          <p:nvPr/>
        </p:nvSpPr>
        <p:spPr>
          <a:xfrm>
            <a:off x="2620137" y="3615947"/>
            <a:ext cx="261257" cy="241160"/>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solidFill>
                  <a:schemeClr val="bg1"/>
                </a:solidFill>
              </a:rPr>
              <a:t>2</a:t>
            </a:r>
            <a:endParaRPr lang="ko-KR" altLang="en-US" dirty="0">
              <a:solidFill>
                <a:schemeClr val="bg1"/>
              </a:solidFill>
            </a:endParaRPr>
          </a:p>
        </p:txBody>
      </p:sp>
      <p:sp>
        <p:nvSpPr>
          <p:cNvPr id="8" name="TextBox 7"/>
          <p:cNvSpPr txBox="1"/>
          <p:nvPr/>
        </p:nvSpPr>
        <p:spPr>
          <a:xfrm>
            <a:off x="2948596" y="3582639"/>
            <a:ext cx="965329" cy="307777"/>
          </a:xfrm>
          <a:prstGeom prst="rect">
            <a:avLst/>
          </a:prstGeom>
          <a:noFill/>
        </p:spPr>
        <p:txBody>
          <a:bodyPr wrap="none" rtlCol="0">
            <a:spAutoFit/>
          </a:bodyPr>
          <a:lstStyle/>
          <a:p>
            <a:r>
              <a:rPr lang="ko-KR" altLang="en-US" sz="1400" dirty="0">
                <a:solidFill>
                  <a:srgbClr val="0000FF"/>
                </a:solidFill>
              </a:rPr>
              <a:t>붙여 넣기</a:t>
            </a:r>
          </a:p>
        </p:txBody>
      </p:sp>
      <p:sp>
        <p:nvSpPr>
          <p:cNvPr id="9" name="모서리가 둥근 직사각형 8"/>
          <p:cNvSpPr/>
          <p:nvPr/>
        </p:nvSpPr>
        <p:spPr>
          <a:xfrm>
            <a:off x="2750765" y="1869320"/>
            <a:ext cx="323893" cy="26125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2620136" y="1615285"/>
            <a:ext cx="261257" cy="241160"/>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solidFill>
                  <a:schemeClr val="bg1"/>
                </a:solidFill>
              </a:rPr>
              <a:t>3</a:t>
            </a:r>
            <a:endParaRPr lang="ko-KR" altLang="en-US" dirty="0">
              <a:solidFill>
                <a:schemeClr val="bg1"/>
              </a:solidFill>
            </a:endParaRPr>
          </a:p>
        </p:txBody>
      </p:sp>
      <p:pic>
        <p:nvPicPr>
          <p:cNvPr id="11" name="그림 10"/>
          <p:cNvPicPr>
            <a:picLocks noChangeAspect="1"/>
          </p:cNvPicPr>
          <p:nvPr/>
        </p:nvPicPr>
        <p:blipFill>
          <a:blip r:embed="rId3"/>
          <a:stretch>
            <a:fillRect/>
          </a:stretch>
        </p:blipFill>
        <p:spPr>
          <a:xfrm>
            <a:off x="1843088" y="4789514"/>
            <a:ext cx="4454489" cy="1977828"/>
          </a:xfrm>
          <a:prstGeom prst="rect">
            <a:avLst/>
          </a:prstGeom>
          <a:ln>
            <a:solidFill>
              <a:schemeClr val="accent1">
                <a:shade val="50000"/>
              </a:schemeClr>
            </a:solidFill>
          </a:ln>
        </p:spPr>
      </p:pic>
      <p:sp>
        <p:nvSpPr>
          <p:cNvPr id="12" name="모서리가 둥근 직사각형 11"/>
          <p:cNvSpPr/>
          <p:nvPr/>
        </p:nvSpPr>
        <p:spPr>
          <a:xfrm>
            <a:off x="2620136" y="4768687"/>
            <a:ext cx="809897" cy="26125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6297576" y="4789514"/>
            <a:ext cx="2751074" cy="400110"/>
          </a:xfrm>
          <a:prstGeom prst="rect">
            <a:avLst/>
          </a:prstGeom>
          <a:noFill/>
        </p:spPr>
        <p:txBody>
          <a:bodyPr wrap="none" rtlCol="0">
            <a:spAutoFit/>
          </a:bodyPr>
          <a:lstStyle/>
          <a:p>
            <a:pPr marL="171450" indent="-171450">
              <a:lnSpc>
                <a:spcPts val="2400"/>
              </a:lnSpc>
              <a:buFont typeface="Arial" panose="020B0604020202020204" pitchFamily="34" charset="0"/>
              <a:buChar char="•"/>
            </a:pPr>
            <a:r>
              <a:rPr lang="en-US" altLang="ko-KR" sz="1200" dirty="0">
                <a:solidFill>
                  <a:srgbClr val="0000FF"/>
                </a:solidFill>
                <a:latin typeface="+mn-ea"/>
              </a:rPr>
              <a:t>Dump </a:t>
            </a:r>
            <a:r>
              <a:rPr lang="ko-KR" altLang="en-US" sz="1200" dirty="0">
                <a:solidFill>
                  <a:srgbClr val="0000FF"/>
                </a:solidFill>
                <a:latin typeface="+mn-ea"/>
              </a:rPr>
              <a:t>한 내용들을 확인할 수 있다</a:t>
            </a:r>
            <a:endParaRPr lang="en-US" altLang="ko-KR" sz="1200" dirty="0">
              <a:solidFill>
                <a:srgbClr val="0000FF"/>
              </a:solidFill>
              <a:latin typeface="+mn-ea"/>
            </a:endParaRPr>
          </a:p>
        </p:txBody>
      </p:sp>
    </p:spTree>
    <p:extLst>
      <p:ext uri="{BB962C8B-B14F-4D97-AF65-F5344CB8AC3E}">
        <p14:creationId xmlns:p14="http://schemas.microsoft.com/office/powerpoint/2010/main" val="3843158873"/>
      </p:ext>
    </p:extLst>
  </p:cSld>
  <p:clrMapOvr>
    <a:masterClrMapping/>
  </p:clrMapOvr>
  <p:transition spd="slow"/>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4. DB </a:t>
            </a:r>
            <a:r>
              <a:rPr lang="ko-KR" altLang="en-US" b="1" dirty="0">
                <a:solidFill>
                  <a:schemeClr val="tx1"/>
                </a:solidFill>
                <a:latin typeface="+mn-ea"/>
              </a:rPr>
              <a:t>데이터 수정</a:t>
            </a:r>
          </a:p>
        </p:txBody>
      </p:sp>
      <p:sp>
        <p:nvSpPr>
          <p:cNvPr id="3" name="직사각형 2"/>
          <p:cNvSpPr/>
          <p:nvPr/>
        </p:nvSpPr>
        <p:spPr>
          <a:xfrm>
            <a:off x="1616076" y="1261314"/>
            <a:ext cx="8881103" cy="3293209"/>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altLang="ko-KR" sz="1400" dirty="0">
                <a:latin typeface="Consolas" panose="020B0609020204030204" pitchFamily="49" charset="0"/>
              </a:rPr>
              <a:t>import sqlite3</a:t>
            </a:r>
          </a:p>
          <a:p>
            <a:br>
              <a:rPr lang="en-US" altLang="ko-KR" sz="1400" dirty="0">
                <a:latin typeface="Consolas" panose="020B0609020204030204" pitchFamily="49" charset="0"/>
              </a:rPr>
            </a:br>
            <a:r>
              <a:rPr lang="en-US" altLang="ko-KR" sz="1400" dirty="0">
                <a:latin typeface="Consolas" panose="020B0609020204030204" pitchFamily="49" charset="0"/>
              </a:rPr>
              <a:t>conn = sqlite3.connect('</a:t>
            </a:r>
            <a:r>
              <a:rPr lang="en-US" altLang="ko-KR" sz="1400" dirty="0" err="1">
                <a:latin typeface="Consolas" panose="020B0609020204030204" pitchFamily="49" charset="0"/>
              </a:rPr>
              <a:t>testdb.db</a:t>
            </a:r>
            <a:r>
              <a:rPr lang="en-US" altLang="ko-KR" sz="1400" dirty="0">
                <a:latin typeface="Consolas" panose="020B0609020204030204" pitchFamily="49" charset="0"/>
              </a:rPr>
              <a:t>')</a:t>
            </a:r>
          </a:p>
          <a:p>
            <a:r>
              <a:rPr lang="en-US" altLang="ko-KR" sz="1400" dirty="0">
                <a:latin typeface="Consolas" panose="020B0609020204030204" pitchFamily="49" charset="0"/>
              </a:rPr>
              <a:t>cur = </a:t>
            </a:r>
            <a:r>
              <a:rPr lang="en-US" altLang="ko-KR" sz="1400" dirty="0" err="1">
                <a:latin typeface="Consolas" panose="020B0609020204030204" pitchFamily="49" charset="0"/>
              </a:rPr>
              <a:t>conn.cursor</a:t>
            </a:r>
            <a:r>
              <a:rPr lang="en-US" altLang="ko-KR" sz="1400" dirty="0">
                <a:latin typeface="Consolas" panose="020B0609020204030204" pitchFamily="49" charset="0"/>
              </a:rPr>
              <a:t>()</a:t>
            </a:r>
          </a:p>
          <a:p>
            <a:br>
              <a:rPr lang="en-US" altLang="ko-KR" sz="1400" dirty="0">
                <a:latin typeface="Consolas" panose="020B0609020204030204" pitchFamily="49" charset="0"/>
              </a:rPr>
            </a:br>
            <a:r>
              <a:rPr lang="en-US" altLang="ko-KR" sz="1400" dirty="0">
                <a:latin typeface="Consolas" panose="020B0609020204030204" pitchFamily="49" charset="0"/>
              </a:rPr>
              <a:t>cur.execute("UPDATE users SET username= ? WHERE id= ?", ('sky', 3))</a:t>
            </a:r>
          </a:p>
          <a:p>
            <a:r>
              <a:rPr lang="en-US" altLang="ko-KR" sz="1200" dirty="0">
                <a:solidFill>
                  <a:srgbClr val="0000FF"/>
                </a:solidFill>
                <a:latin typeface="Consolas" panose="020B0609020204030204" pitchFamily="49" charset="0"/>
              </a:rPr>
              <a:t> #  Dictionary </a:t>
            </a:r>
            <a:r>
              <a:rPr lang="ko-KR" altLang="en-US" sz="1200" dirty="0">
                <a:solidFill>
                  <a:srgbClr val="0000FF"/>
                </a:solidFill>
                <a:latin typeface="Consolas" panose="020B0609020204030204" pitchFamily="49" charset="0"/>
              </a:rPr>
              <a:t>형태로 수정</a:t>
            </a:r>
            <a:endParaRPr lang="en-US" altLang="ko-KR" sz="1200" dirty="0">
              <a:solidFill>
                <a:srgbClr val="0000FF"/>
              </a:solidFill>
              <a:latin typeface="Consolas" panose="020B0609020204030204" pitchFamily="49" charset="0"/>
            </a:endParaRPr>
          </a:p>
          <a:p>
            <a:r>
              <a:rPr lang="en-US" altLang="ko-KR" sz="1400" dirty="0">
                <a:latin typeface="Consolas" panose="020B0609020204030204" pitchFamily="49" charset="0"/>
              </a:rPr>
              <a:t>cur.execute("UPDATE users SET username = :name1 WHERE id = :id", {"name1":'sea', "id":5})</a:t>
            </a:r>
          </a:p>
          <a:p>
            <a:r>
              <a:rPr lang="en-US" altLang="ko-KR" sz="1200" dirty="0">
                <a:solidFill>
                  <a:srgbClr val="0000FF"/>
                </a:solidFill>
                <a:latin typeface="Consolas" panose="020B0609020204030204" pitchFamily="49" charset="0"/>
              </a:rPr>
              <a:t> #  String </a:t>
            </a:r>
            <a:r>
              <a:rPr lang="ko-KR" altLang="en-US" sz="1200" dirty="0">
                <a:solidFill>
                  <a:srgbClr val="0000FF"/>
                </a:solidFill>
                <a:latin typeface="Consolas" panose="020B0609020204030204" pitchFamily="49" charset="0"/>
              </a:rPr>
              <a:t>으로 수정</a:t>
            </a:r>
            <a:endParaRPr lang="en-US" altLang="ko-KR" sz="1200" dirty="0">
              <a:latin typeface="Consolas" panose="020B0609020204030204" pitchFamily="49" charset="0"/>
            </a:endParaRPr>
          </a:p>
          <a:p>
            <a:r>
              <a:rPr lang="en-US" altLang="ko-KR" sz="1400" dirty="0">
                <a:latin typeface="Consolas" panose="020B0609020204030204" pitchFamily="49" charset="0"/>
              </a:rPr>
              <a:t>cur.execute("UPDATE users SET username = '%s' WHERE id = '%s'" % ('</a:t>
            </a:r>
            <a:r>
              <a:rPr lang="en-US" altLang="ko-KR" sz="1400" dirty="0" err="1">
                <a:latin typeface="Consolas" panose="020B0609020204030204" pitchFamily="49" charset="0"/>
              </a:rPr>
              <a:t>anny</a:t>
            </a:r>
            <a:r>
              <a:rPr lang="en-US" altLang="ko-KR" sz="1400" dirty="0">
                <a:latin typeface="Consolas" panose="020B0609020204030204" pitchFamily="49" charset="0"/>
              </a:rPr>
              <a:t>', 1))</a:t>
            </a:r>
          </a:p>
          <a:p>
            <a:br>
              <a:rPr lang="en-US" altLang="ko-KR" sz="1400" dirty="0">
                <a:latin typeface="Consolas" panose="020B0609020204030204" pitchFamily="49" charset="0"/>
              </a:rPr>
            </a:br>
            <a:r>
              <a:rPr lang="en-US" altLang="ko-KR" sz="1400" dirty="0">
                <a:latin typeface="Consolas" panose="020B0609020204030204" pitchFamily="49" charset="0"/>
              </a:rPr>
              <a:t>for user in cur.execute("SELECT * FROM users"):</a:t>
            </a:r>
          </a:p>
          <a:p>
            <a:r>
              <a:rPr lang="en-US" altLang="ko-KR" sz="1400" dirty="0">
                <a:latin typeface="Consolas" panose="020B0609020204030204" pitchFamily="49" charset="0"/>
              </a:rPr>
              <a:t>    print(user)</a:t>
            </a:r>
          </a:p>
          <a:p>
            <a:endParaRPr lang="en-US" altLang="ko-KR" sz="1400" dirty="0">
              <a:latin typeface="Consolas" panose="020B0609020204030204" pitchFamily="49" charset="0"/>
            </a:endParaRPr>
          </a:p>
          <a:p>
            <a:r>
              <a:rPr lang="en-US" altLang="ko-KR" sz="1400" dirty="0" err="1">
                <a:latin typeface="Consolas" panose="020B0609020204030204" pitchFamily="49" charset="0"/>
              </a:rPr>
              <a:t>conn.commit</a:t>
            </a:r>
            <a:r>
              <a:rPr lang="en-US" altLang="ko-KR" sz="1400" dirty="0">
                <a:latin typeface="Consolas" panose="020B0609020204030204" pitchFamily="49" charset="0"/>
              </a:rPr>
              <a:t>()</a:t>
            </a:r>
          </a:p>
        </p:txBody>
      </p:sp>
      <p:sp>
        <p:nvSpPr>
          <p:cNvPr id="4" name="TextBox 3"/>
          <p:cNvSpPr txBox="1"/>
          <p:nvPr/>
        </p:nvSpPr>
        <p:spPr>
          <a:xfrm>
            <a:off x="1686216" y="530844"/>
            <a:ext cx="4890762" cy="707886"/>
          </a:xfrm>
          <a:prstGeom prst="rect">
            <a:avLst/>
          </a:prstGeom>
          <a:noFill/>
        </p:spPr>
        <p:txBody>
          <a:bodyPr wrap="none" rtlCol="0">
            <a:spAutoFit/>
          </a:bodyPr>
          <a:lstStyle/>
          <a:p>
            <a:pPr marL="171450" indent="-171450">
              <a:lnSpc>
                <a:spcPts val="2400"/>
              </a:lnSpc>
              <a:buFont typeface="Arial" panose="020B0604020202020204" pitchFamily="34" charset="0"/>
              <a:buChar char="•"/>
            </a:pPr>
            <a:r>
              <a:rPr lang="en-US" altLang="ko-KR" sz="1200" dirty="0">
                <a:solidFill>
                  <a:srgbClr val="0000FF"/>
                </a:solidFill>
                <a:latin typeface="+mn-ea"/>
              </a:rPr>
              <a:t>DB </a:t>
            </a:r>
            <a:r>
              <a:rPr lang="ko-KR" altLang="en-US" sz="1200" dirty="0">
                <a:solidFill>
                  <a:srgbClr val="0000FF"/>
                </a:solidFill>
                <a:latin typeface="+mn-ea"/>
              </a:rPr>
              <a:t>에 저장되어 있는 </a:t>
            </a:r>
            <a:r>
              <a:rPr lang="en-US" altLang="ko-KR" sz="1200" dirty="0">
                <a:solidFill>
                  <a:srgbClr val="0000FF"/>
                </a:solidFill>
                <a:latin typeface="+mn-ea"/>
              </a:rPr>
              <a:t>5</a:t>
            </a:r>
            <a:r>
              <a:rPr lang="ko-KR" altLang="en-US" sz="1200" dirty="0">
                <a:solidFill>
                  <a:srgbClr val="0000FF"/>
                </a:solidFill>
                <a:latin typeface="+mn-ea"/>
              </a:rPr>
              <a:t>명 정보에서 </a:t>
            </a:r>
            <a:r>
              <a:rPr lang="en-US" altLang="ko-KR" sz="1200" dirty="0">
                <a:solidFill>
                  <a:srgbClr val="0000FF"/>
                </a:solidFill>
                <a:latin typeface="+mn-ea"/>
              </a:rPr>
              <a:t>username </a:t>
            </a:r>
            <a:r>
              <a:rPr lang="ko-KR" altLang="en-US" sz="1200" dirty="0">
                <a:solidFill>
                  <a:srgbClr val="0000FF"/>
                </a:solidFill>
                <a:latin typeface="+mn-ea"/>
              </a:rPr>
              <a:t>을 변경하려고 한다</a:t>
            </a:r>
            <a:endParaRPr lang="en-US" altLang="ko-KR" sz="1200" dirty="0">
              <a:solidFill>
                <a:srgbClr val="0000FF"/>
              </a:solidFill>
              <a:latin typeface="+mn-ea"/>
            </a:endParaRPr>
          </a:p>
          <a:p>
            <a:pPr marL="171450" indent="-171450">
              <a:lnSpc>
                <a:spcPts val="2400"/>
              </a:lnSpc>
              <a:buFont typeface="Arial" panose="020B0604020202020204" pitchFamily="34" charset="0"/>
              <a:buChar char="•"/>
            </a:pPr>
            <a:r>
              <a:rPr lang="en-US" altLang="ko-KR" sz="1200" dirty="0">
                <a:solidFill>
                  <a:srgbClr val="0000FF"/>
                </a:solidFill>
                <a:latin typeface="+mn-ea"/>
              </a:rPr>
              <a:t>3</a:t>
            </a:r>
            <a:r>
              <a:rPr lang="ko-KR" altLang="en-US" sz="1200" dirty="0">
                <a:solidFill>
                  <a:srgbClr val="0000FF"/>
                </a:solidFill>
                <a:latin typeface="+mn-ea"/>
              </a:rPr>
              <a:t>가지 형태로 변경할 수 있다</a:t>
            </a:r>
            <a:r>
              <a:rPr lang="en-US" altLang="ko-KR" sz="1200" dirty="0">
                <a:solidFill>
                  <a:srgbClr val="0000FF"/>
                </a:solidFill>
                <a:latin typeface="+mn-ea"/>
              </a:rPr>
              <a:t>.</a:t>
            </a:r>
          </a:p>
        </p:txBody>
      </p:sp>
    </p:spTree>
    <p:extLst>
      <p:ext uri="{BB962C8B-B14F-4D97-AF65-F5344CB8AC3E}">
        <p14:creationId xmlns:p14="http://schemas.microsoft.com/office/powerpoint/2010/main" val="1305312115"/>
      </p:ext>
    </p:extLst>
  </p:cSld>
  <p:clrMapOvr>
    <a:masterClrMapping/>
  </p:clrMapOvr>
  <p:transition spd="slow"/>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4. DB </a:t>
            </a:r>
            <a:r>
              <a:rPr lang="ko-KR" altLang="en-US" b="1" dirty="0">
                <a:solidFill>
                  <a:schemeClr val="tx1"/>
                </a:solidFill>
                <a:latin typeface="+mn-ea"/>
              </a:rPr>
              <a:t>데이터 수정</a:t>
            </a:r>
          </a:p>
        </p:txBody>
      </p:sp>
      <p:pic>
        <p:nvPicPr>
          <p:cNvPr id="3" name="그림 2"/>
          <p:cNvPicPr>
            <a:picLocks noChangeAspect="1"/>
          </p:cNvPicPr>
          <p:nvPr/>
        </p:nvPicPr>
        <p:blipFill>
          <a:blip r:embed="rId2"/>
          <a:stretch>
            <a:fillRect/>
          </a:stretch>
        </p:blipFill>
        <p:spPr>
          <a:xfrm>
            <a:off x="2122296" y="1020445"/>
            <a:ext cx="4767524" cy="1540277"/>
          </a:xfrm>
          <a:prstGeom prst="rect">
            <a:avLst/>
          </a:prstGeom>
          <a:ln>
            <a:solidFill>
              <a:schemeClr val="bg1">
                <a:lumMod val="50000"/>
              </a:schemeClr>
            </a:solidFill>
          </a:ln>
        </p:spPr>
      </p:pic>
      <p:sp>
        <p:nvSpPr>
          <p:cNvPr id="4" name="TextBox 3"/>
          <p:cNvSpPr txBox="1"/>
          <p:nvPr/>
        </p:nvSpPr>
        <p:spPr>
          <a:xfrm>
            <a:off x="1941426" y="620334"/>
            <a:ext cx="1697901" cy="400110"/>
          </a:xfrm>
          <a:prstGeom prst="rect">
            <a:avLst/>
          </a:prstGeom>
          <a:noFill/>
        </p:spPr>
        <p:txBody>
          <a:bodyPr wrap="none" rtlCol="0">
            <a:spAutoFit/>
          </a:bodyPr>
          <a:lstStyle/>
          <a:p>
            <a:pPr marL="171450" indent="-171450">
              <a:lnSpc>
                <a:spcPts val="2400"/>
              </a:lnSpc>
              <a:buFont typeface="Arial" panose="020B0604020202020204" pitchFamily="34" charset="0"/>
              <a:buChar char="•"/>
            </a:pPr>
            <a:r>
              <a:rPr lang="ko-KR" altLang="en-US" sz="1200" dirty="0">
                <a:solidFill>
                  <a:srgbClr val="0000FF"/>
                </a:solidFill>
                <a:latin typeface="+mn-ea"/>
              </a:rPr>
              <a:t>초기 데이터 베이스</a:t>
            </a:r>
            <a:endParaRPr lang="en-US" altLang="ko-KR" sz="1200" dirty="0">
              <a:solidFill>
                <a:srgbClr val="0000FF"/>
              </a:solidFill>
              <a:latin typeface="+mn-ea"/>
            </a:endParaRPr>
          </a:p>
        </p:txBody>
      </p:sp>
      <p:pic>
        <p:nvPicPr>
          <p:cNvPr id="5" name="그림 4"/>
          <p:cNvPicPr>
            <a:picLocks noChangeAspect="1"/>
          </p:cNvPicPr>
          <p:nvPr/>
        </p:nvPicPr>
        <p:blipFill>
          <a:blip r:embed="rId3"/>
          <a:stretch>
            <a:fillRect/>
          </a:stretch>
        </p:blipFill>
        <p:spPr>
          <a:xfrm>
            <a:off x="2122297" y="2960832"/>
            <a:ext cx="5610225" cy="885825"/>
          </a:xfrm>
          <a:prstGeom prst="rect">
            <a:avLst/>
          </a:prstGeom>
        </p:spPr>
      </p:pic>
      <p:sp>
        <p:nvSpPr>
          <p:cNvPr id="6" name="TextBox 5"/>
          <p:cNvSpPr txBox="1"/>
          <p:nvPr/>
        </p:nvSpPr>
        <p:spPr>
          <a:xfrm>
            <a:off x="1941424" y="2560721"/>
            <a:ext cx="1181734" cy="400110"/>
          </a:xfrm>
          <a:prstGeom prst="rect">
            <a:avLst/>
          </a:prstGeom>
          <a:noFill/>
        </p:spPr>
        <p:txBody>
          <a:bodyPr wrap="none" rtlCol="0">
            <a:spAutoFit/>
          </a:bodyPr>
          <a:lstStyle/>
          <a:p>
            <a:pPr marL="171450" indent="-171450">
              <a:lnSpc>
                <a:spcPts val="2400"/>
              </a:lnSpc>
              <a:buFont typeface="Arial" panose="020B0604020202020204" pitchFamily="34" charset="0"/>
              <a:buChar char="•"/>
            </a:pPr>
            <a:r>
              <a:rPr lang="ko-KR" altLang="en-US" sz="1200" dirty="0">
                <a:solidFill>
                  <a:srgbClr val="0000FF"/>
                </a:solidFill>
                <a:latin typeface="+mn-ea"/>
              </a:rPr>
              <a:t>터미널 출력</a:t>
            </a:r>
            <a:endParaRPr lang="en-US" altLang="ko-KR" sz="1200" dirty="0">
              <a:solidFill>
                <a:srgbClr val="0000FF"/>
              </a:solidFill>
              <a:latin typeface="+mn-ea"/>
            </a:endParaRPr>
          </a:p>
        </p:txBody>
      </p:sp>
      <p:pic>
        <p:nvPicPr>
          <p:cNvPr id="7" name="그림 6"/>
          <p:cNvPicPr>
            <a:picLocks noChangeAspect="1"/>
          </p:cNvPicPr>
          <p:nvPr/>
        </p:nvPicPr>
        <p:blipFill>
          <a:blip r:embed="rId4"/>
          <a:stretch>
            <a:fillRect/>
          </a:stretch>
        </p:blipFill>
        <p:spPr>
          <a:xfrm>
            <a:off x="2122297" y="4246766"/>
            <a:ext cx="4905375" cy="1543050"/>
          </a:xfrm>
          <a:prstGeom prst="rect">
            <a:avLst/>
          </a:prstGeom>
        </p:spPr>
      </p:pic>
      <p:sp>
        <p:nvSpPr>
          <p:cNvPr id="8" name="TextBox 7"/>
          <p:cNvSpPr txBox="1"/>
          <p:nvPr/>
        </p:nvSpPr>
        <p:spPr>
          <a:xfrm>
            <a:off x="1941425" y="3900943"/>
            <a:ext cx="1128835" cy="400110"/>
          </a:xfrm>
          <a:prstGeom prst="rect">
            <a:avLst/>
          </a:prstGeom>
          <a:noFill/>
        </p:spPr>
        <p:txBody>
          <a:bodyPr wrap="none" rtlCol="0">
            <a:spAutoFit/>
          </a:bodyPr>
          <a:lstStyle/>
          <a:p>
            <a:pPr marL="171450" indent="-171450">
              <a:lnSpc>
                <a:spcPts val="2400"/>
              </a:lnSpc>
              <a:buFont typeface="Arial" panose="020B0604020202020204" pitchFamily="34" charset="0"/>
              <a:buChar char="•"/>
            </a:pPr>
            <a:r>
              <a:rPr lang="ko-KR" altLang="en-US" sz="1200" dirty="0">
                <a:solidFill>
                  <a:srgbClr val="0000FF"/>
                </a:solidFill>
                <a:latin typeface="+mn-ea"/>
              </a:rPr>
              <a:t>수정된 </a:t>
            </a:r>
            <a:r>
              <a:rPr lang="en-US" altLang="ko-KR" sz="1200" dirty="0">
                <a:solidFill>
                  <a:srgbClr val="0000FF"/>
                </a:solidFill>
                <a:latin typeface="+mn-ea"/>
              </a:rPr>
              <a:t>DB </a:t>
            </a:r>
          </a:p>
        </p:txBody>
      </p:sp>
    </p:spTree>
    <p:extLst>
      <p:ext uri="{BB962C8B-B14F-4D97-AF65-F5344CB8AC3E}">
        <p14:creationId xmlns:p14="http://schemas.microsoft.com/office/powerpoint/2010/main" val="1207628563"/>
      </p:ext>
    </p:extLst>
  </p:cSld>
  <p:clrMapOvr>
    <a:masterClrMapping/>
  </p:clrMapOvr>
  <p:transition spd="slow"/>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5. DB </a:t>
            </a:r>
            <a:r>
              <a:rPr lang="ko-KR" altLang="en-US" b="1" dirty="0">
                <a:solidFill>
                  <a:schemeClr val="tx1"/>
                </a:solidFill>
                <a:latin typeface="+mn-ea"/>
              </a:rPr>
              <a:t>데이터 삭제</a:t>
            </a:r>
          </a:p>
        </p:txBody>
      </p:sp>
      <p:sp>
        <p:nvSpPr>
          <p:cNvPr id="3" name="직사각형 2"/>
          <p:cNvSpPr/>
          <p:nvPr/>
        </p:nvSpPr>
        <p:spPr>
          <a:xfrm>
            <a:off x="1616076" y="1261314"/>
            <a:ext cx="8881103" cy="3662541"/>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altLang="ko-KR" sz="1400" dirty="0">
                <a:latin typeface="Consolas" panose="020B0609020204030204" pitchFamily="49" charset="0"/>
              </a:rPr>
              <a:t>import sqlite3</a:t>
            </a:r>
          </a:p>
          <a:p>
            <a:br>
              <a:rPr lang="en-US" altLang="ko-KR" sz="1400" dirty="0">
                <a:latin typeface="Consolas" panose="020B0609020204030204" pitchFamily="49" charset="0"/>
              </a:rPr>
            </a:br>
            <a:r>
              <a:rPr lang="en-US" altLang="ko-KR" sz="1400" dirty="0">
                <a:latin typeface="Consolas" panose="020B0609020204030204" pitchFamily="49" charset="0"/>
              </a:rPr>
              <a:t>conn = sqlite3.connect(‘</a:t>
            </a:r>
            <a:r>
              <a:rPr lang="en-US" altLang="ko-KR" sz="1400" dirty="0" err="1">
                <a:latin typeface="Consolas" panose="020B0609020204030204" pitchFamily="49" charset="0"/>
              </a:rPr>
              <a:t>testdb.db</a:t>
            </a:r>
            <a:r>
              <a:rPr lang="en-US" altLang="ko-KR" sz="1400" dirty="0">
                <a:latin typeface="Consolas" panose="020B0609020204030204" pitchFamily="49" charset="0"/>
              </a:rPr>
              <a:t>’)</a:t>
            </a:r>
          </a:p>
          <a:p>
            <a:r>
              <a:rPr lang="en-US" altLang="ko-KR" sz="1400" dirty="0">
                <a:latin typeface="Consolas" panose="020B0609020204030204" pitchFamily="49" charset="0"/>
              </a:rPr>
              <a:t>cur = </a:t>
            </a:r>
            <a:r>
              <a:rPr lang="en-US" altLang="ko-KR" sz="1400" dirty="0" err="1">
                <a:latin typeface="Consolas" panose="020B0609020204030204" pitchFamily="49" charset="0"/>
              </a:rPr>
              <a:t>conn.cursor</a:t>
            </a:r>
            <a:r>
              <a:rPr lang="en-US" altLang="ko-KR" sz="1400" dirty="0">
                <a:latin typeface="Consolas" panose="020B0609020204030204" pitchFamily="49" charset="0"/>
              </a:rPr>
              <a:t>()</a:t>
            </a:r>
          </a:p>
          <a:p>
            <a:endParaRPr lang="en-US" altLang="ko-KR" sz="1400" dirty="0">
              <a:latin typeface="Consolas" panose="020B0609020204030204" pitchFamily="49" charset="0"/>
            </a:endParaRPr>
          </a:p>
          <a:p>
            <a:r>
              <a:rPr lang="en-US" altLang="ko-KR" sz="1200" dirty="0">
                <a:solidFill>
                  <a:srgbClr val="0000FF"/>
                </a:solidFill>
                <a:latin typeface="Consolas" panose="020B0609020204030204" pitchFamily="49" charset="0"/>
              </a:rPr>
              <a:t> #  </a:t>
            </a:r>
            <a:r>
              <a:rPr lang="ko-KR" altLang="en-US" sz="1200" dirty="0" err="1">
                <a:solidFill>
                  <a:srgbClr val="0000FF"/>
                </a:solidFill>
                <a:latin typeface="Consolas" panose="020B0609020204030204" pitchFamily="49" charset="0"/>
              </a:rPr>
              <a:t>튜플</a:t>
            </a:r>
            <a:r>
              <a:rPr lang="en-US" altLang="ko-KR" sz="1200" dirty="0">
                <a:solidFill>
                  <a:srgbClr val="0000FF"/>
                </a:solidFill>
                <a:latin typeface="Consolas" panose="020B0609020204030204" pitchFamily="49" charset="0"/>
              </a:rPr>
              <a:t> </a:t>
            </a:r>
            <a:r>
              <a:rPr lang="ko-KR" altLang="en-US" sz="1200" dirty="0">
                <a:solidFill>
                  <a:srgbClr val="0000FF"/>
                </a:solidFill>
                <a:latin typeface="Consolas" panose="020B0609020204030204" pitchFamily="49" charset="0"/>
              </a:rPr>
              <a:t>형태로 삭제</a:t>
            </a:r>
            <a:endParaRPr lang="en-US" altLang="ko-KR" sz="1200" dirty="0">
              <a:solidFill>
                <a:srgbClr val="0000FF"/>
              </a:solidFill>
              <a:latin typeface="Consolas" panose="020B0609020204030204" pitchFamily="49" charset="0"/>
            </a:endParaRPr>
          </a:p>
          <a:p>
            <a:r>
              <a:rPr lang="en-US" altLang="ko-KR" sz="1400" dirty="0">
                <a:latin typeface="Consolas" panose="020B0609020204030204" pitchFamily="49" charset="0"/>
              </a:rPr>
              <a:t>cur.execute("UPDATE users SET username= ? WHERE id= ?", ('sky', 3))</a:t>
            </a:r>
          </a:p>
          <a:p>
            <a:r>
              <a:rPr lang="en-US" altLang="ko-KR" sz="1200" dirty="0">
                <a:solidFill>
                  <a:srgbClr val="0000FF"/>
                </a:solidFill>
                <a:latin typeface="Consolas" panose="020B0609020204030204" pitchFamily="49" charset="0"/>
              </a:rPr>
              <a:t> #  Dictionary </a:t>
            </a:r>
            <a:r>
              <a:rPr lang="ko-KR" altLang="en-US" sz="1200" dirty="0">
                <a:solidFill>
                  <a:srgbClr val="0000FF"/>
                </a:solidFill>
                <a:latin typeface="Consolas" panose="020B0609020204030204" pitchFamily="49" charset="0"/>
              </a:rPr>
              <a:t>형태로 삭제</a:t>
            </a:r>
            <a:endParaRPr lang="en-US" altLang="ko-KR" sz="1200" dirty="0">
              <a:solidFill>
                <a:srgbClr val="0000FF"/>
              </a:solidFill>
              <a:latin typeface="Consolas" panose="020B0609020204030204" pitchFamily="49" charset="0"/>
            </a:endParaRPr>
          </a:p>
          <a:p>
            <a:r>
              <a:rPr lang="en-US" altLang="ko-KR" sz="1400" dirty="0">
                <a:latin typeface="Consolas" panose="020B0609020204030204" pitchFamily="49" charset="0"/>
              </a:rPr>
              <a:t>cur.execute("UPDATE users SET username = :name1 WHERE id = :id", {"name1":'sea', "id":5})</a:t>
            </a:r>
          </a:p>
          <a:p>
            <a:r>
              <a:rPr lang="en-US" altLang="ko-KR" sz="1200" dirty="0">
                <a:solidFill>
                  <a:srgbClr val="0000FF"/>
                </a:solidFill>
                <a:latin typeface="Consolas" panose="020B0609020204030204" pitchFamily="49" charset="0"/>
              </a:rPr>
              <a:t> #  String </a:t>
            </a:r>
            <a:r>
              <a:rPr lang="ko-KR" altLang="en-US" sz="1200" dirty="0">
                <a:solidFill>
                  <a:srgbClr val="0000FF"/>
                </a:solidFill>
                <a:latin typeface="Consolas" panose="020B0609020204030204" pitchFamily="49" charset="0"/>
              </a:rPr>
              <a:t>으로 삭제</a:t>
            </a:r>
            <a:endParaRPr lang="en-US" altLang="ko-KR" sz="1200" dirty="0">
              <a:latin typeface="Consolas" panose="020B0609020204030204" pitchFamily="49" charset="0"/>
            </a:endParaRPr>
          </a:p>
          <a:p>
            <a:r>
              <a:rPr lang="en-US" altLang="ko-KR" sz="1400" dirty="0">
                <a:latin typeface="Consolas" panose="020B0609020204030204" pitchFamily="49" charset="0"/>
              </a:rPr>
              <a:t>cur.execute("UPDATE users SET username = '%s' WHERE id = '%s'" % ('</a:t>
            </a:r>
            <a:r>
              <a:rPr lang="en-US" altLang="ko-KR" sz="1400" dirty="0" err="1">
                <a:latin typeface="Consolas" panose="020B0609020204030204" pitchFamily="49" charset="0"/>
              </a:rPr>
              <a:t>anny</a:t>
            </a:r>
            <a:r>
              <a:rPr lang="en-US" altLang="ko-KR" sz="1400" dirty="0">
                <a:latin typeface="Consolas" panose="020B0609020204030204" pitchFamily="49" charset="0"/>
              </a:rPr>
              <a:t>', 1))</a:t>
            </a:r>
          </a:p>
          <a:p>
            <a:br>
              <a:rPr lang="en-US" altLang="ko-KR" sz="1400" dirty="0">
                <a:latin typeface="Consolas" panose="020B0609020204030204" pitchFamily="49" charset="0"/>
              </a:rPr>
            </a:br>
            <a:r>
              <a:rPr lang="en-US" altLang="ko-KR" sz="1400" dirty="0">
                <a:latin typeface="Consolas" panose="020B0609020204030204" pitchFamily="49" charset="0"/>
              </a:rPr>
              <a:t>for user in cur.execute("SELECT * FROM users"):</a:t>
            </a:r>
          </a:p>
          <a:p>
            <a:r>
              <a:rPr lang="en-US" altLang="ko-KR" sz="1400" dirty="0">
                <a:latin typeface="Consolas" panose="020B0609020204030204" pitchFamily="49" charset="0"/>
              </a:rPr>
              <a:t>    print(user)</a:t>
            </a:r>
          </a:p>
          <a:p>
            <a:endParaRPr lang="en-US" altLang="ko-KR" sz="1400" dirty="0">
              <a:latin typeface="Consolas" panose="020B0609020204030204" pitchFamily="49" charset="0"/>
            </a:endParaRPr>
          </a:p>
          <a:p>
            <a:r>
              <a:rPr lang="en-US" altLang="ko-KR" sz="1400" dirty="0" err="1">
                <a:latin typeface="Consolas" panose="020B0609020204030204" pitchFamily="49" charset="0"/>
              </a:rPr>
              <a:t>conn.commit</a:t>
            </a:r>
            <a:r>
              <a:rPr lang="en-US" altLang="ko-KR" sz="1400" dirty="0">
                <a:latin typeface="Consolas" panose="020B0609020204030204" pitchFamily="49" charset="0"/>
              </a:rPr>
              <a:t>()</a:t>
            </a:r>
          </a:p>
          <a:p>
            <a:r>
              <a:rPr lang="en-US" altLang="ko-KR" sz="1400" dirty="0" err="1">
                <a:latin typeface="Consolas" panose="020B0609020204030204" pitchFamily="49" charset="0"/>
              </a:rPr>
              <a:t>conn.close</a:t>
            </a:r>
            <a:r>
              <a:rPr lang="en-US" altLang="ko-KR" sz="1400" dirty="0">
                <a:latin typeface="Consolas" panose="020B0609020204030204" pitchFamily="49" charset="0"/>
              </a:rPr>
              <a:t>()</a:t>
            </a:r>
          </a:p>
        </p:txBody>
      </p:sp>
      <p:sp>
        <p:nvSpPr>
          <p:cNvPr id="4" name="TextBox 3"/>
          <p:cNvSpPr txBox="1"/>
          <p:nvPr/>
        </p:nvSpPr>
        <p:spPr>
          <a:xfrm>
            <a:off x="1686217" y="530844"/>
            <a:ext cx="5460149" cy="707886"/>
          </a:xfrm>
          <a:prstGeom prst="rect">
            <a:avLst/>
          </a:prstGeom>
          <a:noFill/>
        </p:spPr>
        <p:txBody>
          <a:bodyPr wrap="none" rtlCol="0">
            <a:spAutoFit/>
          </a:bodyPr>
          <a:lstStyle/>
          <a:p>
            <a:pPr marL="171450" indent="-171450">
              <a:lnSpc>
                <a:spcPts val="2400"/>
              </a:lnSpc>
              <a:buFont typeface="Arial" panose="020B0604020202020204" pitchFamily="34" charset="0"/>
              <a:buChar char="•"/>
            </a:pPr>
            <a:r>
              <a:rPr lang="en-US" altLang="ko-KR" sz="1200" dirty="0">
                <a:solidFill>
                  <a:srgbClr val="0000FF"/>
                </a:solidFill>
                <a:latin typeface="+mn-ea"/>
              </a:rPr>
              <a:t>DB </a:t>
            </a:r>
            <a:r>
              <a:rPr lang="ko-KR" altLang="en-US" sz="1200" dirty="0">
                <a:solidFill>
                  <a:srgbClr val="0000FF"/>
                </a:solidFill>
                <a:latin typeface="+mn-ea"/>
              </a:rPr>
              <a:t>에 저장되어 있는 </a:t>
            </a:r>
            <a:r>
              <a:rPr lang="en-US" altLang="ko-KR" sz="1200" dirty="0">
                <a:solidFill>
                  <a:srgbClr val="0000FF"/>
                </a:solidFill>
                <a:latin typeface="+mn-ea"/>
              </a:rPr>
              <a:t>5</a:t>
            </a:r>
            <a:r>
              <a:rPr lang="ko-KR" altLang="en-US" sz="1200" dirty="0">
                <a:solidFill>
                  <a:srgbClr val="0000FF"/>
                </a:solidFill>
                <a:latin typeface="+mn-ea"/>
              </a:rPr>
              <a:t>명 정보에서 </a:t>
            </a:r>
            <a:r>
              <a:rPr lang="en-US" altLang="ko-KR" sz="1200" dirty="0">
                <a:solidFill>
                  <a:srgbClr val="0000FF"/>
                </a:solidFill>
                <a:latin typeface="+mn-ea"/>
              </a:rPr>
              <a:t>id </a:t>
            </a:r>
            <a:r>
              <a:rPr lang="ko-KR" altLang="en-US" sz="1200" dirty="0">
                <a:solidFill>
                  <a:srgbClr val="0000FF"/>
                </a:solidFill>
                <a:latin typeface="+mn-ea"/>
              </a:rPr>
              <a:t>번호를 사용하여 </a:t>
            </a:r>
            <a:r>
              <a:rPr lang="en-US" altLang="ko-KR" sz="1200" dirty="0">
                <a:solidFill>
                  <a:srgbClr val="0000FF"/>
                </a:solidFill>
                <a:latin typeface="+mn-ea"/>
              </a:rPr>
              <a:t>3</a:t>
            </a:r>
            <a:r>
              <a:rPr lang="ko-KR" altLang="en-US" sz="1200" dirty="0">
                <a:solidFill>
                  <a:srgbClr val="0000FF"/>
                </a:solidFill>
                <a:latin typeface="+mn-ea"/>
              </a:rPr>
              <a:t>명을 삭제해 보자</a:t>
            </a:r>
            <a:endParaRPr lang="en-US" altLang="ko-KR" sz="1200" dirty="0">
              <a:solidFill>
                <a:srgbClr val="0000FF"/>
              </a:solidFill>
              <a:latin typeface="+mn-ea"/>
            </a:endParaRPr>
          </a:p>
          <a:p>
            <a:pPr marL="171450" indent="-171450">
              <a:lnSpc>
                <a:spcPts val="2400"/>
              </a:lnSpc>
              <a:buFont typeface="Arial" panose="020B0604020202020204" pitchFamily="34" charset="0"/>
              <a:buChar char="•"/>
            </a:pPr>
            <a:r>
              <a:rPr lang="en-US" altLang="ko-KR" sz="1200" dirty="0">
                <a:solidFill>
                  <a:srgbClr val="0000FF"/>
                </a:solidFill>
                <a:latin typeface="+mn-ea"/>
              </a:rPr>
              <a:t>3</a:t>
            </a:r>
            <a:r>
              <a:rPr lang="ko-KR" altLang="en-US" sz="1200" dirty="0">
                <a:solidFill>
                  <a:srgbClr val="0000FF"/>
                </a:solidFill>
                <a:latin typeface="+mn-ea"/>
              </a:rPr>
              <a:t>가지 형태로 변경할 수 있다</a:t>
            </a:r>
            <a:r>
              <a:rPr lang="en-US" altLang="ko-KR" sz="1200" dirty="0">
                <a:solidFill>
                  <a:srgbClr val="0000FF"/>
                </a:solidFill>
                <a:latin typeface="+mn-ea"/>
              </a:rPr>
              <a:t>.</a:t>
            </a:r>
          </a:p>
        </p:txBody>
      </p:sp>
    </p:spTree>
    <p:extLst>
      <p:ext uri="{BB962C8B-B14F-4D97-AF65-F5344CB8AC3E}">
        <p14:creationId xmlns:p14="http://schemas.microsoft.com/office/powerpoint/2010/main" val="274997703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68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실행화면</a:t>
            </a:r>
            <a:endParaRPr lang="ko-KR" altLang="en-US" sz="2000" b="1" dirty="0">
              <a:solidFill>
                <a:srgbClr val="000099"/>
              </a:solidFill>
            </a:endParaRPr>
          </a:p>
        </p:txBody>
      </p:sp>
      <p:pic>
        <p:nvPicPr>
          <p:cNvPr id="3" name="그림 2"/>
          <p:cNvPicPr>
            <a:picLocks noChangeAspect="1"/>
          </p:cNvPicPr>
          <p:nvPr/>
        </p:nvPicPr>
        <p:blipFill>
          <a:blip r:embed="rId2"/>
          <a:stretch>
            <a:fillRect/>
          </a:stretch>
        </p:blipFill>
        <p:spPr>
          <a:xfrm>
            <a:off x="1343472" y="836712"/>
            <a:ext cx="6768752" cy="5476643"/>
          </a:xfrm>
          <a:prstGeom prst="rect">
            <a:avLst/>
          </a:prstGeom>
        </p:spPr>
      </p:pic>
    </p:spTree>
    <p:extLst>
      <p:ext uri="{BB962C8B-B14F-4D97-AF65-F5344CB8AC3E}">
        <p14:creationId xmlns:p14="http://schemas.microsoft.com/office/powerpoint/2010/main" val="3629345704"/>
      </p:ext>
    </p:extLst>
  </p:cSld>
  <p:clrMapOvr>
    <a:masterClrMapping/>
  </p:clrMapOvr>
  <p:transition spd="slow"/>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49275"/>
          </a:xfrm>
          <a:prstGeom prst="rect">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80975">
              <a:defRPr/>
            </a:pPr>
            <a:r>
              <a:rPr lang="en-US" altLang="ko-KR" b="1" dirty="0">
                <a:solidFill>
                  <a:schemeClr val="tx1"/>
                </a:solidFill>
                <a:latin typeface="+mn-ea"/>
              </a:rPr>
              <a:t>5. DB </a:t>
            </a:r>
            <a:r>
              <a:rPr lang="ko-KR" altLang="en-US" b="1" dirty="0">
                <a:solidFill>
                  <a:schemeClr val="tx1"/>
                </a:solidFill>
                <a:latin typeface="+mn-ea"/>
              </a:rPr>
              <a:t>데이터 삭제</a:t>
            </a:r>
          </a:p>
        </p:txBody>
      </p:sp>
      <p:sp>
        <p:nvSpPr>
          <p:cNvPr id="3" name="TextBox 2"/>
          <p:cNvSpPr txBox="1"/>
          <p:nvPr/>
        </p:nvSpPr>
        <p:spPr>
          <a:xfrm>
            <a:off x="1941426" y="620334"/>
            <a:ext cx="1697901" cy="400110"/>
          </a:xfrm>
          <a:prstGeom prst="rect">
            <a:avLst/>
          </a:prstGeom>
          <a:noFill/>
        </p:spPr>
        <p:txBody>
          <a:bodyPr wrap="none" rtlCol="0">
            <a:spAutoFit/>
          </a:bodyPr>
          <a:lstStyle/>
          <a:p>
            <a:pPr marL="171450" indent="-171450">
              <a:lnSpc>
                <a:spcPts val="2400"/>
              </a:lnSpc>
              <a:buFont typeface="Arial" panose="020B0604020202020204" pitchFamily="34" charset="0"/>
              <a:buChar char="•"/>
            </a:pPr>
            <a:r>
              <a:rPr lang="ko-KR" altLang="en-US" sz="1200" dirty="0">
                <a:solidFill>
                  <a:srgbClr val="0000FF"/>
                </a:solidFill>
                <a:latin typeface="+mn-ea"/>
              </a:rPr>
              <a:t>초기 데이터 베이스</a:t>
            </a:r>
            <a:endParaRPr lang="en-US" altLang="ko-KR" sz="1200" dirty="0">
              <a:solidFill>
                <a:srgbClr val="0000FF"/>
              </a:solidFill>
              <a:latin typeface="+mn-ea"/>
            </a:endParaRPr>
          </a:p>
        </p:txBody>
      </p:sp>
      <p:sp>
        <p:nvSpPr>
          <p:cNvPr id="4" name="직사각형 3"/>
          <p:cNvSpPr/>
          <p:nvPr/>
        </p:nvSpPr>
        <p:spPr>
          <a:xfrm>
            <a:off x="1865644" y="2982750"/>
            <a:ext cx="7727182" cy="264432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941424" y="2982749"/>
            <a:ext cx="1181734" cy="400110"/>
          </a:xfrm>
          <a:prstGeom prst="rect">
            <a:avLst/>
          </a:prstGeom>
          <a:noFill/>
        </p:spPr>
        <p:txBody>
          <a:bodyPr wrap="none" rtlCol="0">
            <a:spAutoFit/>
          </a:bodyPr>
          <a:lstStyle/>
          <a:p>
            <a:pPr marL="171450" indent="-171450">
              <a:lnSpc>
                <a:spcPts val="2400"/>
              </a:lnSpc>
              <a:buFont typeface="Arial" panose="020B0604020202020204" pitchFamily="34" charset="0"/>
              <a:buChar char="•"/>
            </a:pPr>
            <a:r>
              <a:rPr lang="ko-KR" altLang="en-US" sz="1200" dirty="0">
                <a:solidFill>
                  <a:srgbClr val="0000FF"/>
                </a:solidFill>
                <a:latin typeface="+mn-ea"/>
              </a:rPr>
              <a:t>터미널 출력</a:t>
            </a:r>
            <a:endParaRPr lang="en-US" altLang="ko-KR" sz="1200" dirty="0">
              <a:solidFill>
                <a:srgbClr val="0000FF"/>
              </a:solidFill>
              <a:latin typeface="+mn-ea"/>
            </a:endParaRPr>
          </a:p>
        </p:txBody>
      </p:sp>
      <p:pic>
        <p:nvPicPr>
          <p:cNvPr id="6" name="그림 5"/>
          <p:cNvPicPr>
            <a:picLocks noChangeAspect="1"/>
          </p:cNvPicPr>
          <p:nvPr/>
        </p:nvPicPr>
        <p:blipFill>
          <a:blip r:embed="rId2"/>
          <a:stretch>
            <a:fillRect/>
          </a:stretch>
        </p:blipFill>
        <p:spPr>
          <a:xfrm>
            <a:off x="2122297" y="1019058"/>
            <a:ext cx="4905375" cy="1543050"/>
          </a:xfrm>
          <a:prstGeom prst="rect">
            <a:avLst/>
          </a:prstGeom>
        </p:spPr>
      </p:pic>
      <p:sp>
        <p:nvSpPr>
          <p:cNvPr id="7" name="TextBox 6"/>
          <p:cNvSpPr txBox="1"/>
          <p:nvPr/>
        </p:nvSpPr>
        <p:spPr>
          <a:xfrm>
            <a:off x="1941425" y="4051665"/>
            <a:ext cx="1128835" cy="400110"/>
          </a:xfrm>
          <a:prstGeom prst="rect">
            <a:avLst/>
          </a:prstGeom>
          <a:noFill/>
        </p:spPr>
        <p:txBody>
          <a:bodyPr wrap="none" rtlCol="0">
            <a:spAutoFit/>
          </a:bodyPr>
          <a:lstStyle/>
          <a:p>
            <a:pPr marL="171450" indent="-171450">
              <a:lnSpc>
                <a:spcPts val="2400"/>
              </a:lnSpc>
              <a:buFont typeface="Arial" panose="020B0604020202020204" pitchFamily="34" charset="0"/>
              <a:buChar char="•"/>
            </a:pPr>
            <a:r>
              <a:rPr lang="ko-KR" altLang="en-US" sz="1200" dirty="0">
                <a:solidFill>
                  <a:srgbClr val="0000FF"/>
                </a:solidFill>
                <a:latin typeface="+mn-ea"/>
              </a:rPr>
              <a:t>수정된 </a:t>
            </a:r>
            <a:r>
              <a:rPr lang="en-US" altLang="ko-KR" sz="1200" dirty="0">
                <a:solidFill>
                  <a:srgbClr val="0000FF"/>
                </a:solidFill>
                <a:latin typeface="+mn-ea"/>
              </a:rPr>
              <a:t>DB </a:t>
            </a:r>
          </a:p>
        </p:txBody>
      </p:sp>
      <p:pic>
        <p:nvPicPr>
          <p:cNvPr id="8" name="그림 7"/>
          <p:cNvPicPr>
            <a:picLocks noChangeAspect="1"/>
          </p:cNvPicPr>
          <p:nvPr/>
        </p:nvPicPr>
        <p:blipFill>
          <a:blip r:embed="rId3"/>
          <a:stretch>
            <a:fillRect/>
          </a:stretch>
        </p:blipFill>
        <p:spPr>
          <a:xfrm>
            <a:off x="2122297" y="3382860"/>
            <a:ext cx="7264685" cy="541389"/>
          </a:xfrm>
          <a:prstGeom prst="rect">
            <a:avLst/>
          </a:prstGeom>
        </p:spPr>
      </p:pic>
      <p:pic>
        <p:nvPicPr>
          <p:cNvPr id="9" name="그림 8"/>
          <p:cNvPicPr>
            <a:picLocks noChangeAspect="1"/>
          </p:cNvPicPr>
          <p:nvPr/>
        </p:nvPicPr>
        <p:blipFill>
          <a:blip r:embed="rId4"/>
          <a:stretch>
            <a:fillRect/>
          </a:stretch>
        </p:blipFill>
        <p:spPr>
          <a:xfrm>
            <a:off x="2122297" y="4579193"/>
            <a:ext cx="4626847" cy="901919"/>
          </a:xfrm>
          <a:prstGeom prst="rect">
            <a:avLst/>
          </a:prstGeom>
        </p:spPr>
      </p:pic>
    </p:spTree>
    <p:extLst>
      <p:ext uri="{BB962C8B-B14F-4D97-AF65-F5344CB8AC3E}">
        <p14:creationId xmlns:p14="http://schemas.microsoft.com/office/powerpoint/2010/main" val="2019772663"/>
      </p:ext>
    </p:extLst>
  </p:cSld>
  <p:clrMapOvr>
    <a:masterClrMapping/>
  </p:clrMapOvr>
  <p:transition spd="slow"/>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607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buFont typeface="Wingdings" pitchFamily="2" charset="2"/>
              <a:buChar char="§"/>
            </a:pPr>
            <a:r>
              <a:rPr lang="en-US" altLang="ko-KR" sz="2000" b="1" dirty="0">
                <a:solidFill>
                  <a:schemeClr val="tx1"/>
                </a:solidFill>
                <a:latin typeface="+mn-ea"/>
              </a:rPr>
              <a:t> MCU</a:t>
            </a:r>
            <a:r>
              <a:rPr lang="ko-KR" altLang="en-US" sz="2000" b="1" dirty="0">
                <a:solidFill>
                  <a:schemeClr val="tx1"/>
                </a:solidFill>
                <a:latin typeface="+mn-ea"/>
              </a:rPr>
              <a:t>에서 </a:t>
            </a:r>
            <a:r>
              <a:rPr lang="en-US" altLang="ko-KR" sz="2000" b="1" dirty="0">
                <a:solidFill>
                  <a:schemeClr val="tx1"/>
                </a:solidFill>
                <a:latin typeface="+mn-ea"/>
              </a:rPr>
              <a:t>Serial</a:t>
            </a:r>
            <a:r>
              <a:rPr lang="ko-KR" altLang="en-US" sz="2000" b="1" dirty="0">
                <a:solidFill>
                  <a:schemeClr val="tx1"/>
                </a:solidFill>
                <a:latin typeface="+mn-ea"/>
              </a:rPr>
              <a:t>로 받은 데이터 </a:t>
            </a:r>
            <a:r>
              <a:rPr lang="en-US" altLang="ko-KR" sz="2000" b="1" dirty="0">
                <a:solidFill>
                  <a:schemeClr val="tx1"/>
                </a:solidFill>
                <a:latin typeface="+mn-ea"/>
              </a:rPr>
              <a:t>DB </a:t>
            </a:r>
            <a:r>
              <a:rPr lang="ko-KR" altLang="en-US" sz="2000" b="1" dirty="0">
                <a:solidFill>
                  <a:schemeClr val="tx1"/>
                </a:solidFill>
                <a:latin typeface="+mn-ea"/>
              </a:rPr>
              <a:t>저장 예제</a:t>
            </a:r>
            <a:endParaRPr lang="en-US" altLang="ko-KR" sz="2000" b="1" dirty="0">
              <a:solidFill>
                <a:srgbClr val="0000FF"/>
              </a:solidFill>
            </a:endParaRPr>
          </a:p>
        </p:txBody>
      </p:sp>
      <p:sp>
        <p:nvSpPr>
          <p:cNvPr id="4" name="TextBox 3"/>
          <p:cNvSpPr txBox="1"/>
          <p:nvPr/>
        </p:nvSpPr>
        <p:spPr>
          <a:xfrm>
            <a:off x="2522970" y="5096942"/>
            <a:ext cx="4063367" cy="646331"/>
          </a:xfrm>
          <a:prstGeom prst="rect">
            <a:avLst/>
          </a:prstGeom>
        </p:spPr>
        <p:txBody>
          <a:bodyPr wrap="square">
            <a:spAutoFit/>
          </a:bodyPr>
          <a:lstStyle/>
          <a:p>
            <a:pPr>
              <a:defRPr/>
            </a:pPr>
            <a:r>
              <a:rPr lang="en-US" altLang="ko-KR"/>
              <a:t>Serial Protocol :  &lt;0x02&gt;T00.0H00.0C000&lt;0x03&gt;</a:t>
            </a:r>
          </a:p>
        </p:txBody>
      </p:sp>
      <p:sp>
        <p:nvSpPr>
          <p:cNvPr id="9" name="직사각형 8"/>
          <p:cNvSpPr/>
          <p:nvPr/>
        </p:nvSpPr>
        <p:spPr>
          <a:xfrm>
            <a:off x="7230802" y="1382673"/>
            <a:ext cx="3041206" cy="2529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6" descr="삼성전자, 갤럭시 북 3종·노트북 플러스 2 출시 - 전자부품 전문 미디어 디일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709" y="1207460"/>
            <a:ext cx="5546869" cy="3688670"/>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p:cNvPicPr>
            <a:picLocks noChangeAspect="1"/>
          </p:cNvPicPr>
          <p:nvPr/>
        </p:nvPicPr>
        <p:blipFill rotWithShape="1">
          <a:blip r:embed="rId3"/>
          <a:stretch>
            <a:fillRect/>
          </a:stretch>
        </p:blipFill>
        <p:spPr>
          <a:xfrm>
            <a:off x="2524867" y="1408272"/>
            <a:ext cx="3757057" cy="2281743"/>
          </a:xfrm>
          <a:prstGeom prst="rect">
            <a:avLst/>
          </a:prstGeom>
        </p:spPr>
      </p:pic>
      <p:sp>
        <p:nvSpPr>
          <p:cNvPr id="26" name="TextBox 25"/>
          <p:cNvSpPr txBox="1"/>
          <p:nvPr/>
        </p:nvSpPr>
        <p:spPr>
          <a:xfrm>
            <a:off x="8071736" y="1623453"/>
            <a:ext cx="1189749" cy="369332"/>
          </a:xfrm>
          <a:prstGeom prst="rect">
            <a:avLst/>
          </a:prstGeom>
          <a:noFill/>
        </p:spPr>
        <p:txBody>
          <a:bodyPr wrap="none" rtlCol="0">
            <a:spAutoFit/>
          </a:bodyPr>
          <a:lstStyle/>
          <a:p>
            <a:r>
              <a:rPr lang="ko-KR" altLang="en-US" b="1">
                <a:solidFill>
                  <a:schemeClr val="tx1">
                    <a:lumMod val="75000"/>
                    <a:lumOff val="25000"/>
                  </a:schemeClr>
                </a:solidFill>
              </a:rPr>
              <a:t>개발 보드</a:t>
            </a:r>
          </a:p>
        </p:txBody>
      </p:sp>
      <p:sp>
        <p:nvSpPr>
          <p:cNvPr id="27" name="왼쪽/오른쪽 화살표 26"/>
          <p:cNvSpPr/>
          <p:nvPr/>
        </p:nvSpPr>
        <p:spPr>
          <a:xfrm>
            <a:off x="6624545" y="2890264"/>
            <a:ext cx="555032" cy="1975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6586336" y="2533840"/>
            <a:ext cx="606256" cy="369332"/>
          </a:xfrm>
          <a:prstGeom prst="rect">
            <a:avLst/>
          </a:prstGeom>
          <a:noFill/>
        </p:spPr>
        <p:txBody>
          <a:bodyPr wrap="none" rtlCol="0">
            <a:spAutoFit/>
          </a:bodyPr>
          <a:lstStyle/>
          <a:p>
            <a:r>
              <a:rPr lang="en-US" altLang="ko-KR"/>
              <a:t>USB</a:t>
            </a:r>
            <a:endParaRPr lang="ko-KR" altLang="en-US"/>
          </a:p>
        </p:txBody>
      </p:sp>
      <p:pic>
        <p:nvPicPr>
          <p:cNvPr id="29" name="그림 28"/>
          <p:cNvPicPr>
            <a:picLocks noChangeAspect="1"/>
          </p:cNvPicPr>
          <p:nvPr/>
        </p:nvPicPr>
        <p:blipFill>
          <a:blip r:embed="rId4"/>
          <a:stretch>
            <a:fillRect/>
          </a:stretch>
        </p:blipFill>
        <p:spPr>
          <a:xfrm>
            <a:off x="7707620" y="2060848"/>
            <a:ext cx="836652" cy="1368152"/>
          </a:xfrm>
          <a:prstGeom prst="rect">
            <a:avLst/>
          </a:prstGeom>
        </p:spPr>
      </p:pic>
      <p:sp>
        <p:nvSpPr>
          <p:cNvPr id="31" name="TextBox 30"/>
          <p:cNvSpPr txBox="1"/>
          <p:nvPr/>
        </p:nvSpPr>
        <p:spPr>
          <a:xfrm>
            <a:off x="3879853" y="3350490"/>
            <a:ext cx="1047082" cy="369332"/>
          </a:xfrm>
          <a:prstGeom prst="rect">
            <a:avLst/>
          </a:prstGeom>
          <a:noFill/>
        </p:spPr>
        <p:txBody>
          <a:bodyPr wrap="none" rtlCol="0">
            <a:spAutoFit/>
          </a:bodyPr>
          <a:lstStyle/>
          <a:p>
            <a:r>
              <a:rPr lang="en-US" altLang="ko-KR" b="1">
                <a:solidFill>
                  <a:srgbClr val="0000FF"/>
                </a:solidFill>
              </a:rPr>
              <a:t>DB </a:t>
            </a:r>
            <a:r>
              <a:rPr lang="ko-KR" altLang="en-US" b="1">
                <a:solidFill>
                  <a:srgbClr val="0000FF"/>
                </a:solidFill>
              </a:rPr>
              <a:t>저장</a:t>
            </a:r>
          </a:p>
        </p:txBody>
      </p:sp>
      <p:sp>
        <p:nvSpPr>
          <p:cNvPr id="32" name="TextBox 31"/>
          <p:cNvSpPr txBox="1"/>
          <p:nvPr/>
        </p:nvSpPr>
        <p:spPr>
          <a:xfrm>
            <a:off x="7621651" y="3498817"/>
            <a:ext cx="1152880" cy="307777"/>
          </a:xfrm>
          <a:prstGeom prst="rect">
            <a:avLst/>
          </a:prstGeom>
          <a:noFill/>
        </p:spPr>
        <p:txBody>
          <a:bodyPr wrap="none" rtlCol="0">
            <a:spAutoFit/>
          </a:bodyPr>
          <a:lstStyle/>
          <a:p>
            <a:r>
              <a:rPr lang="ko-KR" altLang="en-US" sz="1400" b="1"/>
              <a:t>온</a:t>
            </a:r>
            <a:r>
              <a:rPr lang="en-US" altLang="ko-KR" sz="1400" b="1"/>
              <a:t>/</a:t>
            </a:r>
            <a:r>
              <a:rPr lang="ko-KR" altLang="en-US" sz="1400" b="1"/>
              <a:t>습도센서</a:t>
            </a:r>
          </a:p>
        </p:txBody>
      </p:sp>
      <p:pic>
        <p:nvPicPr>
          <p:cNvPr id="33" name="그림 32"/>
          <p:cNvPicPr>
            <a:picLocks noChangeAspect="1"/>
          </p:cNvPicPr>
          <p:nvPr/>
        </p:nvPicPr>
        <p:blipFill>
          <a:blip r:embed="rId5"/>
          <a:stretch>
            <a:fillRect/>
          </a:stretch>
        </p:blipFill>
        <p:spPr>
          <a:xfrm>
            <a:off x="9056358" y="2118463"/>
            <a:ext cx="943107" cy="1057423"/>
          </a:xfrm>
          <a:prstGeom prst="rect">
            <a:avLst/>
          </a:prstGeom>
        </p:spPr>
      </p:pic>
      <p:sp>
        <p:nvSpPr>
          <p:cNvPr id="34" name="TextBox 33"/>
          <p:cNvSpPr txBox="1"/>
          <p:nvPr/>
        </p:nvSpPr>
        <p:spPr>
          <a:xfrm>
            <a:off x="9081622" y="3484044"/>
            <a:ext cx="902811" cy="307777"/>
          </a:xfrm>
          <a:prstGeom prst="rect">
            <a:avLst/>
          </a:prstGeom>
          <a:noFill/>
        </p:spPr>
        <p:txBody>
          <a:bodyPr wrap="none" rtlCol="0">
            <a:spAutoFit/>
          </a:bodyPr>
          <a:lstStyle/>
          <a:p>
            <a:r>
              <a:rPr lang="ko-KR" altLang="en-US" sz="1400" b="1"/>
              <a:t>조도센서</a:t>
            </a:r>
          </a:p>
        </p:txBody>
      </p:sp>
    </p:spTree>
    <p:extLst>
      <p:ext uri="{BB962C8B-B14F-4D97-AF65-F5344CB8AC3E}">
        <p14:creationId xmlns:p14="http://schemas.microsoft.com/office/powerpoint/2010/main" val="1225981066"/>
      </p:ext>
    </p:extLst>
  </p:cSld>
  <p:clrMapOvr>
    <a:masterClrMapping/>
  </p:clrMapOvr>
  <p:transition spd="slow"/>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607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buFont typeface="Wingdings" pitchFamily="2" charset="2"/>
              <a:buChar char="§"/>
            </a:pPr>
            <a:r>
              <a:rPr lang="en-US" altLang="ko-KR" sz="2000" b="1">
                <a:solidFill>
                  <a:schemeClr val="tx1"/>
                </a:solidFill>
                <a:latin typeface="+mn-ea"/>
              </a:rPr>
              <a:t> Python code (1/4)</a:t>
            </a:r>
            <a:endParaRPr lang="en-US" altLang="ko-KR" sz="2000" b="1" dirty="0">
              <a:solidFill>
                <a:srgbClr val="0000FF"/>
              </a:solidFill>
            </a:endParaRPr>
          </a:p>
        </p:txBody>
      </p:sp>
      <p:sp>
        <p:nvSpPr>
          <p:cNvPr id="15" name="직사각형 14"/>
          <p:cNvSpPr/>
          <p:nvPr/>
        </p:nvSpPr>
        <p:spPr>
          <a:xfrm>
            <a:off x="1775520" y="692696"/>
            <a:ext cx="8104640" cy="5693866"/>
          </a:xfrm>
          <a:prstGeom prst="rect">
            <a:avLst/>
          </a:prstGeom>
        </p:spPr>
        <p:txBody>
          <a:bodyPr wrap="square">
            <a:spAutoFit/>
          </a:bodyPr>
          <a:lstStyle/>
          <a:p>
            <a:r>
              <a:rPr lang="ko-KR" altLang="en-US" sz="1400" dirty="0" err="1"/>
              <a:t>from</a:t>
            </a:r>
            <a:r>
              <a:rPr lang="ko-KR" altLang="en-US" sz="1400" dirty="0"/>
              <a:t> PyQt5 </a:t>
            </a:r>
            <a:r>
              <a:rPr lang="ko-KR" altLang="en-US" sz="1400" dirty="0" err="1"/>
              <a:t>import</a:t>
            </a:r>
            <a:r>
              <a:rPr lang="ko-KR" altLang="en-US" sz="1400" dirty="0"/>
              <a:t> </a:t>
            </a:r>
            <a:r>
              <a:rPr lang="ko-KR" altLang="en-US" sz="1400" dirty="0" err="1"/>
              <a:t>QtCore</a:t>
            </a:r>
            <a:r>
              <a:rPr lang="ko-KR" altLang="en-US" sz="1400" dirty="0"/>
              <a:t>, </a:t>
            </a:r>
            <a:r>
              <a:rPr lang="ko-KR" altLang="en-US" sz="1400" dirty="0" err="1"/>
              <a:t>QtGui</a:t>
            </a:r>
            <a:r>
              <a:rPr lang="ko-KR" altLang="en-US" sz="1400" dirty="0"/>
              <a:t>, </a:t>
            </a:r>
            <a:r>
              <a:rPr lang="ko-KR" altLang="en-US" sz="1400" dirty="0" err="1"/>
              <a:t>QtWidgets</a:t>
            </a:r>
            <a:endParaRPr lang="ko-KR" altLang="en-US" sz="1400" dirty="0"/>
          </a:p>
          <a:p>
            <a:r>
              <a:rPr lang="ko-KR" altLang="en-US" sz="1400" dirty="0" err="1"/>
              <a:t>from</a:t>
            </a:r>
            <a:r>
              <a:rPr lang="ko-KR" altLang="en-US" sz="1400" dirty="0"/>
              <a:t> pyqt_graph4 </a:t>
            </a:r>
            <a:r>
              <a:rPr lang="ko-KR" altLang="en-US" sz="1400" dirty="0" err="1"/>
              <a:t>import</a:t>
            </a:r>
            <a:r>
              <a:rPr lang="ko-KR" altLang="en-US" sz="1400" dirty="0"/>
              <a:t> *</a:t>
            </a:r>
          </a:p>
          <a:p>
            <a:r>
              <a:rPr lang="ko-KR" altLang="en-US" sz="1400" dirty="0" err="1"/>
              <a:t>import</a:t>
            </a:r>
            <a:r>
              <a:rPr lang="ko-KR" altLang="en-US" sz="1400" dirty="0"/>
              <a:t> </a:t>
            </a:r>
            <a:r>
              <a:rPr lang="ko-KR" altLang="en-US" sz="1400" dirty="0" err="1"/>
              <a:t>pyqtgraph</a:t>
            </a:r>
            <a:r>
              <a:rPr lang="ko-KR" altLang="en-US" sz="1400" dirty="0"/>
              <a:t> </a:t>
            </a:r>
            <a:r>
              <a:rPr lang="ko-KR" altLang="en-US" sz="1400" dirty="0" err="1"/>
              <a:t>as</a:t>
            </a:r>
            <a:r>
              <a:rPr lang="ko-KR" altLang="en-US" sz="1400" dirty="0"/>
              <a:t> </a:t>
            </a:r>
            <a:r>
              <a:rPr lang="ko-KR" altLang="en-US" sz="1400" dirty="0" err="1"/>
              <a:t>pg</a:t>
            </a:r>
            <a:endParaRPr lang="ko-KR" altLang="en-US" sz="1400" dirty="0"/>
          </a:p>
          <a:p>
            <a:r>
              <a:rPr lang="ko-KR" altLang="en-US" sz="1400" dirty="0" err="1"/>
              <a:t>import</a:t>
            </a:r>
            <a:r>
              <a:rPr lang="ko-KR" altLang="en-US" sz="1400" dirty="0"/>
              <a:t> </a:t>
            </a:r>
            <a:r>
              <a:rPr lang="ko-KR" altLang="en-US" sz="1400" dirty="0" err="1"/>
              <a:t>threading</a:t>
            </a:r>
            <a:endParaRPr lang="ko-KR" altLang="en-US" sz="1400" dirty="0"/>
          </a:p>
          <a:p>
            <a:r>
              <a:rPr lang="ko-KR" altLang="en-US" sz="1400" dirty="0" err="1"/>
              <a:t>import</a:t>
            </a:r>
            <a:r>
              <a:rPr lang="ko-KR" altLang="en-US" sz="1400" dirty="0"/>
              <a:t> </a:t>
            </a:r>
            <a:r>
              <a:rPr lang="ko-KR" altLang="en-US" sz="1400" dirty="0" err="1"/>
              <a:t>serial</a:t>
            </a:r>
            <a:endParaRPr lang="ko-KR" altLang="en-US" sz="1400" dirty="0"/>
          </a:p>
          <a:p>
            <a:r>
              <a:rPr lang="ko-KR" altLang="en-US" sz="1400" dirty="0" err="1"/>
              <a:t>import</a:t>
            </a:r>
            <a:r>
              <a:rPr lang="ko-KR" altLang="en-US" sz="1400" dirty="0"/>
              <a:t> </a:t>
            </a:r>
            <a:r>
              <a:rPr lang="ko-KR" altLang="en-US" sz="1400" dirty="0" err="1"/>
              <a:t>numpy</a:t>
            </a:r>
            <a:r>
              <a:rPr lang="ko-KR" altLang="en-US" sz="1400" dirty="0"/>
              <a:t> </a:t>
            </a:r>
            <a:r>
              <a:rPr lang="ko-KR" altLang="en-US" sz="1400" dirty="0" err="1"/>
              <a:t>as</a:t>
            </a:r>
            <a:r>
              <a:rPr lang="ko-KR" altLang="en-US" sz="1400" dirty="0"/>
              <a:t> </a:t>
            </a:r>
            <a:r>
              <a:rPr lang="ko-KR" altLang="en-US" sz="1400" dirty="0" err="1"/>
              <a:t>numpy</a:t>
            </a:r>
            <a:endParaRPr lang="ko-KR" altLang="en-US" sz="1400" dirty="0"/>
          </a:p>
          <a:p>
            <a:r>
              <a:rPr lang="ko-KR" altLang="en-US" sz="1400" dirty="0" err="1"/>
              <a:t>import</a:t>
            </a:r>
            <a:r>
              <a:rPr lang="ko-KR" altLang="en-US" sz="1400" dirty="0"/>
              <a:t> </a:t>
            </a:r>
            <a:r>
              <a:rPr lang="ko-KR" altLang="en-US" sz="1400" dirty="0" err="1"/>
              <a:t>time</a:t>
            </a:r>
            <a:endParaRPr lang="ko-KR" altLang="en-US" sz="1400" dirty="0"/>
          </a:p>
          <a:p>
            <a:r>
              <a:rPr lang="ko-KR" altLang="en-US" sz="1400" dirty="0" err="1"/>
              <a:t>from</a:t>
            </a:r>
            <a:r>
              <a:rPr lang="ko-KR" altLang="en-US" sz="1400" dirty="0"/>
              <a:t> PyQt5.QtCore </a:t>
            </a:r>
            <a:r>
              <a:rPr lang="ko-KR" altLang="en-US" sz="1400" dirty="0" err="1"/>
              <a:t>import</a:t>
            </a:r>
            <a:r>
              <a:rPr lang="ko-KR" altLang="en-US" sz="1400" dirty="0"/>
              <a:t> </a:t>
            </a:r>
            <a:r>
              <a:rPr lang="ko-KR" altLang="en-US" sz="1400" dirty="0" err="1"/>
              <a:t>QTimer</a:t>
            </a:r>
            <a:endParaRPr lang="ko-KR" altLang="en-US" sz="1400" dirty="0"/>
          </a:p>
          <a:p>
            <a:r>
              <a:rPr lang="ko-KR" altLang="en-US" sz="1400" dirty="0" err="1"/>
              <a:t>from</a:t>
            </a:r>
            <a:r>
              <a:rPr lang="ko-KR" altLang="en-US" sz="1400" dirty="0"/>
              <a:t> PyQt5.QtCore </a:t>
            </a:r>
            <a:r>
              <a:rPr lang="ko-KR" altLang="en-US" sz="1400" dirty="0" err="1"/>
              <a:t>import</a:t>
            </a:r>
            <a:r>
              <a:rPr lang="ko-KR" altLang="en-US" sz="1400" dirty="0"/>
              <a:t> </a:t>
            </a:r>
            <a:r>
              <a:rPr lang="ko-KR" altLang="en-US" sz="1400" dirty="0" err="1"/>
              <a:t>pyqtSignal</a:t>
            </a:r>
            <a:endParaRPr lang="ko-KR" altLang="en-US" sz="1400" dirty="0"/>
          </a:p>
          <a:p>
            <a:r>
              <a:rPr lang="ko-KR" altLang="en-US" sz="1400" dirty="0" err="1"/>
              <a:t>from</a:t>
            </a:r>
            <a:r>
              <a:rPr lang="ko-KR" altLang="en-US" sz="1400" dirty="0"/>
              <a:t> PyQt5.QtCore </a:t>
            </a:r>
            <a:r>
              <a:rPr lang="ko-KR" altLang="en-US" sz="1400" dirty="0" err="1"/>
              <a:t>import</a:t>
            </a:r>
            <a:r>
              <a:rPr lang="ko-KR" altLang="en-US" sz="1400" dirty="0"/>
              <a:t> </a:t>
            </a:r>
            <a:r>
              <a:rPr lang="ko-KR" altLang="en-US" sz="1400" dirty="0" err="1"/>
              <a:t>pyqtSlot</a:t>
            </a:r>
            <a:endParaRPr lang="ko-KR" altLang="en-US" sz="1400" dirty="0"/>
          </a:p>
          <a:p>
            <a:r>
              <a:rPr lang="ko-KR" altLang="en-US" sz="1400" dirty="0" err="1"/>
              <a:t>import</a:t>
            </a:r>
            <a:r>
              <a:rPr lang="ko-KR" altLang="en-US" sz="1400" dirty="0"/>
              <a:t> sqlite3</a:t>
            </a:r>
          </a:p>
          <a:p>
            <a:endParaRPr lang="ko-KR" altLang="en-US" sz="1400" dirty="0"/>
          </a:p>
          <a:p>
            <a:r>
              <a:rPr lang="ko-KR" altLang="en-US" sz="1400" dirty="0" err="1"/>
              <a:t>temperature</a:t>
            </a:r>
            <a:r>
              <a:rPr lang="ko-KR" altLang="en-US" sz="1400" dirty="0"/>
              <a:t>=[]</a:t>
            </a:r>
          </a:p>
          <a:p>
            <a:r>
              <a:rPr lang="ko-KR" altLang="en-US" sz="1400" dirty="0" err="1"/>
              <a:t>humidity</a:t>
            </a:r>
            <a:r>
              <a:rPr lang="ko-KR" altLang="en-US" sz="1400" dirty="0"/>
              <a:t>=[]</a:t>
            </a:r>
          </a:p>
          <a:p>
            <a:r>
              <a:rPr lang="ko-KR" altLang="en-US" sz="1400" dirty="0" err="1"/>
              <a:t>cotwo</a:t>
            </a:r>
            <a:r>
              <a:rPr lang="ko-KR" altLang="en-US" sz="1400" dirty="0"/>
              <a:t>=[]</a:t>
            </a:r>
          </a:p>
          <a:p>
            <a:endParaRPr lang="ko-KR" altLang="en-US" sz="1400" dirty="0"/>
          </a:p>
          <a:p>
            <a:r>
              <a:rPr lang="ko-KR" altLang="en-US" sz="1400" dirty="0" err="1"/>
              <a:t>Now_temp</a:t>
            </a:r>
            <a:r>
              <a:rPr lang="ko-KR" altLang="en-US" sz="1400" dirty="0"/>
              <a:t>=0</a:t>
            </a:r>
          </a:p>
          <a:p>
            <a:r>
              <a:rPr lang="ko-KR" altLang="en-US" sz="1400" dirty="0" err="1"/>
              <a:t>Now_humi</a:t>
            </a:r>
            <a:r>
              <a:rPr lang="ko-KR" altLang="en-US" sz="1400" dirty="0"/>
              <a:t>=0</a:t>
            </a:r>
          </a:p>
          <a:p>
            <a:r>
              <a:rPr lang="ko-KR" altLang="en-US" sz="1400" dirty="0" err="1"/>
              <a:t>Now_cotwo</a:t>
            </a:r>
            <a:r>
              <a:rPr lang="ko-KR" altLang="en-US" sz="1400" dirty="0"/>
              <a:t>=0</a:t>
            </a:r>
          </a:p>
          <a:p>
            <a:endParaRPr lang="ko-KR" altLang="en-US" sz="1400" dirty="0"/>
          </a:p>
          <a:p>
            <a:pPr lvl="0"/>
            <a:r>
              <a:rPr lang="ko-KR" altLang="en-US" sz="1400" dirty="0" err="1"/>
              <a:t>ser</a:t>
            </a:r>
            <a:r>
              <a:rPr lang="ko-KR" altLang="en-US" sz="1400" dirty="0"/>
              <a:t> = </a:t>
            </a:r>
            <a:r>
              <a:rPr lang="ko-KR" altLang="en-US" sz="1400" dirty="0" err="1"/>
              <a:t>serial.Serial</a:t>
            </a:r>
            <a:r>
              <a:rPr lang="ko-KR" altLang="en-US" sz="1400" dirty="0"/>
              <a:t>(</a:t>
            </a:r>
            <a:r>
              <a:rPr lang="ko-KR" altLang="en-US" sz="1400" dirty="0" err="1"/>
              <a:t>port</a:t>
            </a:r>
            <a:r>
              <a:rPr lang="ko-KR" altLang="en-US" sz="1400" dirty="0"/>
              <a:t>='COM8',         </a:t>
            </a:r>
            <a:r>
              <a:rPr lang="en-US" altLang="ko-KR" sz="1400" dirty="0"/>
              <a:t># </a:t>
            </a:r>
            <a:r>
              <a:rPr lang="en-US" altLang="ko-KR" sz="1400" dirty="0" err="1"/>
              <a:t>Rpi</a:t>
            </a:r>
            <a:r>
              <a:rPr lang="en-US" altLang="ko-KR" sz="1400" dirty="0"/>
              <a:t> =&gt; </a:t>
            </a:r>
            <a:r>
              <a:rPr kumimoji="1" lang="en-US" altLang="ko-KR" sz="1400" b="1" dirty="0">
                <a:solidFill>
                  <a:srgbClr val="0000FF"/>
                </a:solidFill>
                <a:latin typeface="+mn-ea"/>
                <a:cs typeface="굴림" pitchFamily="50" charset="-127"/>
              </a:rPr>
              <a:t>port='/dev/ttyACM0',</a:t>
            </a:r>
            <a:r>
              <a:rPr lang="en-US" altLang="ko-KR" sz="1400" dirty="0"/>
              <a:t> </a:t>
            </a:r>
            <a:endParaRPr lang="ko-KR" altLang="en-US" sz="1400" dirty="0"/>
          </a:p>
          <a:p>
            <a:r>
              <a:rPr lang="ko-KR" altLang="en-US" sz="1400" dirty="0"/>
              <a:t>                    </a:t>
            </a:r>
            <a:r>
              <a:rPr lang="ko-KR" altLang="en-US" sz="1400" dirty="0" err="1"/>
              <a:t>baudrate</a:t>
            </a:r>
            <a:r>
              <a:rPr lang="ko-KR" altLang="en-US" sz="1400" dirty="0"/>
              <a:t>=115200,</a:t>
            </a:r>
          </a:p>
          <a:p>
            <a:r>
              <a:rPr lang="ko-KR" altLang="en-US" sz="1400" dirty="0"/>
              <a:t>                    </a:t>
            </a:r>
            <a:r>
              <a:rPr lang="ko-KR" altLang="en-US" sz="1400" dirty="0" err="1"/>
              <a:t>parity</a:t>
            </a:r>
            <a:r>
              <a:rPr lang="ko-KR" altLang="en-US" sz="1400" dirty="0"/>
              <a:t>=</a:t>
            </a:r>
            <a:r>
              <a:rPr lang="ko-KR" altLang="en-US" sz="1400" dirty="0" err="1"/>
              <a:t>serial.PARITY_NONE</a:t>
            </a:r>
            <a:r>
              <a:rPr lang="ko-KR" altLang="en-US" sz="1400" dirty="0"/>
              <a:t>,</a:t>
            </a:r>
          </a:p>
          <a:p>
            <a:r>
              <a:rPr lang="ko-KR" altLang="en-US" sz="1400" dirty="0"/>
              <a:t>                    </a:t>
            </a:r>
            <a:r>
              <a:rPr lang="ko-KR" altLang="en-US" sz="1400" dirty="0" err="1"/>
              <a:t>stopbits</a:t>
            </a:r>
            <a:r>
              <a:rPr lang="ko-KR" altLang="en-US" sz="1400" dirty="0"/>
              <a:t>=</a:t>
            </a:r>
            <a:r>
              <a:rPr lang="ko-KR" altLang="en-US" sz="1400" dirty="0" err="1"/>
              <a:t>serial.STOPBITS_ONE</a:t>
            </a:r>
            <a:r>
              <a:rPr lang="ko-KR" altLang="en-US" sz="1400" dirty="0"/>
              <a:t>,</a:t>
            </a:r>
          </a:p>
          <a:p>
            <a:r>
              <a:rPr lang="ko-KR" altLang="en-US" sz="1400" dirty="0"/>
              <a:t>                    </a:t>
            </a:r>
            <a:r>
              <a:rPr lang="ko-KR" altLang="en-US" sz="1400" dirty="0" err="1"/>
              <a:t>bytesize</a:t>
            </a:r>
            <a:r>
              <a:rPr lang="ko-KR" altLang="en-US" sz="1400" dirty="0"/>
              <a:t>=</a:t>
            </a:r>
            <a:r>
              <a:rPr lang="ko-KR" altLang="en-US" sz="1400" dirty="0" err="1"/>
              <a:t>serial.EIGHTBITS</a:t>
            </a:r>
            <a:r>
              <a:rPr lang="ko-KR" altLang="en-US" sz="1400" dirty="0"/>
              <a:t>,</a:t>
            </a:r>
          </a:p>
          <a:p>
            <a:r>
              <a:rPr lang="ko-KR" altLang="en-US" sz="1400" dirty="0"/>
              <a:t>                    </a:t>
            </a:r>
            <a:r>
              <a:rPr lang="ko-KR" altLang="en-US" sz="1400" dirty="0" err="1"/>
              <a:t>timeout</a:t>
            </a:r>
            <a:r>
              <a:rPr lang="ko-KR" altLang="en-US" sz="1400" dirty="0"/>
              <a:t>=1)</a:t>
            </a:r>
          </a:p>
        </p:txBody>
      </p:sp>
    </p:spTree>
    <p:extLst>
      <p:ext uri="{BB962C8B-B14F-4D97-AF65-F5344CB8AC3E}">
        <p14:creationId xmlns:p14="http://schemas.microsoft.com/office/powerpoint/2010/main" val="2681058652"/>
      </p:ext>
    </p:extLst>
  </p:cSld>
  <p:clrMapOvr>
    <a:masterClrMapping/>
  </p:clrMapOvr>
  <p:transition spd="slow"/>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607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buFont typeface="Wingdings" pitchFamily="2" charset="2"/>
              <a:buChar char="§"/>
            </a:pPr>
            <a:r>
              <a:rPr lang="en-US" altLang="ko-KR" sz="2000" b="1" dirty="0">
                <a:solidFill>
                  <a:schemeClr val="tx1"/>
                </a:solidFill>
                <a:latin typeface="+mn-ea"/>
              </a:rPr>
              <a:t> Python code  (2/4)</a:t>
            </a:r>
            <a:endParaRPr lang="en-US" altLang="ko-KR" sz="2000" b="1" dirty="0">
              <a:solidFill>
                <a:srgbClr val="0000FF"/>
              </a:solidFill>
            </a:endParaRPr>
          </a:p>
        </p:txBody>
      </p:sp>
      <p:sp>
        <p:nvSpPr>
          <p:cNvPr id="3" name="직사각형 2"/>
          <p:cNvSpPr/>
          <p:nvPr/>
        </p:nvSpPr>
        <p:spPr>
          <a:xfrm>
            <a:off x="1630326" y="560718"/>
            <a:ext cx="8697432" cy="6001643"/>
          </a:xfrm>
          <a:prstGeom prst="rect">
            <a:avLst/>
          </a:prstGeom>
        </p:spPr>
        <p:txBody>
          <a:bodyPr wrap="square">
            <a:spAutoFit/>
          </a:bodyPr>
          <a:lstStyle/>
          <a:p>
            <a:r>
              <a:rPr lang="ko-KR" altLang="en-US" sz="1200" dirty="0" err="1"/>
              <a:t>def</a:t>
            </a:r>
            <a:r>
              <a:rPr lang="ko-KR" altLang="en-US" sz="1200" dirty="0"/>
              <a:t> </a:t>
            </a:r>
            <a:r>
              <a:rPr lang="ko-KR" altLang="en-US" sz="1200" dirty="0" err="1"/>
              <a:t>Receive_data</a:t>
            </a:r>
            <a:r>
              <a:rPr lang="ko-KR" altLang="en-US" sz="1200" dirty="0"/>
              <a:t>(</a:t>
            </a:r>
            <a:r>
              <a:rPr lang="ko-KR" altLang="en-US" sz="1200" dirty="0" err="1"/>
              <a:t>self</a:t>
            </a:r>
            <a:r>
              <a:rPr lang="ko-KR" altLang="en-US" sz="1200" dirty="0"/>
              <a:t>, </a:t>
            </a:r>
            <a:r>
              <a:rPr lang="ko-KR" altLang="en-US" sz="1200" dirty="0" err="1"/>
              <a:t>ui</a:t>
            </a:r>
            <a:r>
              <a:rPr lang="ko-KR" altLang="en-US" sz="1200" dirty="0"/>
              <a:t>):</a:t>
            </a:r>
          </a:p>
          <a:p>
            <a:r>
              <a:rPr lang="ko-KR" altLang="en-US" sz="1200" dirty="0"/>
              <a:t>    </a:t>
            </a:r>
            <a:r>
              <a:rPr lang="ko-KR" altLang="en-US" sz="1200" dirty="0" err="1"/>
              <a:t>global</a:t>
            </a:r>
            <a:r>
              <a:rPr lang="ko-KR" altLang="en-US" sz="1200" dirty="0"/>
              <a:t> </a:t>
            </a:r>
            <a:r>
              <a:rPr lang="ko-KR" altLang="en-US" sz="1200" dirty="0" err="1"/>
              <a:t>Now_temp</a:t>
            </a:r>
            <a:r>
              <a:rPr lang="ko-KR" altLang="en-US" sz="1200" dirty="0"/>
              <a:t>, </a:t>
            </a:r>
            <a:r>
              <a:rPr lang="ko-KR" altLang="en-US" sz="1200" dirty="0" err="1"/>
              <a:t>Now_humi</a:t>
            </a:r>
            <a:r>
              <a:rPr lang="ko-KR" altLang="en-US" sz="1200" dirty="0"/>
              <a:t>, </a:t>
            </a:r>
            <a:r>
              <a:rPr lang="ko-KR" altLang="en-US" sz="1200" dirty="0" err="1"/>
              <a:t>Now_cotwo</a:t>
            </a:r>
            <a:endParaRPr lang="ko-KR" altLang="en-US" sz="1200" dirty="0"/>
          </a:p>
          <a:p>
            <a:r>
              <a:rPr lang="ko-KR" altLang="en-US" sz="1200" dirty="0"/>
              <a:t>    </a:t>
            </a:r>
            <a:r>
              <a:rPr lang="ko-KR" altLang="en-US" sz="1200" dirty="0" err="1"/>
              <a:t>cnt</a:t>
            </a:r>
            <a:r>
              <a:rPr lang="ko-KR" altLang="en-US" sz="1200" dirty="0"/>
              <a:t>=0</a:t>
            </a:r>
          </a:p>
          <a:p>
            <a:r>
              <a:rPr lang="ko-KR" altLang="en-US" sz="1200" dirty="0"/>
              <a:t>    </a:t>
            </a:r>
            <a:r>
              <a:rPr lang="ko-KR" altLang="en-US" sz="1200" dirty="0" err="1"/>
              <a:t>con</a:t>
            </a:r>
            <a:r>
              <a:rPr lang="ko-KR" altLang="en-US" sz="1200" dirty="0"/>
              <a:t> = sqlite3.connect("</a:t>
            </a:r>
            <a:r>
              <a:rPr lang="ko-KR" altLang="en-US" sz="1200" dirty="0" err="1"/>
              <a:t>SensorData.db</a:t>
            </a:r>
            <a:r>
              <a:rPr lang="ko-KR" altLang="en-US" sz="1200" dirty="0"/>
              <a:t>")         #DB </a:t>
            </a:r>
            <a:r>
              <a:rPr lang="ko-KR" altLang="en-US" sz="1200" dirty="0" err="1"/>
              <a:t>File</a:t>
            </a:r>
            <a:r>
              <a:rPr lang="ko-KR" altLang="en-US" sz="1200" dirty="0"/>
              <a:t> 생성</a:t>
            </a:r>
          </a:p>
          <a:p>
            <a:r>
              <a:rPr lang="ko-KR" altLang="en-US" sz="1200" dirty="0"/>
              <a:t>    </a:t>
            </a:r>
            <a:r>
              <a:rPr lang="ko-KR" altLang="en-US" sz="1200" dirty="0" err="1"/>
              <a:t>cur</a:t>
            </a:r>
            <a:r>
              <a:rPr lang="ko-KR" altLang="en-US" sz="1200" dirty="0"/>
              <a:t> = </a:t>
            </a:r>
            <a:r>
              <a:rPr lang="ko-KR" altLang="en-US" sz="1200" dirty="0" err="1"/>
              <a:t>con.cursor</a:t>
            </a:r>
            <a:r>
              <a:rPr lang="ko-KR" altLang="en-US" sz="1200" dirty="0"/>
              <a:t>()   </a:t>
            </a:r>
          </a:p>
          <a:p>
            <a:r>
              <a:rPr lang="ko-KR" altLang="en-US" sz="1200" dirty="0"/>
              <a:t>    </a:t>
            </a:r>
            <a:r>
              <a:rPr lang="ko-KR" altLang="en-US" sz="1200" dirty="0" err="1"/>
              <a:t>cur.execute</a:t>
            </a:r>
            <a:r>
              <a:rPr lang="ko-KR" altLang="en-US" sz="1200" dirty="0"/>
              <a:t>("CREATE TABLE </a:t>
            </a:r>
            <a:r>
              <a:rPr lang="ko-KR" altLang="en-US" sz="1200" dirty="0" err="1"/>
              <a:t>if</a:t>
            </a:r>
            <a:r>
              <a:rPr lang="ko-KR" altLang="en-US" sz="1200" dirty="0"/>
              <a:t> </a:t>
            </a:r>
            <a:r>
              <a:rPr lang="ko-KR" altLang="en-US" sz="1200" dirty="0" err="1"/>
              <a:t>not</a:t>
            </a:r>
            <a:r>
              <a:rPr lang="ko-KR" altLang="en-US" sz="1200" dirty="0"/>
              <a:t> </a:t>
            </a:r>
            <a:r>
              <a:rPr lang="ko-KR" altLang="en-US" sz="1200" dirty="0" err="1"/>
              <a:t>exists</a:t>
            </a:r>
            <a:r>
              <a:rPr lang="ko-KR" altLang="en-US" sz="1200" dirty="0"/>
              <a:t> </a:t>
            </a:r>
            <a:r>
              <a:rPr lang="ko-KR" altLang="en-US" sz="1200" dirty="0" err="1"/>
              <a:t>Sensor</a:t>
            </a:r>
            <a:r>
              <a:rPr lang="ko-KR" altLang="en-US" sz="1200" dirty="0"/>
              <a:t>(</a:t>
            </a:r>
            <a:r>
              <a:rPr lang="ko-KR" altLang="en-US" sz="1200" dirty="0" err="1"/>
              <a:t>Temp</a:t>
            </a:r>
            <a:r>
              <a:rPr lang="ko-KR" altLang="en-US" sz="1200" dirty="0"/>
              <a:t> REAL, </a:t>
            </a:r>
            <a:r>
              <a:rPr lang="ko-KR" altLang="en-US" sz="1200" dirty="0" err="1"/>
              <a:t>Humi</a:t>
            </a:r>
            <a:r>
              <a:rPr lang="ko-KR" altLang="en-US" sz="1200" dirty="0"/>
              <a:t> REAL, CO2 INTEGER);") </a:t>
            </a:r>
            <a:endParaRPr lang="en-US" altLang="ko-KR" sz="1200" dirty="0"/>
          </a:p>
          <a:p>
            <a:endParaRPr lang="ko-KR" altLang="en-US" sz="1200" dirty="0"/>
          </a:p>
          <a:p>
            <a:r>
              <a:rPr lang="ko-KR" altLang="en-US" sz="1200" dirty="0"/>
              <a:t>    </a:t>
            </a:r>
            <a:r>
              <a:rPr lang="ko-KR" altLang="en-US" sz="1200" dirty="0" err="1"/>
              <a:t>while</a:t>
            </a:r>
            <a:r>
              <a:rPr lang="ko-KR" altLang="en-US" sz="1200" dirty="0"/>
              <a:t> </a:t>
            </a:r>
            <a:r>
              <a:rPr lang="ko-KR" altLang="en-US" sz="1200" dirty="0" err="1"/>
              <a:t>True</a:t>
            </a:r>
            <a:r>
              <a:rPr lang="ko-KR" altLang="en-US" sz="1200" dirty="0"/>
              <a:t>:      </a:t>
            </a:r>
          </a:p>
          <a:p>
            <a:r>
              <a:rPr lang="ko-KR" altLang="en-US" sz="1200" dirty="0"/>
              <a:t>        </a:t>
            </a:r>
            <a:r>
              <a:rPr lang="ko-KR" altLang="en-US" sz="1200" dirty="0" err="1"/>
              <a:t>rxdata</a:t>
            </a:r>
            <a:r>
              <a:rPr lang="ko-KR" altLang="en-US" sz="1200" dirty="0"/>
              <a:t> = </a:t>
            </a:r>
            <a:r>
              <a:rPr lang="ko-KR" altLang="en-US" sz="1200" dirty="0" err="1"/>
              <a:t>ser.readline</a:t>
            </a:r>
            <a:r>
              <a:rPr lang="ko-KR" altLang="en-US" sz="1200" dirty="0"/>
              <a:t>().</a:t>
            </a:r>
            <a:r>
              <a:rPr lang="ko-KR" altLang="en-US" sz="1200" dirty="0" err="1"/>
              <a:t>decode</a:t>
            </a:r>
            <a:r>
              <a:rPr lang="ko-KR" altLang="en-US" sz="1200" dirty="0"/>
              <a:t>('utf-8')</a:t>
            </a:r>
          </a:p>
          <a:p>
            <a:r>
              <a:rPr lang="ko-KR" altLang="en-US" sz="1200" dirty="0"/>
              <a:t>        </a:t>
            </a:r>
            <a:r>
              <a:rPr lang="ko-KR" altLang="en-US" sz="1200" dirty="0" err="1"/>
              <a:t>if</a:t>
            </a:r>
            <a:r>
              <a:rPr lang="ko-KR" altLang="en-US" sz="1200" dirty="0"/>
              <a:t> </a:t>
            </a:r>
            <a:r>
              <a:rPr lang="ko-KR" altLang="en-US" sz="1200" dirty="0" err="1"/>
              <a:t>rxdata</a:t>
            </a:r>
            <a:r>
              <a:rPr lang="ko-KR" altLang="en-US" sz="1200" dirty="0"/>
              <a:t> :</a:t>
            </a:r>
          </a:p>
          <a:p>
            <a:r>
              <a:rPr lang="ko-KR" altLang="en-US" sz="1200" dirty="0"/>
              <a:t>            </a:t>
            </a:r>
            <a:r>
              <a:rPr lang="ko-KR" altLang="en-US" sz="1200" dirty="0" err="1"/>
              <a:t>print</a:t>
            </a:r>
            <a:r>
              <a:rPr lang="ko-KR" altLang="en-US" sz="1200" dirty="0"/>
              <a:t>(</a:t>
            </a:r>
            <a:r>
              <a:rPr lang="ko-KR" altLang="en-US" sz="1200" dirty="0" err="1"/>
              <a:t>rxdata</a:t>
            </a:r>
            <a:r>
              <a:rPr lang="ko-KR" altLang="en-US" sz="1200" dirty="0"/>
              <a:t>)</a:t>
            </a:r>
          </a:p>
          <a:p>
            <a:r>
              <a:rPr lang="ko-KR" altLang="en-US" sz="1200" dirty="0"/>
              <a:t>            </a:t>
            </a:r>
            <a:r>
              <a:rPr lang="ko-KR" altLang="en-US" sz="1200" dirty="0" err="1"/>
              <a:t>temp</a:t>
            </a:r>
            <a:r>
              <a:rPr lang="ko-KR" altLang="en-US" sz="1200" dirty="0"/>
              <a:t>=</a:t>
            </a:r>
            <a:r>
              <a:rPr lang="ko-KR" altLang="en-US" sz="1200" dirty="0" err="1"/>
              <a:t>rxdata</a:t>
            </a:r>
            <a:r>
              <a:rPr lang="ko-KR" altLang="en-US" sz="1200" dirty="0"/>
              <a:t>[2:6]</a:t>
            </a:r>
          </a:p>
          <a:p>
            <a:r>
              <a:rPr lang="ko-KR" altLang="en-US" sz="1200" dirty="0"/>
              <a:t>            </a:t>
            </a:r>
            <a:r>
              <a:rPr lang="ko-KR" altLang="en-US" sz="1200" dirty="0" err="1"/>
              <a:t>tempf</a:t>
            </a:r>
            <a:r>
              <a:rPr lang="ko-KR" altLang="en-US" sz="1200" dirty="0"/>
              <a:t>=</a:t>
            </a:r>
            <a:r>
              <a:rPr lang="ko-KR" altLang="en-US" sz="1200" dirty="0" err="1"/>
              <a:t>float</a:t>
            </a:r>
            <a:r>
              <a:rPr lang="ko-KR" altLang="en-US" sz="1200" dirty="0"/>
              <a:t>(</a:t>
            </a:r>
            <a:r>
              <a:rPr lang="ko-KR" altLang="en-US" sz="1200" dirty="0" err="1"/>
              <a:t>temp</a:t>
            </a:r>
            <a:r>
              <a:rPr lang="ko-KR" altLang="en-US" sz="1200" dirty="0"/>
              <a:t>)</a:t>
            </a:r>
          </a:p>
          <a:p>
            <a:r>
              <a:rPr lang="ko-KR" altLang="en-US" sz="1200" dirty="0"/>
              <a:t>            </a:t>
            </a:r>
            <a:r>
              <a:rPr lang="ko-KR" altLang="en-US" sz="1200" dirty="0" err="1"/>
              <a:t>temperature.append</a:t>
            </a:r>
            <a:r>
              <a:rPr lang="ko-KR" altLang="en-US" sz="1200" dirty="0"/>
              <a:t>(</a:t>
            </a:r>
            <a:r>
              <a:rPr lang="ko-KR" altLang="en-US" sz="1200" dirty="0" err="1"/>
              <a:t>tempf</a:t>
            </a:r>
            <a:r>
              <a:rPr lang="ko-KR" altLang="en-US" sz="1200" dirty="0"/>
              <a:t>)</a:t>
            </a:r>
          </a:p>
          <a:p>
            <a:r>
              <a:rPr lang="ko-KR" altLang="en-US" sz="1200" dirty="0"/>
              <a:t>            </a:t>
            </a:r>
            <a:r>
              <a:rPr lang="ko-KR" altLang="en-US" sz="1200" dirty="0" err="1"/>
              <a:t>Now_temp</a:t>
            </a:r>
            <a:r>
              <a:rPr lang="ko-KR" altLang="en-US" sz="1200" dirty="0"/>
              <a:t>=</a:t>
            </a:r>
            <a:r>
              <a:rPr lang="ko-KR" altLang="en-US" sz="1200" dirty="0" err="1"/>
              <a:t>tempf</a:t>
            </a:r>
            <a:endParaRPr lang="ko-KR" altLang="en-US" sz="1200" dirty="0"/>
          </a:p>
          <a:p>
            <a:r>
              <a:rPr lang="ko-KR" altLang="en-US" sz="1200" dirty="0"/>
              <a:t>            </a:t>
            </a:r>
            <a:r>
              <a:rPr lang="ko-KR" altLang="en-US" sz="1200" dirty="0" err="1"/>
              <a:t>humi</a:t>
            </a:r>
            <a:r>
              <a:rPr lang="ko-KR" altLang="en-US" sz="1200" dirty="0"/>
              <a:t>=</a:t>
            </a:r>
            <a:r>
              <a:rPr lang="ko-KR" altLang="en-US" sz="1200" dirty="0" err="1"/>
              <a:t>rxdata</a:t>
            </a:r>
            <a:r>
              <a:rPr lang="ko-KR" altLang="en-US" sz="1200" dirty="0"/>
              <a:t>[7:11]</a:t>
            </a:r>
          </a:p>
          <a:p>
            <a:r>
              <a:rPr lang="ko-KR" altLang="en-US" sz="1200" dirty="0"/>
              <a:t>            </a:t>
            </a:r>
            <a:r>
              <a:rPr lang="ko-KR" altLang="en-US" sz="1200" dirty="0" err="1"/>
              <a:t>humif</a:t>
            </a:r>
            <a:r>
              <a:rPr lang="ko-KR" altLang="en-US" sz="1200" dirty="0"/>
              <a:t>=</a:t>
            </a:r>
            <a:r>
              <a:rPr lang="ko-KR" altLang="en-US" sz="1200" dirty="0" err="1"/>
              <a:t>float</a:t>
            </a:r>
            <a:r>
              <a:rPr lang="ko-KR" altLang="en-US" sz="1200" dirty="0"/>
              <a:t>(</a:t>
            </a:r>
            <a:r>
              <a:rPr lang="ko-KR" altLang="en-US" sz="1200" dirty="0" err="1"/>
              <a:t>humi</a:t>
            </a:r>
            <a:r>
              <a:rPr lang="ko-KR" altLang="en-US" sz="1200" dirty="0"/>
              <a:t>)</a:t>
            </a:r>
          </a:p>
          <a:p>
            <a:r>
              <a:rPr lang="ko-KR" altLang="en-US" sz="1200" dirty="0"/>
              <a:t>            </a:t>
            </a:r>
            <a:r>
              <a:rPr lang="ko-KR" altLang="en-US" sz="1200" dirty="0" err="1"/>
              <a:t>humidity.append</a:t>
            </a:r>
            <a:r>
              <a:rPr lang="ko-KR" altLang="en-US" sz="1200" dirty="0"/>
              <a:t>(</a:t>
            </a:r>
            <a:r>
              <a:rPr lang="ko-KR" altLang="en-US" sz="1200" dirty="0" err="1"/>
              <a:t>humif</a:t>
            </a:r>
            <a:r>
              <a:rPr lang="ko-KR" altLang="en-US" sz="1200" dirty="0"/>
              <a:t>)</a:t>
            </a:r>
          </a:p>
          <a:p>
            <a:r>
              <a:rPr lang="ko-KR" altLang="en-US" sz="1200" dirty="0"/>
              <a:t>            </a:t>
            </a:r>
            <a:r>
              <a:rPr lang="ko-KR" altLang="en-US" sz="1200" dirty="0" err="1"/>
              <a:t>Now_humi</a:t>
            </a:r>
            <a:r>
              <a:rPr lang="ko-KR" altLang="en-US" sz="1200" dirty="0"/>
              <a:t>=</a:t>
            </a:r>
            <a:r>
              <a:rPr lang="ko-KR" altLang="en-US" sz="1200" dirty="0" err="1"/>
              <a:t>humif</a:t>
            </a:r>
            <a:endParaRPr lang="ko-KR" altLang="en-US" sz="1200" dirty="0"/>
          </a:p>
          <a:p>
            <a:r>
              <a:rPr lang="ko-KR" altLang="en-US" sz="1200" dirty="0"/>
              <a:t>            co2=</a:t>
            </a:r>
            <a:r>
              <a:rPr lang="ko-KR" altLang="en-US" sz="1200" dirty="0" err="1"/>
              <a:t>rxdata</a:t>
            </a:r>
            <a:r>
              <a:rPr lang="ko-KR" altLang="en-US" sz="1200" dirty="0"/>
              <a:t>[12:15]</a:t>
            </a:r>
          </a:p>
          <a:p>
            <a:r>
              <a:rPr lang="ko-KR" altLang="en-US" sz="1200" dirty="0"/>
              <a:t>            co2i=</a:t>
            </a:r>
            <a:r>
              <a:rPr lang="ko-KR" altLang="en-US" sz="1200" dirty="0" err="1"/>
              <a:t>int</a:t>
            </a:r>
            <a:r>
              <a:rPr lang="ko-KR" altLang="en-US" sz="1200" dirty="0"/>
              <a:t>(co2)</a:t>
            </a:r>
          </a:p>
          <a:p>
            <a:r>
              <a:rPr lang="ko-KR" altLang="en-US" sz="1200" dirty="0"/>
              <a:t>            </a:t>
            </a:r>
            <a:r>
              <a:rPr lang="ko-KR" altLang="en-US" sz="1200" dirty="0" err="1"/>
              <a:t>cotwo.append</a:t>
            </a:r>
            <a:r>
              <a:rPr lang="ko-KR" altLang="en-US" sz="1200" dirty="0"/>
              <a:t>(co2i)</a:t>
            </a:r>
          </a:p>
          <a:p>
            <a:r>
              <a:rPr lang="ko-KR" altLang="en-US" sz="1200" dirty="0"/>
              <a:t>            </a:t>
            </a:r>
            <a:r>
              <a:rPr lang="ko-KR" altLang="en-US" sz="1200" dirty="0" err="1"/>
              <a:t>Now_cotwo</a:t>
            </a:r>
            <a:r>
              <a:rPr lang="ko-KR" altLang="en-US" sz="1200" dirty="0"/>
              <a:t>=co2i</a:t>
            </a:r>
          </a:p>
          <a:p>
            <a:r>
              <a:rPr lang="ko-KR" altLang="en-US" sz="1200" dirty="0"/>
              <a:t>            </a:t>
            </a:r>
            <a:r>
              <a:rPr lang="ko-KR" altLang="en-US" sz="1200" dirty="0" err="1"/>
              <a:t>cur.execute</a:t>
            </a:r>
            <a:r>
              <a:rPr lang="ko-KR" altLang="en-US" sz="1200" dirty="0"/>
              <a:t>("INSERT INTO </a:t>
            </a:r>
            <a:r>
              <a:rPr lang="ko-KR" altLang="en-US" sz="1200" dirty="0" err="1"/>
              <a:t>Sensor</a:t>
            </a:r>
            <a:r>
              <a:rPr lang="ko-KR" altLang="en-US" sz="1200" dirty="0"/>
              <a:t> (</a:t>
            </a:r>
            <a:r>
              <a:rPr lang="ko-KR" altLang="en-US" sz="1200" dirty="0" err="1"/>
              <a:t>Temp</a:t>
            </a:r>
            <a:r>
              <a:rPr lang="ko-KR" altLang="en-US" sz="1200" dirty="0"/>
              <a:t>, </a:t>
            </a:r>
            <a:r>
              <a:rPr lang="ko-KR" altLang="en-US" sz="1200" dirty="0" err="1"/>
              <a:t>Humi</a:t>
            </a:r>
            <a:r>
              <a:rPr lang="ko-KR" altLang="en-US" sz="1200" dirty="0"/>
              <a:t>, CO2) VALUES(?, ?, ?)", (</a:t>
            </a:r>
            <a:r>
              <a:rPr lang="ko-KR" altLang="en-US" sz="1200" dirty="0" err="1"/>
              <a:t>tempf</a:t>
            </a:r>
            <a:r>
              <a:rPr lang="ko-KR" altLang="en-US" sz="1200" dirty="0"/>
              <a:t>, </a:t>
            </a:r>
            <a:r>
              <a:rPr lang="ko-KR" altLang="en-US" sz="1200" dirty="0" err="1"/>
              <a:t>humif</a:t>
            </a:r>
            <a:r>
              <a:rPr lang="ko-KR" altLang="en-US" sz="1200" dirty="0"/>
              <a:t>, co2i))</a:t>
            </a:r>
          </a:p>
          <a:p>
            <a:r>
              <a:rPr lang="ko-KR" altLang="en-US" sz="1200" dirty="0"/>
              <a:t>            </a:t>
            </a:r>
            <a:r>
              <a:rPr lang="ko-KR" altLang="en-US" sz="1200" dirty="0" err="1"/>
              <a:t>con.commit</a:t>
            </a:r>
            <a:r>
              <a:rPr lang="ko-KR" altLang="en-US" sz="1200" dirty="0"/>
              <a:t>()    </a:t>
            </a:r>
          </a:p>
          <a:p>
            <a:r>
              <a:rPr lang="ko-KR" altLang="en-US" sz="1200" dirty="0"/>
              <a:t>            </a:t>
            </a:r>
            <a:r>
              <a:rPr lang="ko-KR" altLang="en-US" sz="1200" dirty="0" err="1"/>
              <a:t>cnt</a:t>
            </a:r>
            <a:r>
              <a:rPr lang="ko-KR" altLang="en-US" sz="1200" dirty="0"/>
              <a:t>=cnt+1</a:t>
            </a:r>
          </a:p>
          <a:p>
            <a:r>
              <a:rPr lang="ko-KR" altLang="en-US" sz="1200" dirty="0"/>
              <a:t>            </a:t>
            </a:r>
            <a:r>
              <a:rPr lang="ko-KR" altLang="en-US" sz="1200" dirty="0" err="1"/>
              <a:t>if</a:t>
            </a:r>
            <a:r>
              <a:rPr lang="ko-KR" altLang="en-US" sz="1200" dirty="0"/>
              <a:t>(</a:t>
            </a:r>
            <a:r>
              <a:rPr lang="ko-KR" altLang="en-US" sz="1200" dirty="0" err="1"/>
              <a:t>cnt</a:t>
            </a:r>
            <a:r>
              <a:rPr lang="ko-KR" altLang="en-US" sz="1200" dirty="0"/>
              <a:t>&gt;20):</a:t>
            </a:r>
          </a:p>
          <a:p>
            <a:r>
              <a:rPr lang="ko-KR" altLang="en-US" sz="1200" dirty="0"/>
              <a:t>                </a:t>
            </a:r>
            <a:r>
              <a:rPr lang="ko-KR" altLang="en-US" sz="1200" dirty="0" err="1"/>
              <a:t>temperature.pop</a:t>
            </a:r>
            <a:r>
              <a:rPr lang="ko-KR" altLang="en-US" sz="1200" dirty="0"/>
              <a:t>(0)</a:t>
            </a:r>
          </a:p>
          <a:p>
            <a:r>
              <a:rPr lang="ko-KR" altLang="en-US" sz="1200" dirty="0"/>
              <a:t>                </a:t>
            </a:r>
            <a:r>
              <a:rPr lang="ko-KR" altLang="en-US" sz="1200" dirty="0" err="1"/>
              <a:t>humidity.pop</a:t>
            </a:r>
            <a:r>
              <a:rPr lang="ko-KR" altLang="en-US" sz="1200" dirty="0"/>
              <a:t>(0)</a:t>
            </a:r>
          </a:p>
          <a:p>
            <a:r>
              <a:rPr lang="ko-KR" altLang="en-US" sz="1200" dirty="0"/>
              <a:t>                </a:t>
            </a:r>
            <a:r>
              <a:rPr lang="ko-KR" altLang="en-US" sz="1200" dirty="0" err="1"/>
              <a:t>cotwo.pop</a:t>
            </a:r>
            <a:r>
              <a:rPr lang="ko-KR" altLang="en-US" sz="1200" dirty="0"/>
              <a:t>(0)</a:t>
            </a:r>
          </a:p>
          <a:p>
            <a:r>
              <a:rPr lang="ko-KR" altLang="en-US" sz="1200" dirty="0"/>
              <a:t>                </a:t>
            </a:r>
            <a:r>
              <a:rPr lang="ko-KR" altLang="en-US" sz="1200" dirty="0" err="1"/>
              <a:t>cnt</a:t>
            </a:r>
            <a:r>
              <a:rPr lang="ko-KR" altLang="en-US" sz="1200" dirty="0"/>
              <a:t> = 21</a:t>
            </a:r>
          </a:p>
          <a:p>
            <a:r>
              <a:rPr lang="ko-KR" altLang="en-US" sz="1200" dirty="0"/>
              <a:t>            </a:t>
            </a:r>
            <a:r>
              <a:rPr lang="ko-KR" altLang="en-US" sz="1200" dirty="0" err="1"/>
              <a:t>ui.uiUpdateDelegate.emit</a:t>
            </a:r>
            <a:r>
              <a:rPr lang="ko-KR" altLang="en-US" sz="1200" dirty="0"/>
              <a:t>(1)</a:t>
            </a:r>
          </a:p>
        </p:txBody>
      </p:sp>
    </p:spTree>
    <p:extLst>
      <p:ext uri="{BB962C8B-B14F-4D97-AF65-F5344CB8AC3E}">
        <p14:creationId xmlns:p14="http://schemas.microsoft.com/office/powerpoint/2010/main" val="1134093887"/>
      </p:ext>
    </p:extLst>
  </p:cSld>
  <p:clrMapOvr>
    <a:masterClrMapping/>
  </p:clrMapOvr>
  <p:transition spd="slow"/>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607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buFont typeface="Wingdings" pitchFamily="2" charset="2"/>
              <a:buChar char="§"/>
            </a:pPr>
            <a:r>
              <a:rPr lang="en-US" altLang="ko-KR" sz="2000" b="1" dirty="0">
                <a:solidFill>
                  <a:schemeClr val="tx1"/>
                </a:solidFill>
                <a:latin typeface="+mn-ea"/>
              </a:rPr>
              <a:t> Python code (3/4) </a:t>
            </a:r>
            <a:endParaRPr lang="en-US" altLang="ko-KR" sz="2000" b="1" dirty="0">
              <a:solidFill>
                <a:srgbClr val="0000FF"/>
              </a:solidFill>
            </a:endParaRPr>
          </a:p>
        </p:txBody>
      </p:sp>
      <p:sp>
        <p:nvSpPr>
          <p:cNvPr id="3" name="직사각형 2"/>
          <p:cNvSpPr/>
          <p:nvPr/>
        </p:nvSpPr>
        <p:spPr>
          <a:xfrm>
            <a:off x="1837661" y="560718"/>
            <a:ext cx="8495413" cy="6186309"/>
          </a:xfrm>
          <a:prstGeom prst="rect">
            <a:avLst/>
          </a:prstGeom>
        </p:spPr>
        <p:txBody>
          <a:bodyPr wrap="square">
            <a:spAutoFit/>
          </a:bodyPr>
          <a:lstStyle/>
          <a:p>
            <a:r>
              <a:rPr lang="ko-KR" altLang="en-US" sz="1200" dirty="0" err="1"/>
              <a:t>class</a:t>
            </a:r>
            <a:r>
              <a:rPr lang="ko-KR" altLang="en-US" sz="1200" dirty="0"/>
              <a:t> </a:t>
            </a:r>
            <a:r>
              <a:rPr lang="ko-KR" altLang="en-US" sz="1200" dirty="0" err="1"/>
              <a:t>MyFirstGuiProgram</a:t>
            </a:r>
            <a:r>
              <a:rPr lang="ko-KR" altLang="en-US" sz="1200" dirty="0"/>
              <a:t>(</a:t>
            </a:r>
            <a:r>
              <a:rPr lang="ko-KR" altLang="en-US" sz="1200" dirty="0" err="1"/>
              <a:t>QtWidgets.QMainWindow</a:t>
            </a:r>
            <a:r>
              <a:rPr lang="ko-KR" altLang="en-US" sz="1200" dirty="0"/>
              <a:t>, </a:t>
            </a:r>
            <a:r>
              <a:rPr lang="ko-KR" altLang="en-US" sz="1200" dirty="0" err="1"/>
              <a:t>Ui_Dialog</a:t>
            </a:r>
            <a:r>
              <a:rPr lang="ko-KR" altLang="en-US" sz="1200" dirty="0"/>
              <a:t>):</a:t>
            </a:r>
          </a:p>
          <a:p>
            <a:r>
              <a:rPr lang="ko-KR" altLang="en-US" sz="1200" dirty="0"/>
              <a:t>    </a:t>
            </a:r>
            <a:r>
              <a:rPr lang="ko-KR" altLang="en-US" sz="1200" dirty="0" err="1"/>
              <a:t>global</a:t>
            </a:r>
            <a:r>
              <a:rPr lang="ko-KR" altLang="en-US" sz="1200" dirty="0"/>
              <a:t> </a:t>
            </a:r>
            <a:r>
              <a:rPr lang="ko-KR" altLang="en-US" sz="1200" dirty="0" err="1"/>
              <a:t>Now_temp</a:t>
            </a:r>
            <a:r>
              <a:rPr lang="ko-KR" altLang="en-US" sz="1200" dirty="0"/>
              <a:t>, </a:t>
            </a:r>
            <a:r>
              <a:rPr lang="ko-KR" altLang="en-US" sz="1200" dirty="0" err="1"/>
              <a:t>Now_humi</a:t>
            </a:r>
            <a:r>
              <a:rPr lang="ko-KR" altLang="en-US" sz="1200" dirty="0"/>
              <a:t>, </a:t>
            </a:r>
            <a:r>
              <a:rPr lang="ko-KR" altLang="en-US" sz="1200" dirty="0" err="1"/>
              <a:t>Now_cotwo</a:t>
            </a:r>
            <a:endParaRPr lang="ko-KR" altLang="en-US" sz="1200" dirty="0"/>
          </a:p>
          <a:p>
            <a:r>
              <a:rPr lang="ko-KR" altLang="en-US" sz="1200" dirty="0"/>
              <a:t>    </a:t>
            </a:r>
            <a:r>
              <a:rPr lang="ko-KR" altLang="en-US" sz="1200" dirty="0" err="1"/>
              <a:t>uiUpdateDelegate</a:t>
            </a:r>
            <a:r>
              <a:rPr lang="ko-KR" altLang="en-US" sz="1200" dirty="0"/>
              <a:t> = </a:t>
            </a:r>
            <a:r>
              <a:rPr lang="ko-KR" altLang="en-US" sz="1200" dirty="0" err="1"/>
              <a:t>pyqtSignal</a:t>
            </a:r>
            <a:r>
              <a:rPr lang="ko-KR" altLang="en-US" sz="1200" dirty="0"/>
              <a:t>(</a:t>
            </a:r>
            <a:r>
              <a:rPr lang="ko-KR" altLang="en-US" sz="1200" dirty="0" err="1"/>
              <a:t>int</a:t>
            </a:r>
            <a:r>
              <a:rPr lang="ko-KR" altLang="en-US" sz="1200" dirty="0"/>
              <a:t>)</a:t>
            </a:r>
          </a:p>
          <a:p>
            <a:r>
              <a:rPr lang="ko-KR" altLang="en-US" sz="1200" dirty="0"/>
              <a:t>    </a:t>
            </a:r>
            <a:r>
              <a:rPr lang="ko-KR" altLang="en-US" sz="1200" dirty="0" err="1"/>
              <a:t>def</a:t>
            </a:r>
            <a:r>
              <a:rPr lang="ko-KR" altLang="en-US" sz="1200" dirty="0"/>
              <a:t> __</a:t>
            </a:r>
            <a:r>
              <a:rPr lang="ko-KR" altLang="en-US" sz="1200" dirty="0" err="1"/>
              <a:t>init</a:t>
            </a:r>
            <a:r>
              <a:rPr lang="ko-KR" altLang="en-US" sz="1200" dirty="0"/>
              <a:t>__(</a:t>
            </a:r>
            <a:r>
              <a:rPr lang="ko-KR" altLang="en-US" sz="1200" dirty="0" err="1"/>
              <a:t>self</a:t>
            </a:r>
            <a:r>
              <a:rPr lang="ko-KR" altLang="en-US" sz="1200" dirty="0"/>
              <a:t>, </a:t>
            </a:r>
            <a:r>
              <a:rPr lang="ko-KR" altLang="en-US" sz="1200" dirty="0" err="1"/>
              <a:t>parent</a:t>
            </a:r>
            <a:r>
              <a:rPr lang="ko-KR" altLang="en-US" sz="1200" dirty="0"/>
              <a:t>=</a:t>
            </a:r>
            <a:r>
              <a:rPr lang="ko-KR" altLang="en-US" sz="1200" dirty="0" err="1"/>
              <a:t>None</a:t>
            </a:r>
            <a:r>
              <a:rPr lang="ko-KR" altLang="en-US" sz="1200" dirty="0"/>
              <a:t>):</a:t>
            </a:r>
          </a:p>
          <a:p>
            <a:r>
              <a:rPr lang="ko-KR" altLang="en-US" sz="1200" dirty="0"/>
              <a:t>        QtWidgets.</a:t>
            </a:r>
            <a:r>
              <a:rPr lang="ko-KR" altLang="en-US" sz="1200" dirty="0" err="1"/>
              <a:t>QMainWindow</a:t>
            </a:r>
            <a:r>
              <a:rPr lang="ko-KR" altLang="en-US" sz="1200" dirty="0"/>
              <a:t>.__</a:t>
            </a:r>
            <a:r>
              <a:rPr lang="ko-KR" altLang="en-US" sz="1200" dirty="0" err="1"/>
              <a:t>init</a:t>
            </a:r>
            <a:r>
              <a:rPr lang="ko-KR" altLang="en-US" sz="1200" dirty="0"/>
              <a:t>__(</a:t>
            </a:r>
            <a:r>
              <a:rPr lang="ko-KR" altLang="en-US" sz="1200" dirty="0" err="1"/>
              <a:t>self</a:t>
            </a:r>
            <a:r>
              <a:rPr lang="ko-KR" altLang="en-US" sz="1200" dirty="0"/>
              <a:t>, </a:t>
            </a:r>
            <a:r>
              <a:rPr lang="ko-KR" altLang="en-US" sz="1200" dirty="0" err="1"/>
              <a:t>parent</a:t>
            </a:r>
            <a:r>
              <a:rPr lang="ko-KR" altLang="en-US" sz="1200" dirty="0"/>
              <a:t>=</a:t>
            </a:r>
            <a:r>
              <a:rPr lang="ko-KR" altLang="en-US" sz="1200" dirty="0" err="1"/>
              <a:t>parent</a:t>
            </a:r>
            <a:r>
              <a:rPr lang="ko-KR" altLang="en-US" sz="1200" dirty="0"/>
              <a:t>)</a:t>
            </a:r>
          </a:p>
          <a:p>
            <a:r>
              <a:rPr lang="ko-KR" altLang="en-US" sz="1200" dirty="0"/>
              <a:t>        </a:t>
            </a:r>
            <a:r>
              <a:rPr lang="ko-KR" altLang="en-US" sz="1200" dirty="0" err="1"/>
              <a:t>self.setupUi</a:t>
            </a:r>
            <a:r>
              <a:rPr lang="ko-KR" altLang="en-US" sz="1200" dirty="0"/>
              <a:t>(</a:t>
            </a:r>
            <a:r>
              <a:rPr lang="ko-KR" altLang="en-US" sz="1200" dirty="0" err="1"/>
              <a:t>self</a:t>
            </a:r>
            <a:r>
              <a:rPr lang="ko-KR" altLang="en-US" sz="1200" dirty="0"/>
              <a:t>)</a:t>
            </a:r>
          </a:p>
          <a:p>
            <a:r>
              <a:rPr lang="ko-KR" altLang="en-US" sz="1200" dirty="0"/>
              <a:t>        </a:t>
            </a:r>
            <a:r>
              <a:rPr lang="ko-KR" altLang="en-US" sz="1200" dirty="0" err="1"/>
              <a:t>self.uiUpdateDelegate.connect</a:t>
            </a:r>
            <a:r>
              <a:rPr lang="ko-KR" altLang="en-US" sz="1200" dirty="0"/>
              <a:t>(</a:t>
            </a:r>
            <a:r>
              <a:rPr lang="ko-KR" altLang="en-US" sz="1200" dirty="0" err="1"/>
              <a:t>self.uiUpdater</a:t>
            </a:r>
            <a:r>
              <a:rPr lang="ko-KR" altLang="en-US" sz="1200" dirty="0"/>
              <a:t>)</a:t>
            </a:r>
          </a:p>
          <a:p>
            <a:r>
              <a:rPr lang="ko-KR" altLang="en-US" sz="1200" dirty="0"/>
              <a:t>        </a:t>
            </a:r>
            <a:r>
              <a:rPr lang="ko-KR" altLang="en-US" sz="1200" dirty="0" err="1"/>
              <a:t>self.graphicsView.setBackground</a:t>
            </a:r>
            <a:r>
              <a:rPr lang="ko-KR" altLang="en-US" sz="1200" dirty="0"/>
              <a:t>('#</a:t>
            </a:r>
            <a:r>
              <a:rPr lang="ko-KR" altLang="en-US" sz="1200" dirty="0" err="1"/>
              <a:t>ffffff</a:t>
            </a:r>
            <a:r>
              <a:rPr lang="ko-KR" altLang="en-US" sz="1200" dirty="0"/>
              <a:t>')</a:t>
            </a:r>
          </a:p>
          <a:p>
            <a:r>
              <a:rPr lang="ko-KR" altLang="en-US" sz="1200" dirty="0"/>
              <a:t>        </a:t>
            </a:r>
            <a:r>
              <a:rPr lang="ko-KR" altLang="en-US" sz="1200" dirty="0" err="1"/>
              <a:t>self.graphicsView.setRange</a:t>
            </a:r>
            <a:r>
              <a:rPr lang="ko-KR" altLang="en-US" sz="1200" dirty="0"/>
              <a:t>(</a:t>
            </a:r>
            <a:r>
              <a:rPr lang="ko-KR" altLang="en-US" sz="1200" dirty="0" err="1"/>
              <a:t>xRange</a:t>
            </a:r>
            <a:r>
              <a:rPr lang="ko-KR" altLang="en-US" sz="1200" dirty="0"/>
              <a:t>=[2, 20])</a:t>
            </a:r>
          </a:p>
          <a:p>
            <a:r>
              <a:rPr lang="ko-KR" altLang="en-US" sz="1200" dirty="0"/>
              <a:t>        </a:t>
            </a:r>
            <a:r>
              <a:rPr lang="ko-KR" altLang="en-US" sz="1200" dirty="0" err="1"/>
              <a:t>self.graphicsView.showGrid</a:t>
            </a:r>
            <a:r>
              <a:rPr lang="ko-KR" altLang="en-US" sz="1200" dirty="0"/>
              <a:t>(</a:t>
            </a:r>
            <a:r>
              <a:rPr lang="ko-KR" altLang="en-US" sz="1200" dirty="0" err="1"/>
              <a:t>x</a:t>
            </a:r>
            <a:r>
              <a:rPr lang="ko-KR" altLang="en-US" sz="1200" dirty="0"/>
              <a:t>=</a:t>
            </a:r>
            <a:r>
              <a:rPr lang="ko-KR" altLang="en-US" sz="1200" dirty="0" err="1"/>
              <a:t>True</a:t>
            </a:r>
            <a:r>
              <a:rPr lang="ko-KR" altLang="en-US" sz="1200" dirty="0"/>
              <a:t>, </a:t>
            </a:r>
            <a:r>
              <a:rPr lang="ko-KR" altLang="en-US" sz="1200" dirty="0" err="1"/>
              <a:t>y</a:t>
            </a:r>
            <a:r>
              <a:rPr lang="ko-KR" altLang="en-US" sz="1200" dirty="0"/>
              <a:t>=</a:t>
            </a:r>
            <a:r>
              <a:rPr lang="ko-KR" altLang="en-US" sz="1200" dirty="0" err="1"/>
              <a:t>True</a:t>
            </a:r>
            <a:r>
              <a:rPr lang="ko-KR" altLang="en-US" sz="1200" dirty="0"/>
              <a:t>)</a:t>
            </a:r>
          </a:p>
          <a:p>
            <a:endParaRPr lang="ko-KR" altLang="en-US" sz="1200" dirty="0"/>
          </a:p>
          <a:p>
            <a:r>
              <a:rPr lang="ko-KR" altLang="en-US" sz="1200" dirty="0"/>
              <a:t>    </a:t>
            </a:r>
            <a:r>
              <a:rPr lang="ko-KR" altLang="en-US" sz="1200" dirty="0" err="1"/>
              <a:t>def</a:t>
            </a:r>
            <a:r>
              <a:rPr lang="ko-KR" altLang="en-US" sz="1200" dirty="0"/>
              <a:t> </a:t>
            </a:r>
            <a:r>
              <a:rPr lang="ko-KR" altLang="en-US" sz="1200" dirty="0" err="1"/>
              <a:t>uiUpdater</a:t>
            </a:r>
            <a:r>
              <a:rPr lang="ko-KR" altLang="en-US" sz="1200" dirty="0"/>
              <a:t>(</a:t>
            </a:r>
            <a:r>
              <a:rPr lang="ko-KR" altLang="en-US" sz="1200" dirty="0" err="1"/>
              <a:t>self</a:t>
            </a:r>
            <a:r>
              <a:rPr lang="ko-KR" altLang="en-US" sz="1200" dirty="0"/>
              <a:t>):    </a:t>
            </a:r>
          </a:p>
          <a:p>
            <a:r>
              <a:rPr lang="ko-KR" altLang="en-US" sz="1200" dirty="0"/>
              <a:t>        </a:t>
            </a:r>
            <a:r>
              <a:rPr lang="ko-KR" altLang="en-US" sz="1200" dirty="0" err="1"/>
              <a:t>self.graphicsView.clear</a:t>
            </a:r>
            <a:r>
              <a:rPr lang="ko-KR" altLang="en-US" sz="1200" dirty="0"/>
              <a:t>()</a:t>
            </a:r>
          </a:p>
          <a:p>
            <a:r>
              <a:rPr lang="ko-KR" altLang="en-US" sz="1200" dirty="0"/>
              <a:t>        </a:t>
            </a:r>
            <a:r>
              <a:rPr lang="ko-KR" altLang="en-US" sz="1200" dirty="0" err="1"/>
              <a:t>self.graphicsView.plot</a:t>
            </a:r>
            <a:r>
              <a:rPr lang="ko-KR" altLang="en-US" sz="1200" dirty="0"/>
              <a:t>(</a:t>
            </a:r>
            <a:r>
              <a:rPr lang="ko-KR" altLang="en-US" sz="1200" dirty="0" err="1"/>
              <a:t>temperature</a:t>
            </a:r>
            <a:r>
              <a:rPr lang="ko-KR" altLang="en-US" sz="1200" dirty="0"/>
              <a:t>, </a:t>
            </a:r>
            <a:r>
              <a:rPr lang="ko-KR" altLang="en-US" sz="1200" dirty="0" err="1"/>
              <a:t>pen</a:t>
            </a:r>
            <a:r>
              <a:rPr lang="ko-KR" altLang="en-US" sz="1200" dirty="0"/>
              <a:t>=</a:t>
            </a:r>
            <a:r>
              <a:rPr lang="ko-KR" altLang="en-US" sz="1200" dirty="0" err="1"/>
              <a:t>pg.mkPen</a:t>
            </a:r>
            <a:r>
              <a:rPr lang="ko-KR" altLang="en-US" sz="1200" dirty="0"/>
              <a:t>('</a:t>
            </a:r>
            <a:r>
              <a:rPr lang="ko-KR" altLang="en-US" sz="1200" dirty="0" err="1"/>
              <a:t>r</a:t>
            </a:r>
            <a:r>
              <a:rPr lang="ko-KR" altLang="en-US" sz="1200" dirty="0"/>
              <a:t>', </a:t>
            </a:r>
            <a:r>
              <a:rPr lang="ko-KR" altLang="en-US" sz="1200" dirty="0" err="1"/>
              <a:t>width</a:t>
            </a:r>
            <a:r>
              <a:rPr lang="ko-KR" altLang="en-US" sz="1200" dirty="0"/>
              <a:t>=2),</a:t>
            </a:r>
          </a:p>
          <a:p>
            <a:r>
              <a:rPr lang="ko-KR" altLang="en-US" sz="1200" dirty="0"/>
              <a:t>            </a:t>
            </a:r>
            <a:r>
              <a:rPr lang="ko-KR" altLang="en-US" sz="1200" dirty="0" err="1"/>
              <a:t>style</a:t>
            </a:r>
            <a:r>
              <a:rPr lang="ko-KR" altLang="en-US" sz="1200" dirty="0"/>
              <a:t>=</a:t>
            </a:r>
            <a:r>
              <a:rPr lang="ko-KR" altLang="en-US" sz="1200" dirty="0" err="1"/>
              <a:t>QtCore.Qt.DashLine</a:t>
            </a:r>
            <a:r>
              <a:rPr lang="ko-KR" altLang="en-US" sz="1200" dirty="0"/>
              <a:t>, </a:t>
            </a:r>
            <a:r>
              <a:rPr lang="ko-KR" altLang="en-US" sz="1200" dirty="0" err="1"/>
              <a:t>symbol</a:t>
            </a:r>
            <a:r>
              <a:rPr lang="ko-KR" altLang="en-US" sz="1200" dirty="0"/>
              <a:t>=('</a:t>
            </a:r>
            <a:r>
              <a:rPr lang="ko-KR" altLang="en-US" sz="1200" dirty="0" err="1"/>
              <a:t>o</a:t>
            </a:r>
            <a:r>
              <a:rPr lang="ko-KR" altLang="en-US" sz="1200" dirty="0"/>
              <a:t>'), </a:t>
            </a:r>
            <a:r>
              <a:rPr lang="ko-KR" altLang="en-US" sz="1200" dirty="0" err="1"/>
              <a:t>symbolBrush</a:t>
            </a:r>
            <a:r>
              <a:rPr lang="ko-KR" altLang="en-US" sz="1200" dirty="0"/>
              <a:t>='</a:t>
            </a:r>
            <a:r>
              <a:rPr lang="ko-KR" altLang="en-US" sz="1200" dirty="0" err="1"/>
              <a:t>r</a:t>
            </a:r>
            <a:r>
              <a:rPr lang="ko-KR" altLang="en-US" sz="1200" dirty="0"/>
              <a:t>', </a:t>
            </a:r>
            <a:r>
              <a:rPr lang="ko-KR" altLang="en-US" sz="1200" dirty="0" err="1"/>
              <a:t>symbolSize</a:t>
            </a:r>
            <a:r>
              <a:rPr lang="ko-KR" altLang="en-US" sz="1200" dirty="0"/>
              <a:t>=5) </a:t>
            </a:r>
          </a:p>
          <a:p>
            <a:r>
              <a:rPr lang="ko-KR" altLang="en-US" sz="1200" dirty="0"/>
              <a:t>        </a:t>
            </a:r>
            <a:r>
              <a:rPr lang="ko-KR" altLang="en-US" sz="1200" dirty="0" err="1"/>
              <a:t>self.graphicsView.plot</a:t>
            </a:r>
            <a:r>
              <a:rPr lang="ko-KR" altLang="en-US" sz="1200" dirty="0"/>
              <a:t>(</a:t>
            </a:r>
            <a:r>
              <a:rPr lang="ko-KR" altLang="en-US" sz="1200" dirty="0" err="1"/>
              <a:t>humidity</a:t>
            </a:r>
            <a:r>
              <a:rPr lang="ko-KR" altLang="en-US" sz="1200" dirty="0"/>
              <a:t>, </a:t>
            </a:r>
            <a:r>
              <a:rPr lang="ko-KR" altLang="en-US" sz="1200" dirty="0" err="1"/>
              <a:t>pen</a:t>
            </a:r>
            <a:r>
              <a:rPr lang="ko-KR" altLang="en-US" sz="1200" dirty="0"/>
              <a:t>=</a:t>
            </a:r>
            <a:r>
              <a:rPr lang="ko-KR" altLang="en-US" sz="1200" dirty="0" err="1"/>
              <a:t>pg.mkPen</a:t>
            </a:r>
            <a:r>
              <a:rPr lang="ko-KR" altLang="en-US" sz="1200" dirty="0"/>
              <a:t>('</a:t>
            </a:r>
            <a:r>
              <a:rPr lang="ko-KR" altLang="en-US" sz="1200" dirty="0" err="1"/>
              <a:t>b</a:t>
            </a:r>
            <a:r>
              <a:rPr lang="ko-KR" altLang="en-US" sz="1200" dirty="0"/>
              <a:t>', </a:t>
            </a:r>
            <a:r>
              <a:rPr lang="ko-KR" altLang="en-US" sz="1200" dirty="0" err="1"/>
              <a:t>width</a:t>
            </a:r>
            <a:r>
              <a:rPr lang="ko-KR" altLang="en-US" sz="1200" dirty="0"/>
              <a:t>=2),</a:t>
            </a:r>
          </a:p>
          <a:p>
            <a:r>
              <a:rPr lang="ko-KR" altLang="en-US" sz="1200" dirty="0"/>
              <a:t>            </a:t>
            </a:r>
            <a:r>
              <a:rPr lang="ko-KR" altLang="en-US" sz="1200" dirty="0" err="1"/>
              <a:t>style</a:t>
            </a:r>
            <a:r>
              <a:rPr lang="ko-KR" altLang="en-US" sz="1200" dirty="0"/>
              <a:t>=</a:t>
            </a:r>
            <a:r>
              <a:rPr lang="ko-KR" altLang="en-US" sz="1200" dirty="0" err="1"/>
              <a:t>QtCore.Qt.DashLine</a:t>
            </a:r>
            <a:r>
              <a:rPr lang="ko-KR" altLang="en-US" sz="1200" dirty="0"/>
              <a:t>, </a:t>
            </a:r>
            <a:r>
              <a:rPr lang="ko-KR" altLang="en-US" sz="1200" dirty="0" err="1"/>
              <a:t>symbol</a:t>
            </a:r>
            <a:r>
              <a:rPr lang="ko-KR" altLang="en-US" sz="1200" dirty="0"/>
              <a:t>=('</a:t>
            </a:r>
            <a:r>
              <a:rPr lang="ko-KR" altLang="en-US" sz="1200" dirty="0" err="1"/>
              <a:t>x</a:t>
            </a:r>
            <a:r>
              <a:rPr lang="ko-KR" altLang="en-US" sz="1200" dirty="0"/>
              <a:t>'),  </a:t>
            </a:r>
            <a:r>
              <a:rPr lang="ko-KR" altLang="en-US" sz="1200" dirty="0" err="1"/>
              <a:t>symbolBrush</a:t>
            </a:r>
            <a:r>
              <a:rPr lang="ko-KR" altLang="en-US" sz="1200" dirty="0"/>
              <a:t>='</a:t>
            </a:r>
            <a:r>
              <a:rPr lang="ko-KR" altLang="en-US" sz="1200" dirty="0" err="1"/>
              <a:t>b</a:t>
            </a:r>
            <a:r>
              <a:rPr lang="ko-KR" altLang="en-US" sz="1200" dirty="0"/>
              <a:t>') </a:t>
            </a:r>
          </a:p>
          <a:p>
            <a:r>
              <a:rPr lang="ko-KR" altLang="en-US" sz="1200" dirty="0"/>
              <a:t>        </a:t>
            </a:r>
            <a:r>
              <a:rPr lang="ko-KR" altLang="en-US" sz="1200" dirty="0" err="1"/>
              <a:t>self.graphicsView.plot</a:t>
            </a:r>
            <a:r>
              <a:rPr lang="ko-KR" altLang="en-US" sz="1200" dirty="0"/>
              <a:t>(</a:t>
            </a:r>
            <a:r>
              <a:rPr lang="ko-KR" altLang="en-US" sz="1200" dirty="0" err="1"/>
              <a:t>cotwo</a:t>
            </a:r>
            <a:r>
              <a:rPr lang="ko-KR" altLang="en-US" sz="1200" dirty="0"/>
              <a:t>, </a:t>
            </a:r>
            <a:r>
              <a:rPr lang="ko-KR" altLang="en-US" sz="1200" dirty="0" err="1"/>
              <a:t>pen</a:t>
            </a:r>
            <a:r>
              <a:rPr lang="ko-KR" altLang="en-US" sz="1200" dirty="0"/>
              <a:t>=</a:t>
            </a:r>
            <a:r>
              <a:rPr lang="ko-KR" altLang="en-US" sz="1200" dirty="0" err="1"/>
              <a:t>pg.mkPen</a:t>
            </a:r>
            <a:r>
              <a:rPr lang="ko-KR" altLang="en-US" sz="1200" dirty="0"/>
              <a:t>('</a:t>
            </a:r>
            <a:r>
              <a:rPr lang="ko-KR" altLang="en-US" sz="1200" dirty="0" err="1"/>
              <a:t>g</a:t>
            </a:r>
            <a:r>
              <a:rPr lang="ko-KR" altLang="en-US" sz="1200" dirty="0"/>
              <a:t>', </a:t>
            </a:r>
            <a:r>
              <a:rPr lang="ko-KR" altLang="en-US" sz="1200" dirty="0" err="1"/>
              <a:t>width</a:t>
            </a:r>
            <a:r>
              <a:rPr lang="ko-KR" altLang="en-US" sz="1200" dirty="0"/>
              <a:t>=2),</a:t>
            </a:r>
          </a:p>
          <a:p>
            <a:r>
              <a:rPr lang="ko-KR" altLang="en-US" sz="1200" dirty="0"/>
              <a:t>            </a:t>
            </a:r>
            <a:r>
              <a:rPr lang="ko-KR" altLang="en-US" sz="1200" dirty="0" err="1"/>
              <a:t>style</a:t>
            </a:r>
            <a:r>
              <a:rPr lang="ko-KR" altLang="en-US" sz="1200" dirty="0"/>
              <a:t>=</a:t>
            </a:r>
            <a:r>
              <a:rPr lang="ko-KR" altLang="en-US" sz="1200" dirty="0" err="1"/>
              <a:t>QtCore.Qt.DashLine</a:t>
            </a:r>
            <a:r>
              <a:rPr lang="ko-KR" altLang="en-US" sz="1200" dirty="0"/>
              <a:t>, </a:t>
            </a:r>
            <a:r>
              <a:rPr lang="ko-KR" altLang="en-US" sz="1200" dirty="0" err="1"/>
              <a:t>symbol</a:t>
            </a:r>
            <a:r>
              <a:rPr lang="ko-KR" altLang="en-US" sz="1200" dirty="0"/>
              <a:t>=('t1'),   </a:t>
            </a:r>
            <a:r>
              <a:rPr lang="ko-KR" altLang="en-US" sz="1200" dirty="0" err="1"/>
              <a:t>symbolBrush</a:t>
            </a:r>
            <a:r>
              <a:rPr lang="ko-KR" altLang="en-US" sz="1200" dirty="0"/>
              <a:t>='</a:t>
            </a:r>
            <a:r>
              <a:rPr lang="ko-KR" altLang="en-US" sz="1200" dirty="0" err="1"/>
              <a:t>g</a:t>
            </a:r>
            <a:r>
              <a:rPr lang="ko-KR" altLang="en-US" sz="1200" dirty="0"/>
              <a:t>') </a:t>
            </a:r>
          </a:p>
          <a:p>
            <a:r>
              <a:rPr lang="ko-KR" altLang="en-US" sz="1200" dirty="0"/>
              <a:t>        </a:t>
            </a:r>
            <a:r>
              <a:rPr lang="ko-KR" altLang="en-US" sz="1200" dirty="0" err="1"/>
              <a:t>self.DisTemp.setText</a:t>
            </a:r>
            <a:r>
              <a:rPr lang="ko-KR" altLang="en-US" sz="1200" dirty="0"/>
              <a:t>(</a:t>
            </a:r>
            <a:r>
              <a:rPr lang="ko-KR" altLang="en-US" sz="1200" dirty="0" err="1"/>
              <a:t>str</a:t>
            </a:r>
            <a:r>
              <a:rPr lang="ko-KR" altLang="en-US" sz="1200" dirty="0"/>
              <a:t>(</a:t>
            </a:r>
            <a:r>
              <a:rPr lang="ko-KR" altLang="en-US" sz="1200" dirty="0" err="1"/>
              <a:t>Now_temp</a:t>
            </a:r>
            <a:r>
              <a:rPr lang="ko-KR" altLang="en-US" sz="1200" dirty="0"/>
              <a:t>))</a:t>
            </a:r>
          </a:p>
          <a:p>
            <a:r>
              <a:rPr lang="ko-KR" altLang="en-US" sz="1200" dirty="0"/>
              <a:t>        </a:t>
            </a:r>
            <a:r>
              <a:rPr lang="ko-KR" altLang="en-US" sz="1200" dirty="0" err="1"/>
              <a:t>self.DisHumi.setText</a:t>
            </a:r>
            <a:r>
              <a:rPr lang="ko-KR" altLang="en-US" sz="1200" dirty="0"/>
              <a:t>(</a:t>
            </a:r>
            <a:r>
              <a:rPr lang="ko-KR" altLang="en-US" sz="1200" dirty="0" err="1"/>
              <a:t>str</a:t>
            </a:r>
            <a:r>
              <a:rPr lang="ko-KR" altLang="en-US" sz="1200" dirty="0"/>
              <a:t>(</a:t>
            </a:r>
            <a:r>
              <a:rPr lang="ko-KR" altLang="en-US" sz="1200" dirty="0" err="1"/>
              <a:t>Now_humi</a:t>
            </a:r>
            <a:r>
              <a:rPr lang="ko-KR" altLang="en-US" sz="1200" dirty="0"/>
              <a:t>))</a:t>
            </a:r>
          </a:p>
          <a:p>
            <a:r>
              <a:rPr lang="ko-KR" altLang="en-US" sz="1200" dirty="0"/>
              <a:t>        self.DisCo2.setText(</a:t>
            </a:r>
            <a:r>
              <a:rPr lang="ko-KR" altLang="en-US" sz="1200" dirty="0" err="1"/>
              <a:t>str</a:t>
            </a:r>
            <a:r>
              <a:rPr lang="ko-KR" altLang="en-US" sz="1200" dirty="0"/>
              <a:t>(</a:t>
            </a:r>
            <a:r>
              <a:rPr lang="ko-KR" altLang="en-US" sz="1200" dirty="0" err="1"/>
              <a:t>Now_cotwo</a:t>
            </a:r>
            <a:r>
              <a:rPr lang="ko-KR" altLang="en-US" sz="1200" dirty="0"/>
              <a:t>))        </a:t>
            </a:r>
          </a:p>
          <a:p>
            <a:endParaRPr lang="ko-KR" altLang="en-US" sz="1200" dirty="0"/>
          </a:p>
          <a:p>
            <a:r>
              <a:rPr lang="ko-KR" altLang="en-US" sz="1200" dirty="0"/>
              <a:t>    </a:t>
            </a:r>
            <a:r>
              <a:rPr lang="ko-KR" altLang="en-US" sz="1200" dirty="0" err="1"/>
              <a:t>def</a:t>
            </a:r>
            <a:r>
              <a:rPr lang="ko-KR" altLang="en-US" sz="1200" dirty="0"/>
              <a:t> </a:t>
            </a:r>
            <a:r>
              <a:rPr lang="ko-KR" altLang="en-US" sz="1200" dirty="0" err="1"/>
              <a:t>update_sensor</a:t>
            </a:r>
            <a:r>
              <a:rPr lang="ko-KR" altLang="en-US" sz="1200" dirty="0"/>
              <a:t>(</a:t>
            </a:r>
            <a:r>
              <a:rPr lang="ko-KR" altLang="en-US" sz="1200" dirty="0" err="1"/>
              <a:t>self</a:t>
            </a:r>
            <a:r>
              <a:rPr lang="ko-KR" altLang="en-US" sz="1200" dirty="0"/>
              <a:t>):</a:t>
            </a:r>
          </a:p>
          <a:p>
            <a:r>
              <a:rPr lang="ko-KR" altLang="en-US" sz="1200" dirty="0"/>
              <a:t>        </a:t>
            </a:r>
            <a:r>
              <a:rPr lang="ko-KR" altLang="en-US" sz="1200" dirty="0" err="1"/>
              <a:t>str</a:t>
            </a:r>
            <a:r>
              <a:rPr lang="ko-KR" altLang="en-US" sz="1200" dirty="0"/>
              <a:t>='</a:t>
            </a:r>
            <a:r>
              <a:rPr lang="ko-KR" altLang="en-US" sz="1200" dirty="0" err="1"/>
              <a:t>sZ</a:t>
            </a:r>
            <a:r>
              <a:rPr lang="ko-KR" altLang="en-US" sz="1200" dirty="0"/>
              <a:t>\x0a'</a:t>
            </a:r>
          </a:p>
          <a:p>
            <a:r>
              <a:rPr lang="ko-KR" altLang="en-US" sz="1200" dirty="0"/>
              <a:t>        </a:t>
            </a:r>
            <a:r>
              <a:rPr lang="ko-KR" altLang="en-US" sz="1200" dirty="0" err="1"/>
              <a:t>ser.write</a:t>
            </a:r>
            <a:r>
              <a:rPr lang="ko-KR" altLang="en-US" sz="1200" dirty="0"/>
              <a:t>(</a:t>
            </a:r>
            <a:r>
              <a:rPr lang="ko-KR" altLang="en-US" sz="1200" dirty="0" err="1"/>
              <a:t>bytes</a:t>
            </a:r>
            <a:r>
              <a:rPr lang="ko-KR" altLang="en-US" sz="1200" dirty="0"/>
              <a:t>(</a:t>
            </a:r>
            <a:r>
              <a:rPr lang="ko-KR" altLang="en-US" sz="1200" dirty="0" err="1"/>
              <a:t>str.encode</a:t>
            </a:r>
            <a:r>
              <a:rPr lang="ko-KR" altLang="en-US" sz="1200" dirty="0"/>
              <a:t>()))</a:t>
            </a:r>
          </a:p>
          <a:p>
            <a:r>
              <a:rPr lang="ko-KR" altLang="en-US" sz="1200" dirty="0"/>
              <a:t>        </a:t>
            </a:r>
            <a:r>
              <a:rPr lang="ko-KR" altLang="en-US" sz="1200" dirty="0" err="1"/>
              <a:t>QTimer.singleShot</a:t>
            </a:r>
            <a:r>
              <a:rPr lang="ko-KR" altLang="en-US" sz="1200" dirty="0"/>
              <a:t>(1000, </a:t>
            </a:r>
            <a:r>
              <a:rPr lang="ko-KR" altLang="en-US" sz="1200" dirty="0" err="1"/>
              <a:t>self.update_sensor</a:t>
            </a:r>
            <a:r>
              <a:rPr lang="ko-KR" altLang="en-US" sz="1200" dirty="0"/>
              <a:t>)</a:t>
            </a:r>
          </a:p>
          <a:p>
            <a:endParaRPr lang="ko-KR" altLang="en-US" sz="1200" dirty="0"/>
          </a:p>
          <a:p>
            <a:r>
              <a:rPr lang="ko-KR" altLang="en-US" sz="1200" dirty="0" err="1"/>
              <a:t>def</a:t>
            </a:r>
            <a:r>
              <a:rPr lang="ko-KR" altLang="en-US" sz="1200" dirty="0"/>
              <a:t> </a:t>
            </a:r>
            <a:r>
              <a:rPr lang="ko-KR" altLang="en-US" sz="1200" dirty="0" err="1"/>
              <a:t>signals</a:t>
            </a:r>
            <a:r>
              <a:rPr lang="ko-KR" altLang="en-US" sz="1200" dirty="0"/>
              <a:t>(</a:t>
            </a:r>
            <a:r>
              <a:rPr lang="ko-KR" altLang="en-US" sz="1200" dirty="0" err="1"/>
              <a:t>self</a:t>
            </a:r>
            <a:r>
              <a:rPr lang="ko-KR" altLang="en-US" sz="1200" dirty="0"/>
              <a:t>):</a:t>
            </a:r>
          </a:p>
          <a:p>
            <a:r>
              <a:rPr lang="ko-KR" altLang="en-US" sz="1200" dirty="0"/>
              <a:t>    </a:t>
            </a:r>
            <a:r>
              <a:rPr lang="ko-KR" altLang="en-US" sz="1200" dirty="0" err="1"/>
              <a:t>self.Quit.clicked.connect</a:t>
            </a:r>
            <a:r>
              <a:rPr lang="ko-KR" altLang="en-US" sz="1200" dirty="0"/>
              <a:t>(</a:t>
            </a:r>
            <a:r>
              <a:rPr lang="ko-KR" altLang="en-US" sz="1200" dirty="0" err="1"/>
              <a:t>self.quit</a:t>
            </a:r>
            <a:r>
              <a:rPr lang="ko-KR" altLang="en-US" sz="1200" dirty="0"/>
              <a:t>)</a:t>
            </a:r>
          </a:p>
          <a:p>
            <a:endParaRPr lang="ko-KR" altLang="en-US" sz="1200" dirty="0"/>
          </a:p>
          <a:p>
            <a:r>
              <a:rPr lang="ko-KR" altLang="en-US" sz="1200" dirty="0" err="1"/>
              <a:t>def</a:t>
            </a:r>
            <a:r>
              <a:rPr lang="ko-KR" altLang="en-US" sz="1200" dirty="0"/>
              <a:t> </a:t>
            </a:r>
            <a:r>
              <a:rPr lang="ko-KR" altLang="en-US" sz="1200" dirty="0" err="1"/>
              <a:t>quit</a:t>
            </a:r>
            <a:r>
              <a:rPr lang="ko-KR" altLang="en-US" sz="1200" dirty="0"/>
              <a:t>(</a:t>
            </a:r>
            <a:r>
              <a:rPr lang="ko-KR" altLang="en-US" sz="1200" dirty="0" err="1"/>
              <a:t>self</a:t>
            </a:r>
            <a:r>
              <a:rPr lang="ko-KR" altLang="en-US" sz="1200" dirty="0"/>
              <a:t>):</a:t>
            </a:r>
          </a:p>
          <a:p>
            <a:r>
              <a:rPr lang="ko-KR" altLang="en-US" sz="1200" dirty="0"/>
              <a:t>    </a:t>
            </a:r>
            <a:r>
              <a:rPr lang="ko-KR" altLang="en-US" sz="1200" dirty="0" err="1"/>
              <a:t>print</a:t>
            </a:r>
            <a:r>
              <a:rPr lang="ko-KR" altLang="en-US" sz="1200" dirty="0"/>
              <a:t> ('</a:t>
            </a:r>
            <a:r>
              <a:rPr lang="ko-KR" altLang="en-US" sz="1200" dirty="0" err="1"/>
              <a:t>Quit</a:t>
            </a:r>
            <a:r>
              <a:rPr lang="ko-KR" altLang="en-US" sz="1200" dirty="0"/>
              <a:t> </a:t>
            </a:r>
            <a:r>
              <a:rPr lang="ko-KR" altLang="en-US" sz="1200" dirty="0" err="1"/>
              <a:t>Program</a:t>
            </a:r>
            <a:r>
              <a:rPr lang="ko-KR" altLang="en-US" sz="1200" dirty="0"/>
              <a:t>')</a:t>
            </a:r>
          </a:p>
        </p:txBody>
      </p:sp>
    </p:spTree>
    <p:extLst>
      <p:ext uri="{BB962C8B-B14F-4D97-AF65-F5344CB8AC3E}">
        <p14:creationId xmlns:p14="http://schemas.microsoft.com/office/powerpoint/2010/main" val="3981504478"/>
      </p:ext>
    </p:extLst>
  </p:cSld>
  <p:clrMapOvr>
    <a:masterClrMapping/>
  </p:clrMapOvr>
  <p:transition spd="slow"/>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607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buFont typeface="Wingdings" pitchFamily="2" charset="2"/>
              <a:buChar char="§"/>
            </a:pPr>
            <a:r>
              <a:rPr lang="en-US" altLang="ko-KR" sz="2000" b="1" dirty="0">
                <a:solidFill>
                  <a:schemeClr val="tx1"/>
                </a:solidFill>
                <a:latin typeface="+mn-ea"/>
              </a:rPr>
              <a:t> Python code (4/4) </a:t>
            </a:r>
            <a:endParaRPr lang="en-US" altLang="ko-KR" sz="2000" b="1" dirty="0">
              <a:solidFill>
                <a:srgbClr val="0000FF"/>
              </a:solidFill>
            </a:endParaRPr>
          </a:p>
        </p:txBody>
      </p:sp>
      <p:sp>
        <p:nvSpPr>
          <p:cNvPr id="3" name="직사각형 2"/>
          <p:cNvSpPr/>
          <p:nvPr/>
        </p:nvSpPr>
        <p:spPr>
          <a:xfrm>
            <a:off x="1789814" y="889844"/>
            <a:ext cx="6592186" cy="4154984"/>
          </a:xfrm>
          <a:prstGeom prst="rect">
            <a:avLst/>
          </a:prstGeom>
        </p:spPr>
        <p:txBody>
          <a:bodyPr wrap="square">
            <a:spAutoFit/>
          </a:bodyPr>
          <a:lstStyle/>
          <a:p>
            <a:endParaRPr lang="ko-KR" altLang="en-US" sz="1600" dirty="0"/>
          </a:p>
          <a:p>
            <a:r>
              <a:rPr lang="ko-KR" altLang="en-US" sz="1600" dirty="0" err="1"/>
              <a:t>Ui_Dialog.signals</a:t>
            </a:r>
            <a:r>
              <a:rPr lang="ko-KR" altLang="en-US" sz="1600" dirty="0"/>
              <a:t> = </a:t>
            </a:r>
            <a:r>
              <a:rPr lang="ko-KR" altLang="en-US" sz="1600" dirty="0" err="1"/>
              <a:t>signals</a:t>
            </a:r>
            <a:endParaRPr lang="ko-KR" altLang="en-US" sz="1600" dirty="0"/>
          </a:p>
          <a:p>
            <a:r>
              <a:rPr lang="ko-KR" altLang="en-US" sz="1600" dirty="0" err="1"/>
              <a:t>Ui_Dialog.quit</a:t>
            </a:r>
            <a:r>
              <a:rPr lang="ko-KR" altLang="en-US" sz="1600" dirty="0"/>
              <a:t> = </a:t>
            </a:r>
            <a:r>
              <a:rPr lang="ko-KR" altLang="en-US" sz="1600" dirty="0" err="1"/>
              <a:t>quit</a:t>
            </a:r>
            <a:endParaRPr lang="ko-KR" altLang="en-US" sz="1600" dirty="0"/>
          </a:p>
          <a:p>
            <a:endParaRPr lang="ko-KR" altLang="en-US" sz="1600" dirty="0"/>
          </a:p>
          <a:p>
            <a:r>
              <a:rPr lang="ko-KR" altLang="en-US" sz="1600" dirty="0" err="1"/>
              <a:t>if</a:t>
            </a:r>
            <a:r>
              <a:rPr lang="ko-KR" altLang="en-US" sz="1600" dirty="0"/>
              <a:t> __</a:t>
            </a:r>
            <a:r>
              <a:rPr lang="ko-KR" altLang="en-US" sz="1600" dirty="0" err="1"/>
              <a:t>name</a:t>
            </a:r>
            <a:r>
              <a:rPr lang="ko-KR" altLang="en-US" sz="1600" dirty="0"/>
              <a:t>__ == '__</a:t>
            </a:r>
            <a:r>
              <a:rPr lang="ko-KR" altLang="en-US" sz="1600" dirty="0" err="1"/>
              <a:t>main</a:t>
            </a:r>
            <a:r>
              <a:rPr lang="ko-KR" altLang="en-US" sz="1600" dirty="0"/>
              <a:t>__':</a:t>
            </a:r>
          </a:p>
          <a:p>
            <a:r>
              <a:rPr lang="ko-KR" altLang="en-US" sz="1600" dirty="0"/>
              <a:t>    </a:t>
            </a:r>
            <a:r>
              <a:rPr lang="ko-KR" altLang="en-US" sz="1600" dirty="0" err="1"/>
              <a:t>import</a:t>
            </a:r>
            <a:r>
              <a:rPr lang="ko-KR" altLang="en-US" sz="1600" dirty="0"/>
              <a:t> </a:t>
            </a:r>
            <a:r>
              <a:rPr lang="ko-KR" altLang="en-US" sz="1600" dirty="0" err="1"/>
              <a:t>sys</a:t>
            </a:r>
            <a:endParaRPr lang="ko-KR" altLang="en-US" sz="1600" dirty="0"/>
          </a:p>
          <a:p>
            <a:r>
              <a:rPr lang="ko-KR" altLang="en-US" sz="1600" dirty="0"/>
              <a:t>    </a:t>
            </a:r>
            <a:r>
              <a:rPr lang="ko-KR" altLang="en-US" sz="1600" dirty="0" err="1"/>
              <a:t>app</a:t>
            </a:r>
            <a:r>
              <a:rPr lang="ko-KR" altLang="en-US" sz="1600" dirty="0"/>
              <a:t> = </a:t>
            </a:r>
            <a:r>
              <a:rPr lang="ko-KR" altLang="en-US" sz="1600" dirty="0" err="1"/>
              <a:t>QtWidgets.QApplication</a:t>
            </a:r>
            <a:r>
              <a:rPr lang="ko-KR" altLang="en-US" sz="1600" dirty="0"/>
              <a:t>(</a:t>
            </a:r>
            <a:r>
              <a:rPr lang="ko-KR" altLang="en-US" sz="1600" dirty="0" err="1"/>
              <a:t>sys.argv</a:t>
            </a:r>
            <a:r>
              <a:rPr lang="ko-KR" altLang="en-US" sz="1600" dirty="0"/>
              <a:t>)</a:t>
            </a:r>
          </a:p>
          <a:p>
            <a:r>
              <a:rPr lang="ko-KR" altLang="en-US" sz="1600" dirty="0"/>
              <a:t>    </a:t>
            </a:r>
            <a:r>
              <a:rPr lang="ko-KR" altLang="en-US" sz="1600" dirty="0" err="1"/>
              <a:t>ui</a:t>
            </a:r>
            <a:r>
              <a:rPr lang="ko-KR" altLang="en-US" sz="1600" dirty="0"/>
              <a:t> = </a:t>
            </a:r>
            <a:r>
              <a:rPr lang="ko-KR" altLang="en-US" sz="1600" dirty="0" err="1"/>
              <a:t>MyFirstGuiProgram</a:t>
            </a:r>
            <a:r>
              <a:rPr lang="ko-KR" altLang="en-US" sz="1600" dirty="0"/>
              <a:t>()</a:t>
            </a:r>
          </a:p>
          <a:p>
            <a:r>
              <a:rPr lang="ko-KR" altLang="en-US" sz="1600" dirty="0"/>
              <a:t>    </a:t>
            </a:r>
            <a:r>
              <a:rPr lang="ko-KR" altLang="en-US" sz="1600" dirty="0" err="1"/>
              <a:t>ui.show</a:t>
            </a:r>
            <a:r>
              <a:rPr lang="ko-KR" altLang="en-US" sz="1600" dirty="0"/>
              <a:t>()</a:t>
            </a:r>
          </a:p>
          <a:p>
            <a:r>
              <a:rPr lang="ko-KR" altLang="en-US" sz="1600" dirty="0"/>
              <a:t>    </a:t>
            </a:r>
            <a:r>
              <a:rPr lang="ko-KR" altLang="en-US" sz="1600" dirty="0" err="1"/>
              <a:t>ui.signals</a:t>
            </a:r>
            <a:r>
              <a:rPr lang="ko-KR" altLang="en-US" sz="1600" dirty="0"/>
              <a:t>()      </a:t>
            </a:r>
          </a:p>
          <a:p>
            <a:endParaRPr lang="ko-KR" altLang="en-US" sz="1600" dirty="0"/>
          </a:p>
          <a:p>
            <a:r>
              <a:rPr lang="ko-KR" altLang="en-US" sz="1600" dirty="0"/>
              <a:t>    </a:t>
            </a:r>
            <a:r>
              <a:rPr lang="ko-KR" altLang="en-US" sz="1600" dirty="0" err="1"/>
              <a:t>thread</a:t>
            </a:r>
            <a:r>
              <a:rPr lang="ko-KR" altLang="en-US" sz="1600" dirty="0"/>
              <a:t> = </a:t>
            </a:r>
            <a:r>
              <a:rPr lang="ko-KR" altLang="en-US" sz="1600" dirty="0" err="1"/>
              <a:t>threading.Thread</a:t>
            </a:r>
            <a:r>
              <a:rPr lang="ko-KR" altLang="en-US" sz="1600" dirty="0"/>
              <a:t>(</a:t>
            </a:r>
            <a:r>
              <a:rPr lang="ko-KR" altLang="en-US" sz="1600" dirty="0" err="1"/>
              <a:t>target</a:t>
            </a:r>
            <a:r>
              <a:rPr lang="ko-KR" altLang="en-US" sz="1600" dirty="0"/>
              <a:t>=</a:t>
            </a:r>
            <a:r>
              <a:rPr lang="ko-KR" altLang="en-US" sz="1600" dirty="0" err="1"/>
              <a:t>Receive_data</a:t>
            </a:r>
            <a:r>
              <a:rPr lang="ko-KR" altLang="en-US" sz="1600" dirty="0"/>
              <a:t>, </a:t>
            </a:r>
            <a:r>
              <a:rPr lang="ko-KR" altLang="en-US" sz="1600" dirty="0" err="1"/>
              <a:t>args</a:t>
            </a:r>
            <a:r>
              <a:rPr lang="ko-KR" altLang="en-US" sz="1600" dirty="0"/>
              <a:t>=(</a:t>
            </a:r>
            <a:r>
              <a:rPr lang="ko-KR" altLang="en-US" sz="1600" dirty="0" err="1"/>
              <a:t>ser,ui</a:t>
            </a:r>
            <a:r>
              <a:rPr lang="ko-KR" altLang="en-US" sz="1600" dirty="0"/>
              <a:t>))</a:t>
            </a:r>
          </a:p>
          <a:p>
            <a:r>
              <a:rPr lang="ko-KR" altLang="en-US" sz="1600" dirty="0"/>
              <a:t>    </a:t>
            </a:r>
            <a:r>
              <a:rPr lang="ko-KR" altLang="en-US" sz="1600" dirty="0" err="1"/>
              <a:t>thread.daemon</a:t>
            </a:r>
            <a:r>
              <a:rPr lang="ko-KR" altLang="en-US" sz="1600" dirty="0"/>
              <a:t> = </a:t>
            </a:r>
            <a:r>
              <a:rPr lang="ko-KR" altLang="en-US" sz="1600" dirty="0" err="1"/>
              <a:t>True</a:t>
            </a:r>
            <a:endParaRPr lang="ko-KR" altLang="en-US" sz="1600" dirty="0"/>
          </a:p>
          <a:p>
            <a:r>
              <a:rPr lang="ko-KR" altLang="en-US" sz="1600" dirty="0"/>
              <a:t>    </a:t>
            </a:r>
            <a:r>
              <a:rPr lang="ko-KR" altLang="en-US" sz="1600" dirty="0" err="1"/>
              <a:t>thread.start</a:t>
            </a:r>
            <a:r>
              <a:rPr lang="ko-KR" altLang="en-US" sz="1600" dirty="0"/>
              <a:t>()</a:t>
            </a:r>
          </a:p>
          <a:p>
            <a:r>
              <a:rPr lang="ko-KR" altLang="en-US" sz="1600" dirty="0"/>
              <a:t>    </a:t>
            </a:r>
            <a:r>
              <a:rPr lang="ko-KR" altLang="en-US" sz="1600" dirty="0" err="1"/>
              <a:t>QTimer.singleShot</a:t>
            </a:r>
            <a:r>
              <a:rPr lang="ko-KR" altLang="en-US" sz="1600" dirty="0"/>
              <a:t>(1000, </a:t>
            </a:r>
            <a:r>
              <a:rPr lang="ko-KR" altLang="en-US" sz="1600" dirty="0" err="1"/>
              <a:t>ui.update_sensor</a:t>
            </a:r>
            <a:r>
              <a:rPr lang="ko-KR" altLang="en-US" sz="1600" dirty="0"/>
              <a:t>)</a:t>
            </a:r>
          </a:p>
          <a:p>
            <a:r>
              <a:rPr lang="ko-KR" altLang="en-US" sz="1600" dirty="0"/>
              <a:t>    </a:t>
            </a:r>
            <a:r>
              <a:rPr lang="ko-KR" altLang="en-US" sz="1600" dirty="0" err="1"/>
              <a:t>sys.exit</a:t>
            </a:r>
            <a:r>
              <a:rPr lang="ko-KR" altLang="en-US" sz="1600" dirty="0"/>
              <a:t>(</a:t>
            </a:r>
            <a:r>
              <a:rPr lang="ko-KR" altLang="en-US" sz="1600" dirty="0" err="1"/>
              <a:t>app.exec</a:t>
            </a:r>
            <a:r>
              <a:rPr lang="ko-KR" altLang="en-US" sz="1600" dirty="0"/>
              <a:t>_())</a:t>
            </a:r>
          </a:p>
        </p:txBody>
      </p:sp>
      <p:pic>
        <p:nvPicPr>
          <p:cNvPr id="4" name="그림 3"/>
          <p:cNvPicPr>
            <a:picLocks noChangeAspect="1"/>
          </p:cNvPicPr>
          <p:nvPr/>
        </p:nvPicPr>
        <p:blipFill>
          <a:blip r:embed="rId2"/>
          <a:stretch>
            <a:fillRect/>
          </a:stretch>
        </p:blipFill>
        <p:spPr>
          <a:xfrm>
            <a:off x="6364433" y="692696"/>
            <a:ext cx="4035134" cy="2574564"/>
          </a:xfrm>
          <a:prstGeom prst="rect">
            <a:avLst/>
          </a:prstGeom>
          <a:ln>
            <a:solidFill>
              <a:schemeClr val="tx1">
                <a:lumMod val="50000"/>
                <a:lumOff val="50000"/>
              </a:schemeClr>
            </a:solidFill>
          </a:ln>
        </p:spPr>
      </p:pic>
    </p:spTree>
    <p:extLst>
      <p:ext uri="{BB962C8B-B14F-4D97-AF65-F5344CB8AC3E}">
        <p14:creationId xmlns:p14="http://schemas.microsoft.com/office/powerpoint/2010/main" val="990034358"/>
      </p:ext>
    </p:extLst>
  </p:cSld>
  <p:clrMapOvr>
    <a:masterClrMapping/>
  </p:clrMapOvr>
  <p:transition spd="slow"/>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524000" y="1"/>
            <a:ext cx="9144000" cy="5607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buFont typeface="Wingdings" pitchFamily="2" charset="2"/>
              <a:buChar char="§"/>
            </a:pPr>
            <a:r>
              <a:rPr lang="en-US" altLang="ko-KR" sz="2000" b="1" dirty="0">
                <a:solidFill>
                  <a:schemeClr val="tx1"/>
                </a:solidFill>
                <a:latin typeface="+mn-ea"/>
              </a:rPr>
              <a:t> </a:t>
            </a:r>
            <a:r>
              <a:rPr lang="ko-KR" altLang="en-US" sz="2000" b="1" dirty="0">
                <a:solidFill>
                  <a:schemeClr val="tx1"/>
                </a:solidFill>
                <a:latin typeface="+mn-ea"/>
              </a:rPr>
              <a:t>수신 시간을 </a:t>
            </a:r>
            <a:r>
              <a:rPr lang="en-US" altLang="ko-KR" sz="2000" b="1" dirty="0">
                <a:solidFill>
                  <a:schemeClr val="tx1"/>
                </a:solidFill>
                <a:latin typeface="+mn-ea"/>
              </a:rPr>
              <a:t>DB Table</a:t>
            </a:r>
            <a:r>
              <a:rPr lang="ko-KR" altLang="en-US" sz="2000" b="1" dirty="0">
                <a:solidFill>
                  <a:schemeClr val="tx1"/>
                </a:solidFill>
                <a:latin typeface="+mn-ea"/>
              </a:rPr>
              <a:t>에 추가</a:t>
            </a:r>
            <a:endParaRPr lang="en-US" altLang="ko-KR" sz="2000" b="1" dirty="0">
              <a:solidFill>
                <a:srgbClr val="0000FF"/>
              </a:solidFill>
            </a:endParaRPr>
          </a:p>
        </p:txBody>
      </p:sp>
      <p:pic>
        <p:nvPicPr>
          <p:cNvPr id="3" name="그림 2"/>
          <p:cNvPicPr>
            <a:picLocks noChangeAspect="1"/>
          </p:cNvPicPr>
          <p:nvPr/>
        </p:nvPicPr>
        <p:blipFill>
          <a:blip r:embed="rId2"/>
          <a:stretch>
            <a:fillRect/>
          </a:stretch>
        </p:blipFill>
        <p:spPr>
          <a:xfrm>
            <a:off x="7669619" y="772633"/>
            <a:ext cx="2931706" cy="1685886"/>
          </a:xfrm>
          <a:prstGeom prst="rect">
            <a:avLst/>
          </a:prstGeom>
        </p:spPr>
      </p:pic>
      <p:sp>
        <p:nvSpPr>
          <p:cNvPr id="4" name="직사각형 3"/>
          <p:cNvSpPr/>
          <p:nvPr/>
        </p:nvSpPr>
        <p:spPr>
          <a:xfrm>
            <a:off x="1640961" y="2230030"/>
            <a:ext cx="9002897" cy="2462213"/>
          </a:xfrm>
          <a:prstGeom prst="rect">
            <a:avLst/>
          </a:prstGeom>
        </p:spPr>
        <p:txBody>
          <a:bodyPr wrap="square">
            <a:spAutoFit/>
          </a:bodyPr>
          <a:lstStyle/>
          <a:p>
            <a:r>
              <a:rPr lang="ko-KR" altLang="en-US" sz="1400" dirty="0" err="1"/>
              <a:t>import</a:t>
            </a:r>
            <a:r>
              <a:rPr lang="ko-KR" altLang="en-US" sz="1400" dirty="0"/>
              <a:t> </a:t>
            </a:r>
            <a:r>
              <a:rPr lang="ko-KR" altLang="en-US" sz="1400" dirty="0" err="1"/>
              <a:t>time</a:t>
            </a:r>
            <a:endParaRPr lang="ko-KR" altLang="en-US" sz="1400" dirty="0"/>
          </a:p>
          <a:p>
            <a:r>
              <a:rPr lang="ko-KR" altLang="en-US" sz="1400" dirty="0" err="1"/>
              <a:t>import</a:t>
            </a:r>
            <a:r>
              <a:rPr lang="ko-KR" altLang="en-US" sz="1400" dirty="0"/>
              <a:t> </a:t>
            </a:r>
            <a:r>
              <a:rPr lang="ko-KR" altLang="en-US" sz="1400" dirty="0" err="1"/>
              <a:t>datetime</a:t>
            </a:r>
            <a:endParaRPr lang="en-US" altLang="ko-KR" sz="1400" dirty="0"/>
          </a:p>
          <a:p>
            <a:endParaRPr lang="en-US" altLang="ko-KR" sz="1400" dirty="0"/>
          </a:p>
          <a:p>
            <a:r>
              <a:rPr lang="en-US" altLang="ko-KR" sz="1400" dirty="0"/>
              <a:t>now = </a:t>
            </a:r>
            <a:r>
              <a:rPr lang="en-US" altLang="ko-KR" sz="1400" dirty="0" err="1"/>
              <a:t>time.localtime</a:t>
            </a:r>
            <a:r>
              <a:rPr lang="en-US" altLang="ko-KR" sz="1400" dirty="0"/>
              <a:t>()</a:t>
            </a:r>
          </a:p>
          <a:p>
            <a:r>
              <a:rPr lang="en-US" altLang="ko-KR" sz="1400" dirty="0"/>
              <a:t>            </a:t>
            </a:r>
            <a:r>
              <a:rPr lang="en-US" altLang="ko-KR" sz="1400" dirty="0" err="1"/>
              <a:t>rtime</a:t>
            </a:r>
            <a:r>
              <a:rPr lang="en-US" altLang="ko-KR" sz="1400" dirty="0"/>
              <a:t> = "%04d-%02d-%02d %02d:%02d:%02d" %  \ </a:t>
            </a:r>
          </a:p>
          <a:p>
            <a:r>
              <a:rPr lang="en-US" altLang="ko-KR" sz="1400" dirty="0"/>
              <a:t>                           (</a:t>
            </a:r>
            <a:r>
              <a:rPr lang="en-US" altLang="ko-KR" sz="1400" dirty="0" err="1"/>
              <a:t>now.tm_year</a:t>
            </a:r>
            <a:r>
              <a:rPr lang="en-US" altLang="ko-KR" sz="1400" dirty="0"/>
              <a:t>, </a:t>
            </a:r>
            <a:r>
              <a:rPr lang="en-US" altLang="ko-KR" sz="1400" dirty="0" err="1"/>
              <a:t>now.tm_mon</a:t>
            </a:r>
            <a:r>
              <a:rPr lang="en-US" altLang="ko-KR" sz="1400" dirty="0"/>
              <a:t>, </a:t>
            </a:r>
            <a:r>
              <a:rPr lang="en-US" altLang="ko-KR" sz="1400" dirty="0" err="1"/>
              <a:t>now.tm_mday</a:t>
            </a:r>
            <a:r>
              <a:rPr lang="en-US" altLang="ko-KR" sz="1400" dirty="0"/>
              <a:t>, </a:t>
            </a:r>
            <a:r>
              <a:rPr lang="en-US" altLang="ko-KR" sz="1400" dirty="0" err="1"/>
              <a:t>now.tm_hour</a:t>
            </a:r>
            <a:r>
              <a:rPr lang="en-US" altLang="ko-KR" sz="1400" dirty="0"/>
              <a:t>, </a:t>
            </a:r>
            <a:r>
              <a:rPr lang="en-US" altLang="ko-KR" sz="1400" dirty="0" err="1"/>
              <a:t>now.tm_min</a:t>
            </a:r>
            <a:r>
              <a:rPr lang="en-US" altLang="ko-KR" sz="1400" dirty="0"/>
              <a:t>, </a:t>
            </a:r>
            <a:r>
              <a:rPr lang="en-US" altLang="ko-KR" sz="1400" dirty="0" err="1"/>
              <a:t>now.tm_sec</a:t>
            </a:r>
            <a:r>
              <a:rPr lang="en-US" altLang="ko-KR" sz="1400" dirty="0"/>
              <a:t>)</a:t>
            </a:r>
          </a:p>
          <a:p>
            <a:r>
              <a:rPr lang="en-US" altLang="ko-KR" sz="1400" dirty="0"/>
              <a:t>            print (</a:t>
            </a:r>
            <a:r>
              <a:rPr lang="en-US" altLang="ko-KR" sz="1400" dirty="0" err="1"/>
              <a:t>rtime</a:t>
            </a:r>
            <a:r>
              <a:rPr lang="en-US" altLang="ko-KR" sz="1400" dirty="0"/>
              <a:t>)</a:t>
            </a:r>
          </a:p>
          <a:p>
            <a:endParaRPr lang="en-US" altLang="ko-KR" sz="1400" dirty="0"/>
          </a:p>
          <a:p>
            <a:r>
              <a:rPr lang="en-US" altLang="ko-KR" sz="1400" dirty="0"/>
              <a:t>            </a:t>
            </a:r>
            <a:r>
              <a:rPr lang="en-US" altLang="ko-KR" sz="1400" dirty="0" err="1"/>
              <a:t>cur.execute</a:t>
            </a:r>
            <a:r>
              <a:rPr lang="en-US" altLang="ko-KR" sz="1400" dirty="0"/>
              <a:t>("INSERT INTO Sensor (Temp, </a:t>
            </a:r>
            <a:r>
              <a:rPr lang="en-US" altLang="ko-KR" sz="1400" dirty="0" err="1"/>
              <a:t>Humi</a:t>
            </a:r>
            <a:r>
              <a:rPr lang="en-US" altLang="ko-KR" sz="1400" dirty="0"/>
              <a:t>, CO2, </a:t>
            </a:r>
            <a:r>
              <a:rPr lang="en-US" altLang="ko-KR" sz="1400" dirty="0" err="1"/>
              <a:t>RxTime</a:t>
            </a:r>
            <a:r>
              <a:rPr lang="en-US" altLang="ko-KR" sz="1400" dirty="0"/>
              <a:t>) VALUES(?, ?, ?, ?)", (</a:t>
            </a:r>
            <a:r>
              <a:rPr lang="en-US" altLang="ko-KR" sz="1400" dirty="0" err="1"/>
              <a:t>tempf</a:t>
            </a:r>
            <a:r>
              <a:rPr lang="en-US" altLang="ko-KR" sz="1400" dirty="0"/>
              <a:t>, </a:t>
            </a:r>
            <a:r>
              <a:rPr lang="en-US" altLang="ko-KR" sz="1400" dirty="0" err="1"/>
              <a:t>humif</a:t>
            </a:r>
            <a:r>
              <a:rPr lang="en-US" altLang="ko-KR" sz="1400" dirty="0"/>
              <a:t>, co2i, </a:t>
            </a:r>
            <a:r>
              <a:rPr lang="en-US" altLang="ko-KR" sz="1400" dirty="0" err="1"/>
              <a:t>rtime</a:t>
            </a:r>
            <a:r>
              <a:rPr lang="en-US" altLang="ko-KR" sz="1400" dirty="0"/>
              <a:t>))</a:t>
            </a:r>
          </a:p>
          <a:p>
            <a:r>
              <a:rPr lang="en-US" altLang="ko-KR" sz="1400" dirty="0"/>
              <a:t>            </a:t>
            </a:r>
            <a:r>
              <a:rPr lang="en-US" altLang="ko-KR" sz="1400" dirty="0" err="1"/>
              <a:t>con.commit</a:t>
            </a:r>
            <a:r>
              <a:rPr lang="en-US" altLang="ko-KR" sz="1400" dirty="0"/>
              <a:t>() </a:t>
            </a:r>
            <a:endParaRPr lang="ko-KR" altLang="en-US" sz="1400" dirty="0"/>
          </a:p>
        </p:txBody>
      </p:sp>
      <p:sp>
        <p:nvSpPr>
          <p:cNvPr id="5" name="TextBox 4"/>
          <p:cNvSpPr txBox="1"/>
          <p:nvPr/>
        </p:nvSpPr>
        <p:spPr>
          <a:xfrm>
            <a:off x="1747284" y="779362"/>
            <a:ext cx="4859022" cy="307777"/>
          </a:xfrm>
          <a:prstGeom prst="rect">
            <a:avLst/>
          </a:prstGeom>
          <a:noFill/>
        </p:spPr>
        <p:txBody>
          <a:bodyPr wrap="none" rtlCol="0">
            <a:spAutoFit/>
          </a:bodyPr>
          <a:lstStyle/>
          <a:p>
            <a:pPr marL="285750" indent="-285750">
              <a:buFont typeface="Arial" panose="020B0604020202020204" pitchFamily="34" charset="0"/>
              <a:buChar char="•"/>
            </a:pPr>
            <a:r>
              <a:rPr lang="ko-KR" altLang="en-US" sz="1400" dirty="0"/>
              <a:t>센서 데이터를 </a:t>
            </a:r>
            <a:r>
              <a:rPr lang="en-US" altLang="ko-KR" sz="1400" dirty="0"/>
              <a:t>DB</a:t>
            </a:r>
            <a:r>
              <a:rPr lang="ko-KR" altLang="en-US" sz="1400" dirty="0"/>
              <a:t>에 저장할 때  수신 시간을 함께 저장</a:t>
            </a:r>
          </a:p>
        </p:txBody>
      </p:sp>
    </p:spTree>
    <p:extLst>
      <p:ext uri="{BB962C8B-B14F-4D97-AF65-F5344CB8AC3E}">
        <p14:creationId xmlns:p14="http://schemas.microsoft.com/office/powerpoint/2010/main" val="1832967093"/>
      </p:ext>
    </p:extLst>
  </p:cSld>
  <p:clrMapOvr>
    <a:masterClrMapping/>
  </p:clrMapOvr>
  <p:transition spd="slow"/>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0" y="0"/>
            <a:ext cx="12192000" cy="469778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77800" algn="ctr"/>
            <a:r>
              <a:rPr lang="en-US" altLang="ko-KR" sz="5400" b="1" dirty="0">
                <a:solidFill>
                  <a:srgbClr val="0000FF"/>
                </a:solidFill>
              </a:rPr>
              <a:t>STM32Cube with RTOS</a:t>
            </a:r>
          </a:p>
          <a:p>
            <a:pPr marL="177800" algn="ctr"/>
            <a:r>
              <a:rPr lang="en-US" altLang="ko-KR" sz="2000" b="1" dirty="0">
                <a:solidFill>
                  <a:srgbClr val="0000FF"/>
                </a:solidFill>
              </a:rPr>
              <a:t>Real-Time Operating System</a:t>
            </a:r>
            <a:endParaRPr lang="en-US" altLang="ko-KR" sz="4800" b="1" dirty="0">
              <a:solidFill>
                <a:srgbClr val="0000FF"/>
              </a:solidFill>
            </a:endParaRPr>
          </a:p>
        </p:txBody>
      </p:sp>
      <p:sp>
        <p:nvSpPr>
          <p:cNvPr id="2" name="직사각형 1"/>
          <p:cNvSpPr/>
          <p:nvPr/>
        </p:nvSpPr>
        <p:spPr>
          <a:xfrm>
            <a:off x="1522218" y="6538462"/>
            <a:ext cx="7848872" cy="307777"/>
          </a:xfrm>
          <a:prstGeom prst="rect">
            <a:avLst/>
          </a:prstGeom>
        </p:spPr>
        <p:txBody>
          <a:bodyPr wrap="square">
            <a:spAutoFit/>
          </a:bodyPr>
          <a:lstStyle/>
          <a:p>
            <a:r>
              <a:rPr lang="ko-KR" altLang="en-US" sz="1400" dirty="0"/>
              <a:t>dm00105262-developing-applications-on-stm32cube-with-rtos-stmicroelectronics.pdf</a:t>
            </a:r>
          </a:p>
        </p:txBody>
      </p:sp>
    </p:spTree>
    <p:extLst>
      <p:ext uri="{BB962C8B-B14F-4D97-AF65-F5344CB8AC3E}">
        <p14:creationId xmlns:p14="http://schemas.microsoft.com/office/powerpoint/2010/main" val="3351930993"/>
      </p:ext>
    </p:extLst>
  </p:cSld>
  <p:clrMapOvr>
    <a:masterClrMapping/>
  </p:clrMapOvr>
  <p:transition spd="slow"/>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a:solidFill>
                  <a:srgbClr val="000099"/>
                </a:solidFill>
              </a:rPr>
              <a:t>RTOS?</a:t>
            </a:r>
          </a:p>
        </p:txBody>
      </p:sp>
      <p:sp>
        <p:nvSpPr>
          <p:cNvPr id="7" name="TextBox 6"/>
          <p:cNvSpPr txBox="1"/>
          <p:nvPr/>
        </p:nvSpPr>
        <p:spPr>
          <a:xfrm>
            <a:off x="1831976" y="651643"/>
            <a:ext cx="7601633" cy="2169825"/>
          </a:xfrm>
          <a:prstGeom prst="rect">
            <a:avLst/>
          </a:prstGeom>
          <a:noFill/>
        </p:spPr>
        <p:txBody>
          <a:bodyPr wrap="none" rtlCol="0">
            <a:spAutoFit/>
          </a:bodyPr>
          <a:lstStyle/>
          <a:p>
            <a:pPr marL="115888" indent="-115888">
              <a:lnSpc>
                <a:spcPts val="2700"/>
              </a:lnSpc>
              <a:buFont typeface="Arial" panose="020B0604020202020204" pitchFamily="34" charset="0"/>
              <a:buChar char="•"/>
            </a:pPr>
            <a:r>
              <a:rPr lang="en-US" altLang="ko-KR" sz="1600" dirty="0">
                <a:latin typeface="+mn-ea"/>
              </a:rPr>
              <a:t> Operating System</a:t>
            </a:r>
            <a:r>
              <a:rPr lang="ko-KR" altLang="en-US" sz="1600" dirty="0">
                <a:latin typeface="+mn-ea"/>
              </a:rPr>
              <a:t>은 컴퓨터에서 다른 소프트웨어와 하드웨어를 관리하기 위한</a:t>
            </a:r>
            <a:br>
              <a:rPr lang="en-US" altLang="ko-KR" sz="1600" dirty="0">
                <a:latin typeface="+mn-ea"/>
              </a:rPr>
            </a:br>
            <a:r>
              <a:rPr lang="ko-KR" altLang="en-US" sz="1600" dirty="0">
                <a:latin typeface="+mn-ea"/>
              </a:rPr>
              <a:t>소프트웨어의 하나임</a:t>
            </a:r>
            <a:endParaRPr lang="en-US" altLang="ko-KR" sz="1600" dirty="0">
              <a:latin typeface="+mn-ea"/>
            </a:endParaRPr>
          </a:p>
          <a:p>
            <a:pPr marL="115888" indent="-115888">
              <a:lnSpc>
                <a:spcPts val="2700"/>
              </a:lnSpc>
              <a:buFont typeface="Arial" panose="020B0604020202020204" pitchFamily="34" charset="0"/>
              <a:buChar char="•"/>
            </a:pPr>
            <a:r>
              <a:rPr lang="en-US" altLang="ko-KR" sz="1600" dirty="0">
                <a:latin typeface="+mn-ea"/>
              </a:rPr>
              <a:t> OS</a:t>
            </a:r>
            <a:r>
              <a:rPr lang="ko-KR" altLang="en-US" sz="1600" dirty="0">
                <a:latin typeface="+mn-ea"/>
              </a:rPr>
              <a:t>의 종류로는 </a:t>
            </a:r>
            <a:r>
              <a:rPr lang="en-US" altLang="ko-KR" sz="1600" dirty="0">
                <a:latin typeface="+mn-ea"/>
              </a:rPr>
              <a:t>Windows, </a:t>
            </a:r>
            <a:r>
              <a:rPr lang="en-US" altLang="ko-KR" sz="1600" dirty="0" err="1">
                <a:latin typeface="+mn-ea"/>
              </a:rPr>
              <a:t>macOS</a:t>
            </a:r>
            <a:r>
              <a:rPr lang="en-US" altLang="ko-KR" sz="1600" dirty="0">
                <a:latin typeface="+mn-ea"/>
              </a:rPr>
              <a:t>, Linux, iOS, Android </a:t>
            </a:r>
            <a:r>
              <a:rPr lang="ko-KR" altLang="en-US" sz="1600" dirty="0">
                <a:latin typeface="+mn-ea"/>
              </a:rPr>
              <a:t>등이 있음</a:t>
            </a:r>
            <a:endParaRPr lang="en-US" altLang="ko-KR" sz="1600" dirty="0">
              <a:latin typeface="+mn-ea"/>
            </a:endParaRPr>
          </a:p>
          <a:p>
            <a:pPr marL="115888" indent="-115888">
              <a:lnSpc>
                <a:spcPts val="2700"/>
              </a:lnSpc>
              <a:buFont typeface="Arial" panose="020B0604020202020204" pitchFamily="34" charset="0"/>
              <a:buChar char="•"/>
            </a:pPr>
            <a:r>
              <a:rPr lang="en-US" altLang="ko-KR" sz="1600" dirty="0">
                <a:latin typeface="+mn-ea"/>
              </a:rPr>
              <a:t> OS</a:t>
            </a:r>
            <a:r>
              <a:rPr lang="ko-KR" altLang="en-US" sz="1600" dirty="0">
                <a:latin typeface="+mn-ea"/>
              </a:rPr>
              <a:t>의 목적은 사용자가 원하는 작업을 빠르고 정확하게 하는 것</a:t>
            </a:r>
            <a:r>
              <a:rPr lang="en-US" altLang="ko-KR" sz="1600" dirty="0">
                <a:latin typeface="+mn-ea"/>
              </a:rPr>
              <a:t>.</a:t>
            </a:r>
          </a:p>
          <a:p>
            <a:pPr marL="115888" indent="-115888">
              <a:lnSpc>
                <a:spcPts val="2700"/>
              </a:lnSpc>
              <a:buFont typeface="Arial" panose="020B0604020202020204" pitchFamily="34" charset="0"/>
              <a:buChar char="•"/>
            </a:pPr>
            <a:r>
              <a:rPr lang="en-US" altLang="ko-KR" sz="1600" dirty="0">
                <a:latin typeface="+mn-ea"/>
              </a:rPr>
              <a:t> RTOS = </a:t>
            </a:r>
            <a:r>
              <a:rPr lang="ko-KR" altLang="en-US" sz="1600" dirty="0">
                <a:latin typeface="+mn-ea"/>
              </a:rPr>
              <a:t>동시에 실행되는 여러 작업들을 관리</a:t>
            </a:r>
            <a:endParaRPr lang="en-US" altLang="ko-KR" sz="1600" dirty="0">
              <a:latin typeface="+mn-ea"/>
            </a:endParaRPr>
          </a:p>
          <a:p>
            <a:pPr marL="115888" indent="-115888">
              <a:lnSpc>
                <a:spcPts val="2700"/>
              </a:lnSpc>
              <a:buFont typeface="Arial" panose="020B0604020202020204" pitchFamily="34" charset="0"/>
              <a:buChar char="•"/>
            </a:pPr>
            <a:r>
              <a:rPr lang="en-US" altLang="ko-KR" sz="1600" dirty="0">
                <a:latin typeface="+mn-ea"/>
              </a:rPr>
              <a:t> </a:t>
            </a:r>
            <a:r>
              <a:rPr lang="ko-KR" altLang="en-US" sz="1600" dirty="0">
                <a:latin typeface="+mn-ea"/>
              </a:rPr>
              <a:t>기존 </a:t>
            </a:r>
            <a:r>
              <a:rPr lang="en-US" altLang="ko-KR" sz="1600" dirty="0">
                <a:latin typeface="+mn-ea"/>
              </a:rPr>
              <a:t>Interrupt </a:t>
            </a:r>
            <a:r>
              <a:rPr lang="ko-KR" altLang="en-US" sz="1600" dirty="0">
                <a:latin typeface="+mn-ea"/>
              </a:rPr>
              <a:t>대신 </a:t>
            </a:r>
            <a:r>
              <a:rPr lang="en-US" altLang="ko-KR" sz="1600" dirty="0">
                <a:latin typeface="+mn-ea"/>
              </a:rPr>
              <a:t>Software Task</a:t>
            </a:r>
            <a:r>
              <a:rPr lang="ko-KR" altLang="en-US" sz="1600" dirty="0">
                <a:latin typeface="+mn-ea"/>
              </a:rPr>
              <a:t>를 생성하고 우선 순위를 할당함</a:t>
            </a:r>
          </a:p>
        </p:txBody>
      </p:sp>
    </p:spTree>
    <p:extLst>
      <p:ext uri="{BB962C8B-B14F-4D97-AF65-F5344CB8AC3E}">
        <p14:creationId xmlns:p14="http://schemas.microsoft.com/office/powerpoint/2010/main" val="2007447206"/>
      </p:ext>
    </p:extLst>
  </p:cSld>
  <p:clrMapOvr>
    <a:masterClrMapping/>
  </p:clrMapOvr>
  <p:transition spd="slow"/>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a:solidFill>
                  <a:srgbClr val="000099"/>
                </a:solidFill>
              </a:rPr>
              <a:t>CMSIS?</a:t>
            </a:r>
          </a:p>
        </p:txBody>
      </p:sp>
      <p:sp>
        <p:nvSpPr>
          <p:cNvPr id="7" name="TextBox 6"/>
          <p:cNvSpPr txBox="1"/>
          <p:nvPr/>
        </p:nvSpPr>
        <p:spPr>
          <a:xfrm>
            <a:off x="1831975" y="651642"/>
            <a:ext cx="8268930" cy="2862322"/>
          </a:xfrm>
          <a:prstGeom prst="rect">
            <a:avLst/>
          </a:prstGeom>
          <a:noFill/>
        </p:spPr>
        <p:txBody>
          <a:bodyPr wrap="none" rtlCol="0">
            <a:spAutoFit/>
          </a:bodyPr>
          <a:lstStyle/>
          <a:p>
            <a:pPr marL="115888" indent="-115888">
              <a:lnSpc>
                <a:spcPts val="2700"/>
              </a:lnSpc>
              <a:buFont typeface="Arial" panose="020B0604020202020204" pitchFamily="34" charset="0"/>
              <a:buChar char="•"/>
            </a:pPr>
            <a:r>
              <a:rPr lang="en-US" altLang="ko-KR" sz="1600" dirty="0">
                <a:latin typeface="+mn-ea"/>
              </a:rPr>
              <a:t> CMSIS(Cortex Microcontroller Software Interface Standard)</a:t>
            </a:r>
          </a:p>
          <a:p>
            <a:pPr marL="115888" indent="-115888">
              <a:lnSpc>
                <a:spcPts val="2700"/>
              </a:lnSpc>
              <a:buFont typeface="Arial" panose="020B0604020202020204" pitchFamily="34" charset="0"/>
              <a:buChar char="•"/>
            </a:pPr>
            <a:r>
              <a:rPr lang="en-US" altLang="ko-KR" sz="1600" dirty="0">
                <a:latin typeface="+mn-ea"/>
              </a:rPr>
              <a:t> Arm cortex </a:t>
            </a:r>
            <a:r>
              <a:rPr lang="ko-KR" altLang="en-US" sz="1600" dirty="0">
                <a:latin typeface="+mn-ea"/>
              </a:rPr>
              <a:t>프로세서에 기반한 </a:t>
            </a:r>
            <a:r>
              <a:rPr lang="en-US" altLang="ko-KR" sz="1600" dirty="0">
                <a:latin typeface="+mn-ea"/>
              </a:rPr>
              <a:t>microcontroller</a:t>
            </a:r>
            <a:r>
              <a:rPr lang="ko-KR" altLang="en-US" sz="1600" dirty="0">
                <a:latin typeface="+mn-ea"/>
              </a:rPr>
              <a:t>를 위한 제조업체에 독립적인</a:t>
            </a:r>
            <a:br>
              <a:rPr lang="en-US" altLang="ko-KR" sz="1600" dirty="0">
                <a:latin typeface="+mn-ea"/>
              </a:rPr>
            </a:br>
            <a:r>
              <a:rPr lang="ko-KR" altLang="en-US" sz="1600" dirty="0">
                <a:latin typeface="+mn-ea"/>
              </a:rPr>
              <a:t>하드웨어 추상화 </a:t>
            </a:r>
            <a:r>
              <a:rPr lang="ko-KR" altLang="en-US" sz="1600" dirty="0" err="1">
                <a:latin typeface="+mn-ea"/>
              </a:rPr>
              <a:t>계층임</a:t>
            </a:r>
            <a:endParaRPr lang="en-US" altLang="ko-KR" sz="1600" dirty="0">
              <a:latin typeface="+mn-ea"/>
            </a:endParaRPr>
          </a:p>
          <a:p>
            <a:pPr marL="115888" indent="-115888">
              <a:lnSpc>
                <a:spcPts val="2700"/>
              </a:lnSpc>
              <a:buFont typeface="Arial" panose="020B0604020202020204" pitchFamily="34" charset="0"/>
              <a:buChar char="•"/>
            </a:pPr>
            <a:r>
              <a:rPr lang="ko-KR" altLang="en-US" sz="1600" dirty="0">
                <a:latin typeface="+mn-ea"/>
              </a:rPr>
              <a:t>일반적인 </a:t>
            </a:r>
            <a:r>
              <a:rPr lang="en-US" altLang="ko-KR" sz="1600" dirty="0">
                <a:latin typeface="+mn-ea"/>
              </a:rPr>
              <a:t>Tool </a:t>
            </a:r>
            <a:r>
              <a:rPr lang="ko-KR" altLang="en-US" sz="1600" dirty="0">
                <a:latin typeface="+mn-ea"/>
              </a:rPr>
              <a:t>인터페이스와 지속적인 </a:t>
            </a:r>
            <a:r>
              <a:rPr lang="en-US" altLang="ko-KR" sz="1600" dirty="0">
                <a:latin typeface="+mn-ea"/>
              </a:rPr>
              <a:t>Device </a:t>
            </a:r>
            <a:r>
              <a:rPr lang="ko-KR" altLang="en-US" sz="1600" dirty="0">
                <a:latin typeface="+mn-ea"/>
              </a:rPr>
              <a:t>지원을 가능하게 함</a:t>
            </a:r>
            <a:endParaRPr lang="en-US" altLang="ko-KR" sz="1600" dirty="0">
              <a:latin typeface="+mn-ea"/>
            </a:endParaRPr>
          </a:p>
          <a:p>
            <a:pPr marL="115888" indent="-115888">
              <a:lnSpc>
                <a:spcPts val="2700"/>
              </a:lnSpc>
              <a:buFont typeface="Arial" panose="020B0604020202020204" pitchFamily="34" charset="0"/>
              <a:buChar char="•"/>
            </a:pPr>
            <a:r>
              <a:rPr lang="ko-KR" altLang="en-US" sz="1600" dirty="0">
                <a:latin typeface="+mn-ea"/>
              </a:rPr>
              <a:t>소프트웨어 재사용을 단순화하고 개발자의 학습 곡선을 줄이며</a:t>
            </a:r>
            <a:r>
              <a:rPr lang="en-US" altLang="ko-KR" sz="1600" dirty="0">
                <a:latin typeface="+mn-ea"/>
              </a:rPr>
              <a:t>, </a:t>
            </a:r>
            <a:br>
              <a:rPr lang="en-US" altLang="ko-KR" sz="1600" dirty="0">
                <a:latin typeface="+mn-ea"/>
              </a:rPr>
            </a:br>
            <a:r>
              <a:rPr lang="ko-KR" altLang="en-US" sz="1600" dirty="0">
                <a:latin typeface="+mn-ea"/>
              </a:rPr>
              <a:t>새로운 장치의 출시 시간을 단축시킴</a:t>
            </a:r>
            <a:endParaRPr lang="en-US" altLang="ko-KR" sz="1600" dirty="0">
              <a:latin typeface="+mn-ea"/>
            </a:endParaRPr>
          </a:p>
          <a:p>
            <a:pPr marL="115888" indent="-115888">
              <a:lnSpc>
                <a:spcPts val="2700"/>
              </a:lnSpc>
              <a:buFont typeface="Arial" panose="020B0604020202020204" pitchFamily="34" charset="0"/>
              <a:buChar char="•"/>
            </a:pPr>
            <a:r>
              <a:rPr lang="en-US" altLang="ko-KR" sz="1600" dirty="0">
                <a:latin typeface="+mn-ea"/>
              </a:rPr>
              <a:t> CMSIS</a:t>
            </a:r>
            <a:r>
              <a:rPr lang="ko-KR" altLang="en-US" sz="1600" dirty="0">
                <a:latin typeface="+mn-ea"/>
              </a:rPr>
              <a:t>에는 장치와 </a:t>
            </a:r>
            <a:r>
              <a:rPr lang="en-US" altLang="ko-KR" sz="1600" dirty="0">
                <a:latin typeface="+mn-ea"/>
              </a:rPr>
              <a:t>PCB </a:t>
            </a:r>
            <a:r>
              <a:rPr lang="ko-KR" altLang="en-US" sz="1600" dirty="0">
                <a:latin typeface="+mn-ea"/>
              </a:rPr>
              <a:t>보드</a:t>
            </a:r>
            <a:r>
              <a:rPr lang="en-US" altLang="ko-KR" sz="1600" dirty="0">
                <a:latin typeface="+mn-ea"/>
              </a:rPr>
              <a:t>, </a:t>
            </a:r>
            <a:r>
              <a:rPr lang="ko-KR" altLang="en-US" sz="1600" dirty="0">
                <a:latin typeface="+mn-ea"/>
              </a:rPr>
              <a:t>소프트웨어에 대한 전달 </a:t>
            </a:r>
            <a:r>
              <a:rPr lang="en-US" altLang="ko-KR" sz="1600" dirty="0">
                <a:latin typeface="+mn-ea"/>
              </a:rPr>
              <a:t>Mechanism</a:t>
            </a:r>
            <a:r>
              <a:rPr lang="ko-KR" altLang="en-US" sz="1600" dirty="0">
                <a:latin typeface="+mn-ea"/>
              </a:rPr>
              <a:t>이 포함되어 있으며</a:t>
            </a:r>
            <a:r>
              <a:rPr lang="en-US" altLang="ko-KR" sz="1600" dirty="0">
                <a:latin typeface="+mn-ea"/>
              </a:rPr>
              <a:t>,</a:t>
            </a:r>
            <a:br>
              <a:rPr lang="en-US" altLang="ko-KR" sz="1600" dirty="0">
                <a:latin typeface="+mn-ea"/>
              </a:rPr>
            </a:br>
            <a:r>
              <a:rPr lang="ko-KR" altLang="en-US" sz="1600" dirty="0">
                <a:latin typeface="+mn-ea"/>
              </a:rPr>
              <a:t>여러 공급 업체의 소프트웨어 구성 요소를 결합할 수 있음</a:t>
            </a:r>
          </a:p>
        </p:txBody>
      </p:sp>
    </p:spTree>
    <p:extLst>
      <p:ext uri="{BB962C8B-B14F-4D97-AF65-F5344CB8AC3E}">
        <p14:creationId xmlns:p14="http://schemas.microsoft.com/office/powerpoint/2010/main" val="371453410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0"/>
            <a:ext cx="12192000" cy="321297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2562" algn="ctr">
              <a:defRPr/>
            </a:pPr>
            <a:r>
              <a:rPr lang="en-US" altLang="ko-KR" sz="3600" b="1">
                <a:solidFill>
                  <a:schemeClr val="bg1"/>
                </a:solidFill>
                <a:latin typeface="+mn-ea"/>
              </a:rPr>
              <a:t>  </a:t>
            </a:r>
            <a:r>
              <a:rPr lang="ko-KR" altLang="en-US" sz="3600" b="1">
                <a:solidFill>
                  <a:schemeClr val="bg1"/>
                </a:solidFill>
                <a:latin typeface="+mn-ea"/>
              </a:rPr>
              <a:t>빅데이터 수집 및 분석</a:t>
            </a:r>
            <a:endParaRPr lang="ko-KR" altLang="en-US" sz="3600" b="1" dirty="0">
              <a:solidFill>
                <a:schemeClr val="bg1"/>
              </a:solidFill>
            </a:endParaRPr>
          </a:p>
        </p:txBody>
      </p:sp>
    </p:spTree>
    <p:extLst>
      <p:ext uri="{BB962C8B-B14F-4D97-AF65-F5344CB8AC3E}">
        <p14:creationId xmlns:p14="http://schemas.microsoft.com/office/powerpoint/2010/main" val="3662495932"/>
      </p:ext>
    </p:extLst>
  </p:cSld>
  <p:clrMapOvr>
    <a:masterClrMapping/>
  </p:clrMapOvr>
  <p:transition spd="slow"/>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99"/>
                </a:solidFill>
              </a:rPr>
              <a:t>FreeRTOS</a:t>
            </a:r>
            <a:r>
              <a:rPr lang="en-US" altLang="ko-KR" sz="2000" b="1" dirty="0">
                <a:solidFill>
                  <a:srgbClr val="000099"/>
                </a:solidFill>
              </a:rPr>
              <a:t> vs. CMSIS-RTOS</a:t>
            </a:r>
          </a:p>
        </p:txBody>
      </p:sp>
      <p:pic>
        <p:nvPicPr>
          <p:cNvPr id="2" name="그림 1"/>
          <p:cNvPicPr>
            <a:picLocks noChangeAspect="1"/>
          </p:cNvPicPr>
          <p:nvPr/>
        </p:nvPicPr>
        <p:blipFill>
          <a:blip r:embed="rId2"/>
          <a:stretch>
            <a:fillRect/>
          </a:stretch>
        </p:blipFill>
        <p:spPr>
          <a:xfrm>
            <a:off x="2135560" y="2264159"/>
            <a:ext cx="7239000" cy="3819525"/>
          </a:xfrm>
          <a:prstGeom prst="rect">
            <a:avLst/>
          </a:prstGeom>
        </p:spPr>
      </p:pic>
      <p:sp>
        <p:nvSpPr>
          <p:cNvPr id="6" name="TextBox 5"/>
          <p:cNvSpPr txBox="1"/>
          <p:nvPr/>
        </p:nvSpPr>
        <p:spPr>
          <a:xfrm>
            <a:off x="1831976" y="651642"/>
            <a:ext cx="7685565" cy="1477328"/>
          </a:xfrm>
          <a:prstGeom prst="rect">
            <a:avLst/>
          </a:prstGeom>
          <a:noFill/>
        </p:spPr>
        <p:txBody>
          <a:bodyPr wrap="none" rtlCol="0">
            <a:spAutoFit/>
          </a:bodyPr>
          <a:lstStyle/>
          <a:p>
            <a:pPr marL="115888" indent="-115888">
              <a:lnSpc>
                <a:spcPts val="2700"/>
              </a:lnSpc>
              <a:buFont typeface="Arial" panose="020B0604020202020204" pitchFamily="34" charset="0"/>
              <a:buChar char="•"/>
            </a:pPr>
            <a:r>
              <a:rPr lang="en-US" altLang="ko-KR" sz="1600" dirty="0">
                <a:latin typeface="+mn-ea"/>
              </a:rPr>
              <a:t> ARM</a:t>
            </a:r>
            <a:r>
              <a:rPr lang="ko-KR" altLang="en-US" sz="1600" dirty="0">
                <a:latin typeface="+mn-ea"/>
              </a:rPr>
              <a:t>은  </a:t>
            </a:r>
            <a:r>
              <a:rPr lang="en-US" altLang="ko-KR" sz="1600" dirty="0">
                <a:latin typeface="+mn-ea"/>
              </a:rPr>
              <a:t>CMSIS-RTOS </a:t>
            </a:r>
            <a:r>
              <a:rPr lang="ko-KR" altLang="en-US" sz="1600" dirty="0">
                <a:latin typeface="+mn-ea"/>
              </a:rPr>
              <a:t>라이브러리를 만들고 이를 통해 기본 </a:t>
            </a:r>
            <a:r>
              <a:rPr lang="en-US" altLang="ko-KR" sz="1600" dirty="0">
                <a:latin typeface="+mn-ea"/>
              </a:rPr>
              <a:t>RTOS</a:t>
            </a:r>
            <a:r>
              <a:rPr lang="ko-KR" altLang="en-US" sz="1600" dirty="0">
                <a:latin typeface="+mn-ea"/>
              </a:rPr>
              <a:t> 호출</a:t>
            </a:r>
            <a:endParaRPr lang="en-US" altLang="ko-KR" sz="1600" dirty="0">
              <a:latin typeface="+mn-ea"/>
            </a:endParaRPr>
          </a:p>
          <a:p>
            <a:pPr marL="115888" indent="-115888">
              <a:lnSpc>
                <a:spcPts val="2700"/>
              </a:lnSpc>
              <a:buFont typeface="Arial" panose="020B0604020202020204" pitchFamily="34" charset="0"/>
              <a:buChar char="•"/>
            </a:pPr>
            <a:r>
              <a:rPr lang="en-US" altLang="ko-KR" sz="1600" dirty="0">
                <a:latin typeface="+mn-ea"/>
              </a:rPr>
              <a:t> </a:t>
            </a:r>
            <a:r>
              <a:rPr lang="ko-KR" altLang="en-US" sz="1600" dirty="0">
                <a:latin typeface="+mn-ea"/>
              </a:rPr>
              <a:t>다양한 </a:t>
            </a:r>
            <a:r>
              <a:rPr lang="en-US" altLang="ko-KR" sz="1600" dirty="0">
                <a:latin typeface="+mn-ea"/>
              </a:rPr>
              <a:t>ARM </a:t>
            </a:r>
            <a:r>
              <a:rPr lang="ko-KR" altLang="en-US" sz="1600" dirty="0">
                <a:latin typeface="+mn-ea"/>
              </a:rPr>
              <a:t>프로세서 간 코드 </a:t>
            </a:r>
            <a:r>
              <a:rPr lang="ko-KR" altLang="en-US" sz="1600" dirty="0" err="1">
                <a:latin typeface="+mn-ea"/>
              </a:rPr>
              <a:t>이식성</a:t>
            </a:r>
            <a:r>
              <a:rPr lang="ko-KR" altLang="en-US" sz="1600" dirty="0">
                <a:latin typeface="+mn-ea"/>
              </a:rPr>
              <a:t> 향상</a:t>
            </a:r>
            <a:endParaRPr lang="en-US" altLang="ko-KR" sz="1600" dirty="0">
              <a:latin typeface="+mn-ea"/>
            </a:endParaRPr>
          </a:p>
          <a:p>
            <a:pPr marL="115888" indent="-115888">
              <a:lnSpc>
                <a:spcPts val="2700"/>
              </a:lnSpc>
              <a:buFont typeface="Arial" panose="020B0604020202020204" pitchFamily="34" charset="0"/>
              <a:buChar char="•"/>
            </a:pPr>
            <a:r>
              <a:rPr lang="en-US" altLang="ko-KR" sz="1600" dirty="0">
                <a:latin typeface="+mn-ea"/>
              </a:rPr>
              <a:t> </a:t>
            </a:r>
            <a:r>
              <a:rPr lang="en-US" altLang="ko-KR" sz="1600" dirty="0" err="1">
                <a:latin typeface="+mn-ea"/>
              </a:rPr>
              <a:t>FreeRTOS</a:t>
            </a:r>
            <a:r>
              <a:rPr lang="ko-KR" altLang="en-US" sz="1600" dirty="0">
                <a:latin typeface="+mn-ea"/>
              </a:rPr>
              <a:t>는 아래 그림에서 </a:t>
            </a:r>
            <a:r>
              <a:rPr lang="en-US" altLang="ko-KR" sz="1600" dirty="0">
                <a:latin typeface="+mn-ea"/>
              </a:rPr>
              <a:t>RTOS Kernel</a:t>
            </a:r>
            <a:r>
              <a:rPr lang="ko-KR" altLang="en-US" sz="1600" dirty="0">
                <a:latin typeface="+mn-ea"/>
              </a:rPr>
              <a:t>을 의미하며 </a:t>
            </a:r>
            <a:r>
              <a:rPr lang="en-US" altLang="ko-KR" sz="1600" dirty="0" err="1">
                <a:latin typeface="+mn-ea"/>
              </a:rPr>
              <a:t>FreeRTOS</a:t>
            </a:r>
            <a:r>
              <a:rPr lang="ko-KR" altLang="en-US" sz="1600" dirty="0">
                <a:latin typeface="+mn-ea"/>
              </a:rPr>
              <a:t>를 제어하기 위해</a:t>
            </a:r>
            <a:br>
              <a:rPr lang="en-US" altLang="ko-KR" sz="1600" dirty="0">
                <a:latin typeface="+mn-ea"/>
              </a:rPr>
            </a:br>
            <a:r>
              <a:rPr lang="en-US" altLang="ko-KR" sz="1600" dirty="0">
                <a:latin typeface="+mn-ea"/>
              </a:rPr>
              <a:t> CMSIS-RTOS</a:t>
            </a:r>
            <a:r>
              <a:rPr lang="ko-KR" altLang="en-US" sz="1600" dirty="0">
                <a:latin typeface="+mn-ea"/>
              </a:rPr>
              <a:t>를 호출함</a:t>
            </a:r>
          </a:p>
        </p:txBody>
      </p:sp>
      <p:sp>
        <p:nvSpPr>
          <p:cNvPr id="5" name="TextBox 4"/>
          <p:cNvSpPr txBox="1"/>
          <p:nvPr/>
        </p:nvSpPr>
        <p:spPr>
          <a:xfrm>
            <a:off x="1984376" y="6309321"/>
            <a:ext cx="5537221" cy="307777"/>
          </a:xfrm>
          <a:prstGeom prst="rect">
            <a:avLst/>
          </a:prstGeom>
          <a:noFill/>
        </p:spPr>
        <p:txBody>
          <a:bodyPr wrap="none" rtlCol="0">
            <a:spAutoFit/>
          </a:bodyPr>
          <a:lstStyle/>
          <a:p>
            <a:pPr marL="285750" indent="-285750">
              <a:buFont typeface="Arial" panose="020B0604020202020204" pitchFamily="34" charset="0"/>
              <a:buChar char="•"/>
            </a:pPr>
            <a:r>
              <a:rPr lang="en-US" altLang="ko-KR" sz="1400"/>
              <a:t>CMSIS : Common Microcontroller Software Interface Standard</a:t>
            </a:r>
            <a:endParaRPr lang="ko-KR" altLang="en-US" sz="1400"/>
          </a:p>
        </p:txBody>
      </p:sp>
    </p:spTree>
    <p:extLst>
      <p:ext uri="{BB962C8B-B14F-4D97-AF65-F5344CB8AC3E}">
        <p14:creationId xmlns:p14="http://schemas.microsoft.com/office/powerpoint/2010/main" val="499678491"/>
      </p:ext>
    </p:extLst>
  </p:cSld>
  <p:clrMapOvr>
    <a:masterClrMapping/>
  </p:clrMapOvr>
  <p:transition spd="slow"/>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99"/>
                </a:solidFill>
              </a:rPr>
              <a:t>FreeRTOS</a:t>
            </a:r>
            <a:r>
              <a:rPr lang="en-US" altLang="ko-KR" sz="2000" b="1" dirty="0">
                <a:solidFill>
                  <a:srgbClr val="000099"/>
                </a:solidFill>
              </a:rPr>
              <a:t>™ architecture</a:t>
            </a:r>
          </a:p>
        </p:txBody>
      </p:sp>
      <p:pic>
        <p:nvPicPr>
          <p:cNvPr id="6" name="그림 5"/>
          <p:cNvPicPr>
            <a:picLocks noChangeAspect="1"/>
          </p:cNvPicPr>
          <p:nvPr/>
        </p:nvPicPr>
        <p:blipFill>
          <a:blip r:embed="rId2"/>
          <a:stretch>
            <a:fillRect/>
          </a:stretch>
        </p:blipFill>
        <p:spPr>
          <a:xfrm>
            <a:off x="2495600" y="908721"/>
            <a:ext cx="5616624" cy="3908645"/>
          </a:xfrm>
          <a:prstGeom prst="rect">
            <a:avLst/>
          </a:prstGeom>
        </p:spPr>
      </p:pic>
      <p:sp>
        <p:nvSpPr>
          <p:cNvPr id="7" name="TextBox 6"/>
          <p:cNvSpPr txBox="1"/>
          <p:nvPr/>
        </p:nvSpPr>
        <p:spPr>
          <a:xfrm>
            <a:off x="1831975" y="5013177"/>
            <a:ext cx="6172524" cy="1015663"/>
          </a:xfrm>
          <a:prstGeom prst="rect">
            <a:avLst/>
          </a:prstGeom>
          <a:noFill/>
        </p:spPr>
        <p:txBody>
          <a:bodyPr wrap="none" rtlCol="0">
            <a:spAutoFit/>
          </a:bodyPr>
          <a:lstStyle/>
          <a:p>
            <a:pPr marL="115888" indent="-115888">
              <a:lnSpc>
                <a:spcPts val="2400"/>
              </a:lnSpc>
              <a:buFont typeface="Arial" panose="020B0604020202020204" pitchFamily="34" charset="0"/>
              <a:buChar char="•"/>
            </a:pPr>
            <a:r>
              <a:rPr lang="en-US" altLang="ko-KR" sz="1600" dirty="0">
                <a:latin typeface="+mn-ea"/>
              </a:rPr>
              <a:t> Message queue </a:t>
            </a:r>
            <a:r>
              <a:rPr lang="ko-KR" altLang="en-US" sz="1600" dirty="0">
                <a:latin typeface="+mn-ea"/>
              </a:rPr>
              <a:t>와 </a:t>
            </a:r>
            <a:r>
              <a:rPr lang="en-US" altLang="ko-KR" sz="1600" dirty="0" err="1">
                <a:latin typeface="+mn-ea"/>
              </a:rPr>
              <a:t>semaphor</a:t>
            </a:r>
            <a:r>
              <a:rPr lang="ko-KR" altLang="en-US" sz="1600" dirty="0">
                <a:latin typeface="+mn-ea"/>
              </a:rPr>
              <a:t>를 사용하여 독립적인 </a:t>
            </a:r>
            <a:r>
              <a:rPr lang="en-US" altLang="ko-KR" sz="1600" dirty="0">
                <a:latin typeface="+mn-ea"/>
              </a:rPr>
              <a:t>event</a:t>
            </a:r>
            <a:r>
              <a:rPr lang="ko-KR" altLang="en-US" sz="1600" dirty="0">
                <a:latin typeface="+mn-ea"/>
              </a:rPr>
              <a:t> 처리</a:t>
            </a:r>
            <a:endParaRPr lang="en-US" altLang="ko-KR" sz="1600" dirty="0">
              <a:latin typeface="+mn-ea"/>
            </a:endParaRPr>
          </a:p>
          <a:p>
            <a:pPr marL="115888" indent="-115888">
              <a:lnSpc>
                <a:spcPts val="2400"/>
              </a:lnSpc>
              <a:buFont typeface="Arial" panose="020B0604020202020204" pitchFamily="34" charset="0"/>
              <a:buChar char="•"/>
            </a:pPr>
            <a:r>
              <a:rPr lang="ko-KR" altLang="en-US" sz="1600" dirty="0">
                <a:latin typeface="+mn-ea"/>
              </a:rPr>
              <a:t> 핵심적인 </a:t>
            </a:r>
            <a:r>
              <a:rPr lang="en-US" altLang="ko-KR" sz="1600" dirty="0">
                <a:latin typeface="+mn-ea"/>
              </a:rPr>
              <a:t>RTOS code</a:t>
            </a:r>
            <a:r>
              <a:rPr lang="ko-KR" altLang="en-US" sz="1600" dirty="0">
                <a:latin typeface="+mn-ea"/>
              </a:rPr>
              <a:t>는</a:t>
            </a:r>
            <a:r>
              <a:rPr lang="en-US" altLang="ko-KR" sz="1600" dirty="0">
                <a:latin typeface="+mn-ea"/>
              </a:rPr>
              <a:t> </a:t>
            </a:r>
            <a:r>
              <a:rPr lang="en-US" altLang="ko-KR" sz="1600" dirty="0" err="1">
                <a:latin typeface="+mn-ea"/>
              </a:rPr>
              <a:t>tasks.c</a:t>
            </a:r>
            <a:r>
              <a:rPr lang="en-US" altLang="ko-KR" sz="1600" dirty="0">
                <a:latin typeface="+mn-ea"/>
              </a:rPr>
              <a:t>, </a:t>
            </a:r>
            <a:r>
              <a:rPr lang="en-US" altLang="ko-KR" sz="1600" dirty="0" err="1">
                <a:latin typeface="+mn-ea"/>
              </a:rPr>
              <a:t>queue.c</a:t>
            </a:r>
            <a:r>
              <a:rPr lang="en-US" altLang="ko-KR" sz="1600" dirty="0">
                <a:latin typeface="+mn-ea"/>
              </a:rPr>
              <a:t>, </a:t>
            </a:r>
            <a:r>
              <a:rPr lang="en-US" altLang="ko-KR" sz="1600" dirty="0" err="1">
                <a:latin typeface="+mn-ea"/>
              </a:rPr>
              <a:t>list.c</a:t>
            </a:r>
            <a:r>
              <a:rPr lang="en-US" altLang="ko-KR" sz="1600" dirty="0">
                <a:latin typeface="+mn-ea"/>
              </a:rPr>
              <a:t> </a:t>
            </a:r>
            <a:r>
              <a:rPr lang="ko-KR" altLang="en-US" sz="1600" dirty="0">
                <a:latin typeface="+mn-ea"/>
              </a:rPr>
              <a:t>로 구성</a:t>
            </a:r>
            <a:endParaRPr lang="en-US" altLang="ko-KR" sz="1600" dirty="0">
              <a:latin typeface="+mn-ea"/>
            </a:endParaRPr>
          </a:p>
          <a:p>
            <a:pPr marL="115888" indent="-115888">
              <a:lnSpc>
                <a:spcPts val="2400"/>
              </a:lnSpc>
              <a:buFont typeface="Arial" panose="020B0604020202020204" pitchFamily="34" charset="0"/>
              <a:buChar char="•"/>
            </a:pPr>
            <a:r>
              <a:rPr lang="ko-KR" altLang="en-US" sz="1600" dirty="0">
                <a:latin typeface="+mn-ea"/>
              </a:rPr>
              <a:t> 동일 폴더에 </a:t>
            </a:r>
            <a:r>
              <a:rPr lang="en-US" altLang="ko-KR" sz="1600" dirty="0" err="1">
                <a:latin typeface="+mn-ea"/>
              </a:rPr>
              <a:t>timers.c</a:t>
            </a:r>
            <a:r>
              <a:rPr lang="ko-KR" altLang="en-US" sz="1600" dirty="0">
                <a:latin typeface="+mn-ea"/>
              </a:rPr>
              <a:t>와 </a:t>
            </a:r>
            <a:r>
              <a:rPr lang="en-US" altLang="ko-KR" sz="1600" dirty="0" err="1">
                <a:latin typeface="+mn-ea"/>
              </a:rPr>
              <a:t>croutine.c</a:t>
            </a:r>
            <a:r>
              <a:rPr lang="en-US" altLang="ko-KR" sz="1600" dirty="0">
                <a:latin typeface="+mn-ea"/>
              </a:rPr>
              <a:t> </a:t>
            </a:r>
            <a:r>
              <a:rPr lang="ko-KR" altLang="en-US" sz="1600" dirty="0">
                <a:latin typeface="+mn-ea"/>
              </a:rPr>
              <a:t>있음</a:t>
            </a:r>
          </a:p>
        </p:txBody>
      </p:sp>
      <p:sp>
        <p:nvSpPr>
          <p:cNvPr id="2" name="직사각형 1"/>
          <p:cNvSpPr/>
          <p:nvPr/>
        </p:nvSpPr>
        <p:spPr>
          <a:xfrm>
            <a:off x="1866619" y="6012578"/>
            <a:ext cx="8333837" cy="584775"/>
          </a:xfrm>
          <a:prstGeom prst="rect">
            <a:avLst/>
          </a:prstGeom>
        </p:spPr>
        <p:txBody>
          <a:bodyPr wrap="square">
            <a:spAutoFit/>
          </a:bodyPr>
          <a:lstStyle/>
          <a:p>
            <a:pPr marL="176213" indent="-176213">
              <a:buFont typeface="Arial" panose="020B0604020202020204" pitchFamily="34" charset="0"/>
              <a:buChar char="•"/>
            </a:pPr>
            <a:r>
              <a:rPr lang="ko-KR" altLang="en-US" sz="1600">
                <a:solidFill>
                  <a:srgbClr val="333333"/>
                </a:solidFill>
                <a:latin typeface="+mn-ea"/>
              </a:rPr>
              <a:t>세마포어</a:t>
            </a:r>
            <a:r>
              <a:rPr lang="en-US" altLang="ko-KR" sz="1600">
                <a:solidFill>
                  <a:srgbClr val="333333"/>
                </a:solidFill>
                <a:latin typeface="+mn-ea"/>
              </a:rPr>
              <a:t>(Semaphore) : </a:t>
            </a:r>
            <a:r>
              <a:rPr lang="ko-KR" altLang="en-US" sz="1600">
                <a:solidFill>
                  <a:srgbClr val="333333"/>
                </a:solidFill>
                <a:latin typeface="+mn-ea"/>
              </a:rPr>
              <a:t>공유된 자원의 데이터에 </a:t>
            </a:r>
            <a:r>
              <a:rPr lang="ko-KR" altLang="en-US" sz="1600" b="1">
                <a:solidFill>
                  <a:srgbClr val="333333"/>
                </a:solidFill>
                <a:latin typeface="+mn-ea"/>
              </a:rPr>
              <a:t>여러</a:t>
            </a:r>
            <a:r>
              <a:rPr lang="ko-KR" altLang="en-US" sz="1600">
                <a:solidFill>
                  <a:srgbClr val="333333"/>
                </a:solidFill>
                <a:latin typeface="+mn-ea"/>
              </a:rPr>
              <a:t> </a:t>
            </a:r>
            <a:r>
              <a:rPr lang="en-US" altLang="ko-KR" sz="1600" b="1">
                <a:solidFill>
                  <a:srgbClr val="333333"/>
                </a:solidFill>
                <a:latin typeface="+mn-ea"/>
              </a:rPr>
              <a:t>Process </a:t>
            </a:r>
            <a:r>
              <a:rPr lang="ko-KR" altLang="en-US" sz="1600" b="1">
                <a:solidFill>
                  <a:srgbClr val="333333"/>
                </a:solidFill>
                <a:latin typeface="+mn-ea"/>
              </a:rPr>
              <a:t>혹은 </a:t>
            </a:r>
            <a:r>
              <a:rPr lang="en-US" altLang="ko-KR" sz="1600" b="1">
                <a:solidFill>
                  <a:srgbClr val="333333"/>
                </a:solidFill>
                <a:latin typeface="+mn-ea"/>
              </a:rPr>
              <a:t>Thread</a:t>
            </a:r>
            <a:r>
              <a:rPr lang="ko-KR" altLang="en-US" sz="1600">
                <a:solidFill>
                  <a:srgbClr val="333333"/>
                </a:solidFill>
                <a:latin typeface="+mn-ea"/>
              </a:rPr>
              <a:t>가 접근하는 것을 막아줌</a:t>
            </a:r>
            <a:endParaRPr lang="ko-KR" altLang="en-US" sz="1600">
              <a:latin typeface="+mn-ea"/>
            </a:endParaRPr>
          </a:p>
        </p:txBody>
      </p:sp>
    </p:spTree>
    <p:extLst>
      <p:ext uri="{BB962C8B-B14F-4D97-AF65-F5344CB8AC3E}">
        <p14:creationId xmlns:p14="http://schemas.microsoft.com/office/powerpoint/2010/main" val="2870000309"/>
      </p:ext>
    </p:extLst>
  </p:cSld>
  <p:clrMapOvr>
    <a:masterClrMapping/>
  </p:clrMapOvr>
  <p:transition spd="slow"/>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99"/>
                </a:solidFill>
              </a:rPr>
              <a:t>FreeRTOS</a:t>
            </a:r>
            <a:r>
              <a:rPr lang="en-US" altLang="ko-KR" sz="2000" b="1" dirty="0">
                <a:solidFill>
                  <a:srgbClr val="000099"/>
                </a:solidFill>
              </a:rPr>
              <a:t>™ API</a:t>
            </a:r>
          </a:p>
        </p:txBody>
      </p:sp>
      <p:graphicFrame>
        <p:nvGraphicFramePr>
          <p:cNvPr id="6" name="표 5"/>
          <p:cNvGraphicFramePr>
            <a:graphicFrameLocks noGrp="1"/>
          </p:cNvGraphicFramePr>
          <p:nvPr>
            <p:extLst>
              <p:ext uri="{D42A27DB-BD31-4B8C-83A1-F6EECF244321}">
                <p14:modId xmlns:p14="http://schemas.microsoft.com/office/powerpoint/2010/main" val="1048343176"/>
              </p:ext>
            </p:extLst>
          </p:nvPr>
        </p:nvGraphicFramePr>
        <p:xfrm>
          <a:off x="1984373" y="908721"/>
          <a:ext cx="8072067" cy="5544617"/>
        </p:xfrm>
        <a:graphic>
          <a:graphicData uri="http://schemas.openxmlformats.org/drawingml/2006/table">
            <a:tbl>
              <a:tblPr firstRow="1" bandRow="1">
                <a:tableStyleId>{7DF18680-E054-41AD-8BC1-D1AEF772440D}</a:tableStyleId>
              </a:tblPr>
              <a:tblGrid>
                <a:gridCol w="2311428">
                  <a:extLst>
                    <a:ext uri="{9D8B030D-6E8A-4147-A177-3AD203B41FA5}">
                      <a16:colId xmlns:a16="http://schemas.microsoft.com/office/drawing/2014/main" val="1966286373"/>
                    </a:ext>
                  </a:extLst>
                </a:gridCol>
                <a:gridCol w="5760639">
                  <a:extLst>
                    <a:ext uri="{9D8B030D-6E8A-4147-A177-3AD203B41FA5}">
                      <a16:colId xmlns:a16="http://schemas.microsoft.com/office/drawing/2014/main" val="1895303483"/>
                    </a:ext>
                  </a:extLst>
                </a:gridCol>
              </a:tblGrid>
              <a:tr h="477308">
                <a:tc>
                  <a:txBody>
                    <a:bodyPr/>
                    <a:lstStyle/>
                    <a:p>
                      <a:pPr algn="ctr" latinLnBrk="1"/>
                      <a:r>
                        <a:rPr lang="en-US" altLang="ko-KR" sz="1400" b="1" dirty="0"/>
                        <a:t>APIs categories</a:t>
                      </a:r>
                      <a:endParaRPr lang="ko-KR" altLang="en-US" sz="1400" b="1" dirty="0"/>
                    </a:p>
                  </a:txBody>
                  <a:tcPr anchor="ctr"/>
                </a:tc>
                <a:tc>
                  <a:txBody>
                    <a:bodyPr/>
                    <a:lstStyle/>
                    <a:p>
                      <a:pPr algn="ctr" latinLnBrk="1"/>
                      <a:r>
                        <a:rPr lang="en-US" altLang="ko-KR" sz="1400" b="1" dirty="0"/>
                        <a:t>API</a:t>
                      </a:r>
                      <a:endParaRPr lang="ko-KR" altLang="en-US" sz="1400" b="1" dirty="0"/>
                    </a:p>
                  </a:txBody>
                  <a:tcPr anchor="ctr"/>
                </a:tc>
                <a:extLst>
                  <a:ext uri="{0D108BD9-81ED-4DB2-BD59-A6C34878D82A}">
                    <a16:rowId xmlns:a16="http://schemas.microsoft.com/office/drawing/2014/main" val="1850166516"/>
                  </a:ext>
                </a:extLst>
              </a:tr>
              <a:tr h="477308">
                <a:tc>
                  <a:txBody>
                    <a:bodyPr/>
                    <a:lstStyle/>
                    <a:p>
                      <a:pPr algn="ctr" latinLnBrk="1"/>
                      <a:r>
                        <a:rPr lang="en-US" altLang="ko-KR" sz="1200" b="1" dirty="0"/>
                        <a:t>Task creation</a:t>
                      </a:r>
                      <a:endParaRPr lang="ko-KR" altLang="en-US" sz="1200" b="1" dirty="0"/>
                    </a:p>
                  </a:txBody>
                  <a:tcPr anchor="ctr"/>
                </a:tc>
                <a:tc>
                  <a:txBody>
                    <a:bodyPr/>
                    <a:lstStyle/>
                    <a:p>
                      <a:pPr algn="l" latinLnBrk="1"/>
                      <a:r>
                        <a:rPr lang="en-US" altLang="ko-KR" sz="1200" b="1" dirty="0"/>
                        <a:t>– </a:t>
                      </a:r>
                      <a:r>
                        <a:rPr lang="en-US" altLang="ko-KR" sz="1200" b="1" dirty="0" err="1"/>
                        <a:t>xTaskCreate</a:t>
                      </a:r>
                      <a:br>
                        <a:rPr lang="en-US" altLang="ko-KR" sz="1200" b="1" dirty="0"/>
                      </a:br>
                      <a:r>
                        <a:rPr lang="en-US" altLang="ko-KR" sz="1200" b="1" dirty="0"/>
                        <a:t>– </a:t>
                      </a:r>
                      <a:r>
                        <a:rPr lang="en-US" altLang="ko-KR" sz="1200" b="1" dirty="0" err="1"/>
                        <a:t>vTaskDelete</a:t>
                      </a:r>
                      <a:endParaRPr lang="ko-KR" altLang="en-US" sz="1200" b="1" dirty="0"/>
                    </a:p>
                  </a:txBody>
                  <a:tcPr anchor="ctr"/>
                </a:tc>
                <a:extLst>
                  <a:ext uri="{0D108BD9-81ED-4DB2-BD59-A6C34878D82A}">
                    <a16:rowId xmlns:a16="http://schemas.microsoft.com/office/drawing/2014/main" val="2215454206"/>
                  </a:ext>
                </a:extLst>
              </a:tr>
              <a:tr h="1059231">
                <a:tc>
                  <a:txBody>
                    <a:bodyPr/>
                    <a:lstStyle/>
                    <a:p>
                      <a:pPr algn="ctr" latinLnBrk="1"/>
                      <a:r>
                        <a:rPr lang="en-US" altLang="ko-KR" sz="1200" b="1" dirty="0"/>
                        <a:t>Task control</a:t>
                      </a:r>
                      <a:endParaRPr lang="ko-KR" altLang="en-US" sz="1200" b="1" dirty="0"/>
                    </a:p>
                  </a:txBody>
                  <a:tcPr anchor="ctr"/>
                </a:tc>
                <a:tc>
                  <a:txBody>
                    <a:bodyPr/>
                    <a:lstStyle/>
                    <a:p>
                      <a:pPr algn="l" latinLnBrk="1"/>
                      <a:r>
                        <a:rPr lang="en-US" altLang="ko-KR" sz="1200" b="1" dirty="0"/>
                        <a:t>– </a:t>
                      </a:r>
                      <a:r>
                        <a:rPr lang="en-US" altLang="ko-KR" sz="1200" b="1" dirty="0" err="1"/>
                        <a:t>vTaskDelay</a:t>
                      </a:r>
                      <a:r>
                        <a:rPr lang="en-US" altLang="ko-KR" sz="1200" b="1" dirty="0"/>
                        <a:t>,  </a:t>
                      </a:r>
                      <a:r>
                        <a:rPr lang="en-US" altLang="ko-KR" sz="1200" b="1" dirty="0" err="1"/>
                        <a:t>vTaskDelayUntil</a:t>
                      </a:r>
                      <a:r>
                        <a:rPr lang="en-US" altLang="ko-KR" sz="1200" b="1" dirty="0"/>
                        <a:t>,  </a:t>
                      </a:r>
                      <a:r>
                        <a:rPr lang="en-US" altLang="ko-KR" sz="1200" b="1" dirty="0" err="1"/>
                        <a:t>uxTaskPriorityGet</a:t>
                      </a:r>
                      <a:r>
                        <a:rPr lang="en-US" altLang="ko-KR" sz="1200" b="1" dirty="0"/>
                        <a:t>,  </a:t>
                      </a:r>
                      <a:r>
                        <a:rPr lang="en-US" altLang="ko-KR" sz="1200" b="1" dirty="0" err="1"/>
                        <a:t>vTaskPrioritySet</a:t>
                      </a:r>
                      <a:r>
                        <a:rPr lang="en-US" altLang="ko-KR" sz="1200" b="1" dirty="0"/>
                        <a:t> </a:t>
                      </a:r>
                      <a:br>
                        <a:rPr lang="en-US" altLang="ko-KR" sz="1200" b="1" dirty="0"/>
                      </a:br>
                      <a:r>
                        <a:rPr lang="en-US" altLang="ko-KR" sz="1200" b="1" dirty="0"/>
                        <a:t>– </a:t>
                      </a:r>
                      <a:r>
                        <a:rPr lang="en-US" altLang="ko-KR" sz="1200" b="1" dirty="0" err="1"/>
                        <a:t>vTaskSuspend</a:t>
                      </a:r>
                      <a:r>
                        <a:rPr lang="en-US" altLang="ko-KR" sz="1200" b="1" dirty="0"/>
                        <a:t>, </a:t>
                      </a:r>
                      <a:r>
                        <a:rPr lang="en-US" altLang="ko-KR" sz="1200" b="1" dirty="0" err="1"/>
                        <a:t>vTaskResume</a:t>
                      </a:r>
                      <a:r>
                        <a:rPr lang="en-US" altLang="ko-KR" sz="1200" b="1" dirty="0"/>
                        <a:t>, </a:t>
                      </a:r>
                      <a:r>
                        <a:rPr lang="en-US" altLang="ko-KR" sz="1200" b="1" dirty="0" err="1"/>
                        <a:t>xTaskResumeFromISR</a:t>
                      </a:r>
                      <a:br>
                        <a:rPr lang="en-US" altLang="ko-KR" sz="1200" b="1" dirty="0"/>
                      </a:br>
                      <a:r>
                        <a:rPr lang="en-US" altLang="ko-KR" sz="1200" b="1" dirty="0"/>
                        <a:t>– </a:t>
                      </a:r>
                      <a:r>
                        <a:rPr lang="en-US" altLang="ko-KR" sz="1200" b="1" dirty="0" err="1"/>
                        <a:t>vTaskSetApplicationTag</a:t>
                      </a:r>
                      <a:r>
                        <a:rPr lang="en-US" altLang="ko-KR" sz="1200" b="1" dirty="0"/>
                        <a:t>, </a:t>
                      </a:r>
                      <a:r>
                        <a:rPr lang="en-US" altLang="ko-KR" sz="1200" b="1" dirty="0" err="1"/>
                        <a:t>xTaskCallApplicationTaskHook</a:t>
                      </a:r>
                      <a:endParaRPr lang="ko-KR" altLang="en-US" sz="1200" b="1" dirty="0"/>
                    </a:p>
                  </a:txBody>
                  <a:tcPr anchor="ctr"/>
                </a:tc>
                <a:extLst>
                  <a:ext uri="{0D108BD9-81ED-4DB2-BD59-A6C34878D82A}">
                    <a16:rowId xmlns:a16="http://schemas.microsoft.com/office/drawing/2014/main" val="2464382724"/>
                  </a:ext>
                </a:extLst>
              </a:tr>
              <a:tr h="823846">
                <a:tc>
                  <a:txBody>
                    <a:bodyPr/>
                    <a:lstStyle/>
                    <a:p>
                      <a:pPr algn="ctr" latinLnBrk="1"/>
                      <a:r>
                        <a:rPr lang="en-US" altLang="ko-KR" sz="1200" b="1" dirty="0"/>
                        <a:t>Task utilities</a:t>
                      </a:r>
                      <a:endParaRPr lang="ko-KR" altLang="en-US" sz="1200" b="1" dirty="0"/>
                    </a:p>
                  </a:txBody>
                  <a:tcPr anchor="ctr"/>
                </a:tc>
                <a:tc>
                  <a:txBody>
                    <a:bodyPr/>
                    <a:lstStyle/>
                    <a:p>
                      <a:pPr algn="l" latinLnBrk="1"/>
                      <a:r>
                        <a:rPr lang="en-US" altLang="ko-KR" sz="1200" b="1" dirty="0"/>
                        <a:t>– </a:t>
                      </a:r>
                      <a:r>
                        <a:rPr lang="en-US" altLang="ko-KR" sz="1200" b="1" dirty="0" err="1"/>
                        <a:t>xTaskGetCurrentTaskHandle</a:t>
                      </a:r>
                      <a:r>
                        <a:rPr lang="en-US" altLang="ko-KR" sz="1200" b="1" dirty="0"/>
                        <a:t>, </a:t>
                      </a:r>
                      <a:r>
                        <a:rPr lang="en-US" altLang="ko-KR" sz="1200" b="1" dirty="0" err="1"/>
                        <a:t>xTaskGetSchedulerState</a:t>
                      </a:r>
                      <a:r>
                        <a:rPr lang="en-US" altLang="ko-KR" sz="1200" b="1" dirty="0"/>
                        <a:t> </a:t>
                      </a:r>
                      <a:br>
                        <a:rPr lang="en-US" altLang="ko-KR" sz="1200" b="1" dirty="0"/>
                      </a:br>
                      <a:r>
                        <a:rPr lang="en-US" altLang="ko-KR" sz="1200" b="1" dirty="0"/>
                        <a:t>– </a:t>
                      </a:r>
                      <a:r>
                        <a:rPr lang="en-US" altLang="ko-KR" sz="1200" b="1" dirty="0" err="1"/>
                        <a:t>uxTaskGetNumberOfTasks</a:t>
                      </a:r>
                      <a:r>
                        <a:rPr lang="en-US" altLang="ko-KR" sz="1200" b="1" dirty="0"/>
                        <a:t>, </a:t>
                      </a:r>
                      <a:r>
                        <a:rPr lang="en-US" altLang="ko-KR" sz="1200" b="1" dirty="0" err="1"/>
                        <a:t>vTaskList</a:t>
                      </a:r>
                      <a:r>
                        <a:rPr lang="en-US" altLang="ko-KR" sz="1200" b="1" dirty="0"/>
                        <a:t>, </a:t>
                      </a:r>
                      <a:r>
                        <a:rPr lang="en-US" altLang="ko-KR" sz="1200" b="1" dirty="0" err="1"/>
                        <a:t>vTaskStartTrace</a:t>
                      </a:r>
                      <a:r>
                        <a:rPr lang="en-US" altLang="ko-KR" sz="1200" b="1" dirty="0"/>
                        <a:t> </a:t>
                      </a:r>
                      <a:br>
                        <a:rPr lang="en-US" altLang="ko-KR" sz="1200" b="1" dirty="0"/>
                      </a:br>
                      <a:r>
                        <a:rPr lang="en-US" altLang="ko-KR" sz="1200" b="1" dirty="0"/>
                        <a:t>– </a:t>
                      </a:r>
                      <a:r>
                        <a:rPr lang="en-US" altLang="ko-KR" sz="1200" b="1" dirty="0" err="1"/>
                        <a:t>ulTaskEndTrace</a:t>
                      </a:r>
                      <a:r>
                        <a:rPr lang="en-US" altLang="ko-KR" sz="1200" b="1" dirty="0"/>
                        <a:t> – </a:t>
                      </a:r>
                      <a:r>
                        <a:rPr lang="en-US" altLang="ko-KR" sz="1200" b="1" dirty="0" err="1"/>
                        <a:t>vTaskGetRunTimeStats</a:t>
                      </a:r>
                      <a:r>
                        <a:rPr lang="en-US" altLang="ko-KR" sz="1200" b="1" dirty="0"/>
                        <a:t> </a:t>
                      </a:r>
                      <a:endParaRPr lang="ko-KR" altLang="en-US" sz="1200" b="1" dirty="0"/>
                    </a:p>
                  </a:txBody>
                  <a:tcPr anchor="ctr"/>
                </a:tc>
                <a:extLst>
                  <a:ext uri="{0D108BD9-81ED-4DB2-BD59-A6C34878D82A}">
                    <a16:rowId xmlns:a16="http://schemas.microsoft.com/office/drawing/2014/main" val="185599689"/>
                  </a:ext>
                </a:extLst>
              </a:tr>
              <a:tr h="588462">
                <a:tc>
                  <a:txBody>
                    <a:bodyPr/>
                    <a:lstStyle/>
                    <a:p>
                      <a:pPr algn="ctr" latinLnBrk="1"/>
                      <a:r>
                        <a:rPr lang="en-US" altLang="ko-KR" sz="1200" b="1" dirty="0"/>
                        <a:t>Kernel control</a:t>
                      </a:r>
                      <a:endParaRPr lang="ko-KR" altLang="en-US" sz="1200" b="1" dirty="0"/>
                    </a:p>
                  </a:txBody>
                  <a:tcPr anchor="ctr"/>
                </a:tc>
                <a:tc>
                  <a:txBody>
                    <a:bodyPr/>
                    <a:lstStyle/>
                    <a:p>
                      <a:pPr algn="l" latinLnBrk="1"/>
                      <a:r>
                        <a:rPr lang="en-US" altLang="ko-KR" sz="1200" b="1" dirty="0"/>
                        <a:t>– </a:t>
                      </a:r>
                      <a:r>
                        <a:rPr lang="en-US" altLang="ko-KR" sz="1200" b="1" dirty="0" err="1"/>
                        <a:t>vTaskStartScheduler</a:t>
                      </a:r>
                      <a:r>
                        <a:rPr lang="en-US" altLang="ko-KR" sz="1200" b="1" dirty="0"/>
                        <a:t>, </a:t>
                      </a:r>
                      <a:r>
                        <a:rPr lang="en-US" altLang="ko-KR" sz="1200" b="1" dirty="0" err="1"/>
                        <a:t>vTaskEndScheduler</a:t>
                      </a:r>
                      <a:r>
                        <a:rPr lang="en-US" altLang="ko-KR" sz="1200" b="1" dirty="0"/>
                        <a:t> </a:t>
                      </a:r>
                      <a:br>
                        <a:rPr lang="en-US" altLang="ko-KR" sz="1200" b="1" dirty="0"/>
                      </a:br>
                      <a:r>
                        <a:rPr lang="en-US" altLang="ko-KR" sz="1200" b="1" dirty="0"/>
                        <a:t>– </a:t>
                      </a:r>
                      <a:r>
                        <a:rPr lang="en-US" altLang="ko-KR" sz="1200" b="1" dirty="0" err="1"/>
                        <a:t>vTaskSuspendAll</a:t>
                      </a:r>
                      <a:r>
                        <a:rPr lang="en-US" altLang="ko-KR" sz="1200" b="1" dirty="0"/>
                        <a:t>, </a:t>
                      </a:r>
                      <a:r>
                        <a:rPr lang="en-US" altLang="ko-KR" sz="1200" b="1" dirty="0" err="1"/>
                        <a:t>xTaskResumeAll</a:t>
                      </a:r>
                      <a:endParaRPr lang="ko-KR" altLang="en-US" sz="1200" b="1" dirty="0"/>
                    </a:p>
                  </a:txBody>
                  <a:tcPr anchor="ctr"/>
                </a:tc>
                <a:extLst>
                  <a:ext uri="{0D108BD9-81ED-4DB2-BD59-A6C34878D82A}">
                    <a16:rowId xmlns:a16="http://schemas.microsoft.com/office/drawing/2014/main" val="3269777351"/>
                  </a:ext>
                </a:extLst>
              </a:tr>
              <a:tr h="1294616">
                <a:tc>
                  <a:txBody>
                    <a:bodyPr/>
                    <a:lstStyle/>
                    <a:p>
                      <a:pPr algn="ctr" latinLnBrk="1"/>
                      <a:r>
                        <a:rPr lang="en-US" altLang="ko-KR" sz="1200" b="1" dirty="0"/>
                        <a:t>Queue management</a:t>
                      </a:r>
                      <a:endParaRPr lang="ko-KR" altLang="en-US" sz="1200" b="1" dirty="0"/>
                    </a:p>
                  </a:txBody>
                  <a:tcPr anchor="ctr"/>
                </a:tc>
                <a:tc>
                  <a:txBody>
                    <a:bodyPr/>
                    <a:lstStyle/>
                    <a:p>
                      <a:pPr algn="l" latinLnBrk="1"/>
                      <a:r>
                        <a:rPr lang="en-US" altLang="ko-KR" sz="1200" b="1" dirty="0"/>
                        <a:t>– </a:t>
                      </a:r>
                      <a:r>
                        <a:rPr lang="en-US" altLang="ko-KR" sz="1200" b="1" dirty="0" err="1"/>
                        <a:t>xQueueCreate</a:t>
                      </a:r>
                      <a:r>
                        <a:rPr lang="en-US" altLang="ko-KR" sz="1200" b="1" dirty="0"/>
                        <a:t>,  </a:t>
                      </a:r>
                      <a:r>
                        <a:rPr lang="en-US" altLang="ko-KR" sz="1200" b="1" dirty="0" err="1"/>
                        <a:t>xQueueSend</a:t>
                      </a:r>
                      <a:r>
                        <a:rPr lang="en-US" altLang="ko-KR" sz="1200" b="1" dirty="0"/>
                        <a:t>, </a:t>
                      </a:r>
                      <a:r>
                        <a:rPr lang="en-US" altLang="ko-KR" sz="1200" b="1" dirty="0" err="1"/>
                        <a:t>xQueueReceive</a:t>
                      </a:r>
                      <a:r>
                        <a:rPr lang="en-US" altLang="ko-KR" sz="1200" b="1" dirty="0"/>
                        <a:t>,  </a:t>
                      </a:r>
                      <a:r>
                        <a:rPr lang="en-US" altLang="ko-KR" sz="1200" b="1" dirty="0" err="1"/>
                        <a:t>xQueuePeek</a:t>
                      </a:r>
                      <a:r>
                        <a:rPr lang="en-US" altLang="ko-KR" sz="1200" b="1" dirty="0"/>
                        <a:t> </a:t>
                      </a:r>
                      <a:br>
                        <a:rPr lang="en-US" altLang="ko-KR" sz="1200" b="1" dirty="0"/>
                      </a:br>
                      <a:r>
                        <a:rPr lang="en-US" altLang="ko-KR" sz="1200" b="1" dirty="0"/>
                        <a:t>– </a:t>
                      </a:r>
                      <a:r>
                        <a:rPr lang="en-US" altLang="ko-KR" sz="1200" b="1" dirty="0" err="1"/>
                        <a:t>xQueueSendFromISR</a:t>
                      </a:r>
                      <a:r>
                        <a:rPr lang="en-US" altLang="ko-KR" sz="1200" b="1" dirty="0"/>
                        <a:t>, </a:t>
                      </a:r>
                      <a:r>
                        <a:rPr lang="en-US" altLang="ko-KR" sz="1200" b="1" dirty="0" err="1"/>
                        <a:t>xQueueSendToBackFromISR</a:t>
                      </a:r>
                      <a:r>
                        <a:rPr lang="en-US" altLang="ko-KR" sz="1200" b="1" dirty="0"/>
                        <a:t> </a:t>
                      </a:r>
                      <a:br>
                        <a:rPr lang="en-US" altLang="ko-KR" sz="1200" b="1" dirty="0"/>
                      </a:br>
                      <a:r>
                        <a:rPr lang="en-US" altLang="ko-KR" sz="1200" b="1" dirty="0"/>
                        <a:t>– </a:t>
                      </a:r>
                      <a:r>
                        <a:rPr lang="en-US" altLang="ko-KR" sz="1200" b="1" dirty="0" err="1"/>
                        <a:t>xQueueSendToFrontFromISR</a:t>
                      </a:r>
                      <a:r>
                        <a:rPr lang="en-US" altLang="ko-KR" sz="1200" b="1" dirty="0"/>
                        <a:t>, </a:t>
                      </a:r>
                      <a:r>
                        <a:rPr lang="en-US" altLang="ko-KR" sz="1200" b="1" dirty="0" err="1"/>
                        <a:t>xQueueReceiveFromISR</a:t>
                      </a:r>
                      <a:r>
                        <a:rPr lang="en-US" altLang="ko-KR" sz="1200" b="1" dirty="0"/>
                        <a:t> </a:t>
                      </a:r>
                      <a:br>
                        <a:rPr lang="en-US" altLang="ko-KR" sz="1200" b="1" dirty="0"/>
                      </a:br>
                      <a:r>
                        <a:rPr lang="en-US" altLang="ko-KR" sz="1200" b="1" dirty="0"/>
                        <a:t>– </a:t>
                      </a:r>
                      <a:r>
                        <a:rPr lang="en-US" altLang="ko-KR" sz="1200" b="1" dirty="0" err="1"/>
                        <a:t>vQueueAddToRegistry</a:t>
                      </a:r>
                      <a:r>
                        <a:rPr lang="en-US" altLang="ko-KR" sz="1200" b="1" dirty="0"/>
                        <a:t>, </a:t>
                      </a:r>
                      <a:r>
                        <a:rPr lang="en-US" altLang="ko-KR" sz="1200" b="1" dirty="0" err="1"/>
                        <a:t>vQueueUnregisterQueue</a:t>
                      </a:r>
                      <a:endParaRPr lang="ko-KR" altLang="en-US" sz="1200" b="1" dirty="0"/>
                    </a:p>
                  </a:txBody>
                  <a:tcPr anchor="ctr"/>
                </a:tc>
                <a:extLst>
                  <a:ext uri="{0D108BD9-81ED-4DB2-BD59-A6C34878D82A}">
                    <a16:rowId xmlns:a16="http://schemas.microsoft.com/office/drawing/2014/main" val="1676726617"/>
                  </a:ext>
                </a:extLst>
              </a:tr>
              <a:tr h="823846">
                <a:tc>
                  <a:txBody>
                    <a:bodyPr/>
                    <a:lstStyle/>
                    <a:p>
                      <a:pPr algn="ctr" latinLnBrk="1"/>
                      <a:r>
                        <a:rPr lang="en-US" altLang="ko-KR" sz="1200" b="1" dirty="0"/>
                        <a:t>Semaphores</a:t>
                      </a:r>
                      <a:endParaRPr lang="ko-KR" altLang="en-US" sz="1200" b="1" dirty="0"/>
                    </a:p>
                  </a:txBody>
                  <a:tcPr anchor="ctr"/>
                </a:tc>
                <a:tc>
                  <a:txBody>
                    <a:bodyPr/>
                    <a:lstStyle/>
                    <a:p>
                      <a:pPr algn="l" latinLnBrk="1"/>
                      <a:r>
                        <a:rPr lang="en-US" altLang="ko-KR" sz="1200" b="1" dirty="0"/>
                        <a:t>– </a:t>
                      </a:r>
                      <a:r>
                        <a:rPr lang="en-US" altLang="ko-KR" sz="1200" b="1" dirty="0" err="1"/>
                        <a:t>vSemaphoreCreateBinary</a:t>
                      </a:r>
                      <a:r>
                        <a:rPr lang="en-US" altLang="ko-KR" sz="1200" b="1" dirty="0"/>
                        <a:t>, </a:t>
                      </a:r>
                      <a:r>
                        <a:rPr lang="en-US" altLang="ko-KR" sz="1200" b="1" dirty="0" err="1"/>
                        <a:t>vSemaphoreCreateCounting</a:t>
                      </a:r>
                      <a:r>
                        <a:rPr lang="en-US" altLang="ko-KR" sz="1200" b="1" dirty="0"/>
                        <a:t> </a:t>
                      </a:r>
                      <a:br>
                        <a:rPr lang="en-US" altLang="ko-KR" sz="1200" b="1" dirty="0"/>
                      </a:br>
                      <a:r>
                        <a:rPr lang="en-US" altLang="ko-KR" sz="1200" b="1" dirty="0"/>
                        <a:t>– </a:t>
                      </a:r>
                      <a:r>
                        <a:rPr lang="en-US" altLang="ko-KR" sz="1200" b="1" dirty="0" err="1"/>
                        <a:t>xSemaphoreCreateMutex</a:t>
                      </a:r>
                      <a:r>
                        <a:rPr lang="en-US" altLang="ko-KR" sz="1200" b="1" dirty="0"/>
                        <a:t>,  </a:t>
                      </a:r>
                      <a:r>
                        <a:rPr lang="en-US" altLang="ko-KR" sz="1200" b="1" dirty="0" err="1"/>
                        <a:t>xSemaphoreTake</a:t>
                      </a:r>
                      <a:r>
                        <a:rPr lang="en-US" altLang="ko-KR" sz="1200" b="1" dirty="0"/>
                        <a:t>, </a:t>
                      </a:r>
                      <a:r>
                        <a:rPr lang="en-US" altLang="ko-KR" sz="1200" b="1" dirty="0" err="1"/>
                        <a:t>xSemaphoreGive</a:t>
                      </a:r>
                      <a:r>
                        <a:rPr lang="en-US" altLang="ko-KR" sz="1200" b="1" dirty="0"/>
                        <a:t> </a:t>
                      </a:r>
                      <a:br>
                        <a:rPr lang="en-US" altLang="ko-KR" sz="1200" b="1" dirty="0"/>
                      </a:br>
                      <a:r>
                        <a:rPr lang="en-US" altLang="ko-KR" sz="1200" b="1" dirty="0"/>
                        <a:t>– </a:t>
                      </a:r>
                      <a:r>
                        <a:rPr lang="en-US" altLang="ko-KR" sz="1200" b="1" dirty="0" err="1"/>
                        <a:t>xSemaphoreGiveFromISR</a:t>
                      </a:r>
                      <a:endParaRPr lang="ko-KR" altLang="en-US" sz="1200" b="1" dirty="0"/>
                    </a:p>
                  </a:txBody>
                  <a:tcPr anchor="ctr"/>
                </a:tc>
                <a:extLst>
                  <a:ext uri="{0D108BD9-81ED-4DB2-BD59-A6C34878D82A}">
                    <a16:rowId xmlns:a16="http://schemas.microsoft.com/office/drawing/2014/main" val="4041778382"/>
                  </a:ext>
                </a:extLst>
              </a:tr>
            </a:tbl>
          </a:graphicData>
        </a:graphic>
      </p:graphicFrame>
    </p:spTree>
    <p:extLst>
      <p:ext uri="{BB962C8B-B14F-4D97-AF65-F5344CB8AC3E}">
        <p14:creationId xmlns:p14="http://schemas.microsoft.com/office/powerpoint/2010/main" val="3357719205"/>
      </p:ext>
    </p:extLst>
  </p:cSld>
  <p:clrMapOvr>
    <a:masterClrMapping/>
  </p:clrMapOvr>
  <p:transition spd="slow"/>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a:solidFill>
                  <a:srgbClr val="0000FF"/>
                </a:solidFill>
              </a:rPr>
              <a:t>Developing Applications on STM32Cube with RTOS</a:t>
            </a:r>
          </a:p>
        </p:txBody>
      </p:sp>
      <p:sp>
        <p:nvSpPr>
          <p:cNvPr id="7" name="TextBox 6"/>
          <p:cNvSpPr txBox="1"/>
          <p:nvPr/>
        </p:nvSpPr>
        <p:spPr>
          <a:xfrm>
            <a:off x="1679576" y="764704"/>
            <a:ext cx="6754157" cy="338554"/>
          </a:xfrm>
          <a:prstGeom prst="rect">
            <a:avLst/>
          </a:prstGeom>
          <a:noFill/>
        </p:spPr>
        <p:txBody>
          <a:bodyPr wrap="none" rtlCol="0">
            <a:spAutoFit/>
          </a:bodyPr>
          <a:lstStyle/>
          <a:p>
            <a:pPr marL="115888" indent="-115888">
              <a:buFont typeface="Arial" panose="020B0604020202020204" pitchFamily="34" charset="0"/>
              <a:buChar char="•"/>
            </a:pPr>
            <a:r>
              <a:rPr lang="en-US" altLang="ko-KR" sz="1600" dirty="0"/>
              <a:t>CMSIS-RTOS</a:t>
            </a:r>
            <a:r>
              <a:rPr lang="ko-KR" altLang="en-US" sz="1600" dirty="0"/>
              <a:t>는</a:t>
            </a:r>
            <a:r>
              <a:rPr lang="en-US" altLang="ko-KR" sz="1600" dirty="0"/>
              <a:t> RTOS</a:t>
            </a:r>
            <a:r>
              <a:rPr lang="ko-KR" altLang="en-US" sz="1600" dirty="0"/>
              <a:t>를</a:t>
            </a:r>
            <a:r>
              <a:rPr lang="en-US" altLang="ko-KR" sz="1600" dirty="0"/>
              <a:t> </a:t>
            </a:r>
            <a:r>
              <a:rPr lang="ko-KR" altLang="en-US" sz="1600" dirty="0"/>
              <a:t>위한 </a:t>
            </a:r>
            <a:r>
              <a:rPr lang="en-US" altLang="ko-KR" sz="1600" dirty="0"/>
              <a:t>common API</a:t>
            </a:r>
            <a:r>
              <a:rPr lang="ko-KR" altLang="en-US" sz="1600" dirty="0"/>
              <a:t>로 표준화된 </a:t>
            </a:r>
            <a:r>
              <a:rPr lang="en-US" altLang="ko-KR" sz="1600" dirty="0"/>
              <a:t>interfaces </a:t>
            </a:r>
            <a:r>
              <a:rPr lang="ko-KR" altLang="en-US" sz="1600" dirty="0"/>
              <a:t>제공</a:t>
            </a:r>
          </a:p>
        </p:txBody>
      </p:sp>
      <p:pic>
        <p:nvPicPr>
          <p:cNvPr id="2" name="그림 1"/>
          <p:cNvPicPr>
            <a:picLocks noChangeAspect="1"/>
          </p:cNvPicPr>
          <p:nvPr/>
        </p:nvPicPr>
        <p:blipFill>
          <a:blip r:embed="rId2"/>
          <a:stretch>
            <a:fillRect/>
          </a:stretch>
        </p:blipFill>
        <p:spPr>
          <a:xfrm>
            <a:off x="1875332" y="1196752"/>
            <a:ext cx="6263387" cy="3744416"/>
          </a:xfrm>
          <a:prstGeom prst="rect">
            <a:avLst/>
          </a:prstGeom>
        </p:spPr>
      </p:pic>
      <p:sp>
        <p:nvSpPr>
          <p:cNvPr id="5" name="TextBox 4"/>
          <p:cNvSpPr txBox="1"/>
          <p:nvPr/>
        </p:nvSpPr>
        <p:spPr>
          <a:xfrm>
            <a:off x="2207568" y="4880774"/>
            <a:ext cx="2334806" cy="307777"/>
          </a:xfrm>
          <a:prstGeom prst="rect">
            <a:avLst/>
          </a:prstGeom>
          <a:noFill/>
        </p:spPr>
        <p:txBody>
          <a:bodyPr wrap="none" rtlCol="0">
            <a:spAutoFit/>
          </a:bodyPr>
          <a:lstStyle/>
          <a:p>
            <a:r>
              <a:rPr lang="en-US" altLang="ko-KR" sz="1400" b="1" dirty="0"/>
              <a:t>CMSIS-RTOS architecture</a:t>
            </a:r>
            <a:endParaRPr lang="ko-KR" altLang="en-US" sz="1400" b="1" dirty="0"/>
          </a:p>
        </p:txBody>
      </p:sp>
    </p:spTree>
    <p:extLst>
      <p:ext uri="{BB962C8B-B14F-4D97-AF65-F5344CB8AC3E}">
        <p14:creationId xmlns:p14="http://schemas.microsoft.com/office/powerpoint/2010/main" val="4249225636"/>
      </p:ext>
    </p:extLst>
  </p:cSld>
  <p:clrMapOvr>
    <a:masterClrMapping/>
  </p:clrMapOvr>
  <p:transition spd="slow"/>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a:solidFill>
                  <a:srgbClr val="0000FF"/>
                </a:solidFill>
              </a:rPr>
              <a:t>IPC(Inter-Process Communication) : </a:t>
            </a:r>
            <a:r>
              <a:rPr lang="ko-KR" altLang="en-US" sz="2000" b="1">
                <a:solidFill>
                  <a:srgbClr val="0000FF"/>
                </a:solidFill>
              </a:rPr>
              <a:t>태스크 간의 통신</a:t>
            </a:r>
            <a:endParaRPr lang="en-US" altLang="ko-KR" sz="2000" b="1" dirty="0">
              <a:solidFill>
                <a:srgbClr val="0000FF"/>
              </a:solidFill>
            </a:endParaRPr>
          </a:p>
        </p:txBody>
      </p:sp>
      <p:sp>
        <p:nvSpPr>
          <p:cNvPr id="6" name="모서리가 둥근 직사각형 5"/>
          <p:cNvSpPr/>
          <p:nvPr/>
        </p:nvSpPr>
        <p:spPr>
          <a:xfrm>
            <a:off x="3071664" y="3212976"/>
            <a:ext cx="626469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a:solidFill>
                  <a:schemeClr val="bg1"/>
                </a:solidFill>
              </a:rPr>
              <a:t>RTOS</a:t>
            </a:r>
            <a:endParaRPr lang="ko-KR" altLang="en-US" sz="2400" b="1">
              <a:solidFill>
                <a:schemeClr val="bg1"/>
              </a:solidFill>
            </a:endParaRPr>
          </a:p>
        </p:txBody>
      </p:sp>
      <p:sp>
        <p:nvSpPr>
          <p:cNvPr id="8" name="모서리가 둥근 직사각형 7"/>
          <p:cNvSpPr/>
          <p:nvPr/>
        </p:nvSpPr>
        <p:spPr>
          <a:xfrm>
            <a:off x="3719736" y="1484784"/>
            <a:ext cx="1656184" cy="79208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Task A</a:t>
            </a:r>
            <a:endParaRPr lang="ko-KR" altLang="en-US">
              <a:solidFill>
                <a:schemeClr val="tx1"/>
              </a:solidFill>
            </a:endParaRPr>
          </a:p>
        </p:txBody>
      </p:sp>
      <p:sp>
        <p:nvSpPr>
          <p:cNvPr id="9" name="모서리가 둥근 직사각형 8"/>
          <p:cNvSpPr/>
          <p:nvPr/>
        </p:nvSpPr>
        <p:spPr>
          <a:xfrm>
            <a:off x="7032104" y="1556792"/>
            <a:ext cx="1656184" cy="79208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Task B</a:t>
            </a:r>
            <a:endParaRPr lang="ko-KR" altLang="en-US">
              <a:solidFill>
                <a:schemeClr val="tx1"/>
              </a:solidFill>
            </a:endParaRPr>
          </a:p>
        </p:txBody>
      </p:sp>
      <p:cxnSp>
        <p:nvCxnSpPr>
          <p:cNvPr id="11" name="꺾인 연결선 10"/>
          <p:cNvCxnSpPr>
            <a:stCxn id="8" idx="2"/>
            <a:endCxn id="9" idx="2"/>
          </p:cNvCxnSpPr>
          <p:nvPr/>
        </p:nvCxnSpPr>
        <p:spPr>
          <a:xfrm rot="16200000" flipH="1">
            <a:off x="6168008" y="656692"/>
            <a:ext cx="72008" cy="3312368"/>
          </a:xfrm>
          <a:prstGeom prst="bentConnector3">
            <a:avLst>
              <a:gd name="adj1" fmla="val 1014146"/>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043879"/>
      </p:ext>
    </p:extLst>
  </p:cSld>
  <p:clrMapOvr>
    <a:masterClrMapping/>
  </p:clrMapOvr>
  <p:transition spd="slow"/>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a:solidFill>
                  <a:srgbClr val="0000FF"/>
                </a:solidFill>
              </a:rPr>
              <a:t>Task State Diagram : </a:t>
            </a:r>
            <a:r>
              <a:rPr lang="ko-KR" altLang="en-US" sz="2000" b="1">
                <a:solidFill>
                  <a:srgbClr val="0000FF"/>
                </a:solidFill>
              </a:rPr>
              <a:t>태스크 상태도</a:t>
            </a:r>
            <a:endParaRPr lang="en-US" altLang="ko-KR" sz="2000" b="1" dirty="0">
              <a:solidFill>
                <a:srgbClr val="0000FF"/>
              </a:solidFill>
            </a:endParaRPr>
          </a:p>
        </p:txBody>
      </p:sp>
      <p:sp>
        <p:nvSpPr>
          <p:cNvPr id="2" name="모서리가 둥근 직사각형 1"/>
          <p:cNvSpPr/>
          <p:nvPr/>
        </p:nvSpPr>
        <p:spPr>
          <a:xfrm>
            <a:off x="5015880" y="1052736"/>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Running</a:t>
            </a:r>
            <a:endParaRPr lang="ko-KR" altLang="en-US" sz="2000" b="1">
              <a:solidFill>
                <a:schemeClr val="bg1"/>
              </a:solidFill>
            </a:endParaRPr>
          </a:p>
        </p:txBody>
      </p:sp>
      <p:sp>
        <p:nvSpPr>
          <p:cNvPr id="10" name="모서리가 둥근 직사각형 9"/>
          <p:cNvSpPr/>
          <p:nvPr/>
        </p:nvSpPr>
        <p:spPr>
          <a:xfrm>
            <a:off x="8040216" y="2708920"/>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Ready</a:t>
            </a:r>
            <a:endParaRPr lang="ko-KR" altLang="en-US" sz="2000" b="1">
              <a:solidFill>
                <a:schemeClr val="bg1"/>
              </a:solidFill>
            </a:endParaRPr>
          </a:p>
        </p:txBody>
      </p:sp>
      <p:sp>
        <p:nvSpPr>
          <p:cNvPr id="12" name="모서리가 둥근 직사각형 11"/>
          <p:cNvSpPr/>
          <p:nvPr/>
        </p:nvSpPr>
        <p:spPr>
          <a:xfrm>
            <a:off x="2495600" y="2708920"/>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Blocked</a:t>
            </a:r>
            <a:endParaRPr lang="ko-KR" altLang="en-US" sz="2000" b="1">
              <a:solidFill>
                <a:schemeClr val="bg1"/>
              </a:solidFill>
            </a:endParaRPr>
          </a:p>
        </p:txBody>
      </p:sp>
      <p:cxnSp>
        <p:nvCxnSpPr>
          <p:cNvPr id="7" name="직선 연결선 6"/>
          <p:cNvCxnSpPr>
            <a:stCxn id="2" idx="3"/>
            <a:endCxn id="10" idx="0"/>
          </p:cNvCxnSpPr>
          <p:nvPr/>
        </p:nvCxnSpPr>
        <p:spPr>
          <a:xfrm>
            <a:off x="6672064" y="1448780"/>
            <a:ext cx="2196244" cy="12601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직선 연결선 12"/>
          <p:cNvCxnSpPr>
            <a:stCxn id="12" idx="3"/>
            <a:endCxn id="10" idx="1"/>
          </p:cNvCxnSpPr>
          <p:nvPr/>
        </p:nvCxnSpPr>
        <p:spPr>
          <a:xfrm>
            <a:off x="4151784" y="3104964"/>
            <a:ext cx="388843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직선 연결선 15"/>
          <p:cNvCxnSpPr>
            <a:stCxn id="12" idx="0"/>
            <a:endCxn id="2" idx="1"/>
          </p:cNvCxnSpPr>
          <p:nvPr/>
        </p:nvCxnSpPr>
        <p:spPr>
          <a:xfrm flipV="1">
            <a:off x="3323692" y="1448780"/>
            <a:ext cx="1692188" cy="126014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91149" y="4364481"/>
            <a:ext cx="4842864" cy="1426031"/>
          </a:xfrm>
          <a:prstGeom prst="rect">
            <a:avLst/>
          </a:prstGeom>
          <a:noFill/>
        </p:spPr>
        <p:txBody>
          <a:bodyPr wrap="none" rtlCol="0">
            <a:spAutoFit/>
          </a:bodyPr>
          <a:lstStyle/>
          <a:p>
            <a:pPr marL="285750" indent="-285750">
              <a:lnSpc>
                <a:spcPts val="2600"/>
              </a:lnSpc>
              <a:buFont typeface="Arial" panose="020B0604020202020204" pitchFamily="34" charset="0"/>
              <a:buChar char="•"/>
            </a:pPr>
            <a:r>
              <a:rPr lang="en-US" altLang="ko-KR"/>
              <a:t>Task</a:t>
            </a:r>
            <a:r>
              <a:rPr lang="ko-KR" altLang="en-US"/>
              <a:t>는 </a:t>
            </a:r>
            <a:r>
              <a:rPr lang="en-US" altLang="ko-KR"/>
              <a:t>3</a:t>
            </a:r>
            <a:r>
              <a:rPr lang="ko-KR" altLang="en-US"/>
              <a:t>개중 하나의 상태를 유지</a:t>
            </a:r>
            <a:endParaRPr lang="en-US" altLang="ko-KR"/>
          </a:p>
          <a:p>
            <a:pPr marL="285750" indent="-285750">
              <a:lnSpc>
                <a:spcPts val="2600"/>
              </a:lnSpc>
              <a:buFont typeface="Arial" panose="020B0604020202020204" pitchFamily="34" charset="0"/>
              <a:buChar char="•"/>
            </a:pPr>
            <a:r>
              <a:rPr lang="en-US" altLang="ko-KR"/>
              <a:t>Running : </a:t>
            </a:r>
            <a:r>
              <a:rPr lang="ko-KR" altLang="en-US"/>
              <a:t>실행</a:t>
            </a:r>
            <a:endParaRPr lang="en-US" altLang="ko-KR"/>
          </a:p>
          <a:p>
            <a:pPr marL="285750" indent="-285750">
              <a:lnSpc>
                <a:spcPts val="2600"/>
              </a:lnSpc>
              <a:buFont typeface="Arial" panose="020B0604020202020204" pitchFamily="34" charset="0"/>
              <a:buChar char="•"/>
            </a:pPr>
            <a:r>
              <a:rPr lang="en-US" altLang="ko-KR"/>
              <a:t>Ready : </a:t>
            </a:r>
            <a:r>
              <a:rPr lang="ko-KR" altLang="en-US"/>
              <a:t>대기</a:t>
            </a:r>
            <a:r>
              <a:rPr lang="en-US" altLang="ko-KR"/>
              <a:t>(</a:t>
            </a:r>
            <a:r>
              <a:rPr lang="ko-KR" altLang="en-US"/>
              <a:t>자기 순서가 아님</a:t>
            </a:r>
            <a:r>
              <a:rPr lang="en-US" altLang="ko-KR"/>
              <a:t>)</a:t>
            </a:r>
          </a:p>
          <a:p>
            <a:pPr marL="285750" indent="-285750">
              <a:lnSpc>
                <a:spcPts val="2600"/>
              </a:lnSpc>
              <a:buFont typeface="Arial" panose="020B0604020202020204" pitchFamily="34" charset="0"/>
              <a:buChar char="•"/>
            </a:pPr>
            <a:r>
              <a:rPr lang="en-US" altLang="ko-KR"/>
              <a:t>Blocked :  Sleep </a:t>
            </a:r>
            <a:r>
              <a:rPr lang="ko-KR" altLang="en-US"/>
              <a:t>상태</a:t>
            </a:r>
            <a:r>
              <a:rPr lang="en-US" altLang="ko-KR"/>
              <a:t>(</a:t>
            </a:r>
            <a:r>
              <a:rPr lang="ko-KR" altLang="en-US"/>
              <a:t>호출에 의해 선택됨</a:t>
            </a:r>
            <a:r>
              <a:rPr lang="en-US" altLang="ko-KR"/>
              <a:t>)</a:t>
            </a:r>
            <a:endParaRPr lang="ko-KR" altLang="en-US"/>
          </a:p>
        </p:txBody>
      </p:sp>
    </p:spTree>
    <p:extLst>
      <p:ext uri="{BB962C8B-B14F-4D97-AF65-F5344CB8AC3E}">
        <p14:creationId xmlns:p14="http://schemas.microsoft.com/office/powerpoint/2010/main" val="251629023"/>
      </p:ext>
    </p:extLst>
  </p:cSld>
  <p:clrMapOvr>
    <a:masterClrMapping/>
  </p:clrMapOvr>
  <p:transition spd="slow"/>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a:solidFill>
                  <a:srgbClr val="0000FF"/>
                </a:solidFill>
              </a:rPr>
              <a:t>Preemptive Kernel : </a:t>
            </a:r>
            <a:r>
              <a:rPr lang="ko-KR" altLang="en-US" sz="2000" b="1">
                <a:solidFill>
                  <a:srgbClr val="0000FF"/>
                </a:solidFill>
              </a:rPr>
              <a:t>선점형 커널</a:t>
            </a:r>
            <a:endParaRPr lang="en-US" altLang="ko-KR" sz="2000" b="1" dirty="0">
              <a:solidFill>
                <a:srgbClr val="0000FF"/>
              </a:solidFill>
            </a:endParaRPr>
          </a:p>
        </p:txBody>
      </p:sp>
      <p:sp>
        <p:nvSpPr>
          <p:cNvPr id="19" name="TextBox 18"/>
          <p:cNvSpPr txBox="1"/>
          <p:nvPr/>
        </p:nvSpPr>
        <p:spPr>
          <a:xfrm>
            <a:off x="2279577" y="5013176"/>
            <a:ext cx="6512617" cy="759182"/>
          </a:xfrm>
          <a:prstGeom prst="rect">
            <a:avLst/>
          </a:prstGeom>
          <a:noFill/>
        </p:spPr>
        <p:txBody>
          <a:bodyPr wrap="none" rtlCol="0">
            <a:spAutoFit/>
          </a:bodyPr>
          <a:lstStyle/>
          <a:p>
            <a:pPr marL="285750" indent="-285750">
              <a:lnSpc>
                <a:spcPts val="2600"/>
              </a:lnSpc>
              <a:buFont typeface="Arial" panose="020B0604020202020204" pitchFamily="34" charset="0"/>
              <a:buChar char="•"/>
            </a:pPr>
            <a:r>
              <a:rPr lang="ko-KR" altLang="en-US"/>
              <a:t>수행 중인 </a:t>
            </a:r>
            <a:r>
              <a:rPr lang="en-US" altLang="ko-KR"/>
              <a:t>Task</a:t>
            </a:r>
            <a:r>
              <a:rPr lang="ko-KR" altLang="en-US"/>
              <a:t>를 중지시키고 다른 </a:t>
            </a:r>
            <a:r>
              <a:rPr lang="en-US" altLang="ko-KR"/>
              <a:t>task</a:t>
            </a:r>
            <a:r>
              <a:rPr lang="ko-KR" altLang="en-US"/>
              <a:t>를 수행시키는 능력</a:t>
            </a:r>
            <a:endParaRPr lang="en-US" altLang="ko-KR"/>
          </a:p>
          <a:p>
            <a:pPr marL="285750" indent="-285750">
              <a:lnSpc>
                <a:spcPts val="2600"/>
              </a:lnSpc>
              <a:buFont typeface="Arial" panose="020B0604020202020204" pitchFamily="34" charset="0"/>
              <a:buChar char="•"/>
            </a:pPr>
            <a:r>
              <a:rPr lang="ko-KR" altLang="en-US"/>
              <a:t>우선 순위 높은 </a:t>
            </a:r>
            <a:r>
              <a:rPr lang="en-US" altLang="ko-KR"/>
              <a:t>task</a:t>
            </a:r>
            <a:r>
              <a:rPr lang="ko-KR" altLang="en-US"/>
              <a:t>를 수행</a:t>
            </a:r>
          </a:p>
        </p:txBody>
      </p:sp>
      <p:sp>
        <p:nvSpPr>
          <p:cNvPr id="11" name="모서리가 둥근 직사각형 10"/>
          <p:cNvSpPr/>
          <p:nvPr/>
        </p:nvSpPr>
        <p:spPr>
          <a:xfrm>
            <a:off x="2567608" y="1124744"/>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A</a:t>
            </a:r>
            <a:endParaRPr lang="ko-KR" altLang="en-US" sz="2000" b="1">
              <a:solidFill>
                <a:schemeClr val="bg1"/>
              </a:solidFill>
            </a:endParaRPr>
          </a:p>
        </p:txBody>
      </p:sp>
      <p:sp>
        <p:nvSpPr>
          <p:cNvPr id="14" name="모서리가 둥근 직사각형 13"/>
          <p:cNvSpPr/>
          <p:nvPr/>
        </p:nvSpPr>
        <p:spPr>
          <a:xfrm>
            <a:off x="5266930" y="1884475"/>
            <a:ext cx="1117102" cy="79208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000FF"/>
                </a:solidFill>
              </a:rPr>
              <a:t>ISR</a:t>
            </a:r>
            <a:endParaRPr lang="ko-KR" altLang="en-US" sz="2000" b="1">
              <a:solidFill>
                <a:srgbClr val="0000FF"/>
              </a:solidFill>
            </a:endParaRPr>
          </a:p>
        </p:txBody>
      </p:sp>
      <p:sp>
        <p:nvSpPr>
          <p:cNvPr id="15" name="모서리가 둥근 직사각형 14"/>
          <p:cNvSpPr/>
          <p:nvPr/>
        </p:nvSpPr>
        <p:spPr>
          <a:xfrm>
            <a:off x="2567608" y="3861048"/>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A</a:t>
            </a:r>
            <a:endParaRPr lang="ko-KR" altLang="en-US" sz="2000" b="1">
              <a:solidFill>
                <a:schemeClr val="bg1"/>
              </a:solidFill>
            </a:endParaRPr>
          </a:p>
        </p:txBody>
      </p:sp>
      <p:cxnSp>
        <p:nvCxnSpPr>
          <p:cNvPr id="9" name="직선 화살표 연결선 8"/>
          <p:cNvCxnSpPr>
            <a:endCxn id="14" idx="1"/>
          </p:cNvCxnSpPr>
          <p:nvPr/>
        </p:nvCxnSpPr>
        <p:spPr>
          <a:xfrm>
            <a:off x="4223792" y="1772817"/>
            <a:ext cx="1043138" cy="5077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20"/>
          <p:cNvSpPr/>
          <p:nvPr/>
        </p:nvSpPr>
        <p:spPr>
          <a:xfrm>
            <a:off x="6960096" y="2656738"/>
            <a:ext cx="1295165" cy="79208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000FF"/>
                </a:solidFill>
              </a:rPr>
              <a:t>Task B</a:t>
            </a:r>
            <a:endParaRPr lang="ko-KR" altLang="en-US" sz="2000" b="1">
              <a:solidFill>
                <a:srgbClr val="0000FF"/>
              </a:solidFill>
            </a:endParaRPr>
          </a:p>
        </p:txBody>
      </p:sp>
      <p:cxnSp>
        <p:nvCxnSpPr>
          <p:cNvPr id="22" name="직선 화살표 연결선 21"/>
          <p:cNvCxnSpPr>
            <a:stCxn id="14" idx="3"/>
          </p:cNvCxnSpPr>
          <p:nvPr/>
        </p:nvCxnSpPr>
        <p:spPr>
          <a:xfrm>
            <a:off x="6384033" y="2280519"/>
            <a:ext cx="576063" cy="3960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H="1">
            <a:off x="4151784" y="3356992"/>
            <a:ext cx="2808312" cy="50405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00256" y="2729617"/>
            <a:ext cx="2088232" cy="646331"/>
          </a:xfrm>
          <a:prstGeom prst="rect">
            <a:avLst/>
          </a:prstGeom>
          <a:noFill/>
        </p:spPr>
        <p:txBody>
          <a:bodyPr wrap="square" rtlCol="0">
            <a:spAutoFit/>
          </a:bodyPr>
          <a:lstStyle/>
          <a:p>
            <a:r>
              <a:rPr lang="en-US" altLang="ko-KR"/>
              <a:t>Blocked </a:t>
            </a:r>
            <a:r>
              <a:rPr lang="ko-KR" altLang="en-US"/>
              <a:t>된 </a:t>
            </a:r>
            <a:r>
              <a:rPr lang="en-US" altLang="ko-KR"/>
              <a:t>Task B</a:t>
            </a:r>
          </a:p>
          <a:p>
            <a:r>
              <a:rPr lang="ko-KR" altLang="en-US"/>
              <a:t>실행</a:t>
            </a:r>
          </a:p>
        </p:txBody>
      </p:sp>
    </p:spTree>
    <p:extLst>
      <p:ext uri="{BB962C8B-B14F-4D97-AF65-F5344CB8AC3E}">
        <p14:creationId xmlns:p14="http://schemas.microsoft.com/office/powerpoint/2010/main" val="2061899361"/>
      </p:ext>
    </p:extLst>
  </p:cSld>
  <p:clrMapOvr>
    <a:masterClrMapping/>
  </p:clrMapOvr>
  <p:transition spd="slow"/>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a:solidFill>
                  <a:srgbClr val="0000FF"/>
                </a:solidFill>
              </a:rPr>
              <a:t>Non-Preemptive Kernel : </a:t>
            </a:r>
            <a:r>
              <a:rPr lang="ko-KR" altLang="en-US" sz="2000" b="1">
                <a:solidFill>
                  <a:srgbClr val="0000FF"/>
                </a:solidFill>
              </a:rPr>
              <a:t>비선점형 커널</a:t>
            </a:r>
            <a:endParaRPr lang="en-US" altLang="ko-KR" sz="2000" b="1" dirty="0">
              <a:solidFill>
                <a:srgbClr val="0000FF"/>
              </a:solidFill>
            </a:endParaRPr>
          </a:p>
        </p:txBody>
      </p:sp>
      <p:sp>
        <p:nvSpPr>
          <p:cNvPr id="19" name="TextBox 18"/>
          <p:cNvSpPr txBox="1"/>
          <p:nvPr/>
        </p:nvSpPr>
        <p:spPr>
          <a:xfrm>
            <a:off x="2279577" y="5095789"/>
            <a:ext cx="5510035" cy="425758"/>
          </a:xfrm>
          <a:prstGeom prst="rect">
            <a:avLst/>
          </a:prstGeom>
          <a:noFill/>
        </p:spPr>
        <p:txBody>
          <a:bodyPr wrap="none" rtlCol="0">
            <a:spAutoFit/>
          </a:bodyPr>
          <a:lstStyle/>
          <a:p>
            <a:pPr marL="285750" indent="-285750">
              <a:lnSpc>
                <a:spcPts val="2600"/>
              </a:lnSpc>
              <a:buFont typeface="Arial" panose="020B0604020202020204" pitchFamily="34" charset="0"/>
              <a:buChar char="•"/>
            </a:pPr>
            <a:r>
              <a:rPr lang="ko-KR" altLang="en-US"/>
              <a:t>수행 중인 </a:t>
            </a:r>
            <a:r>
              <a:rPr lang="en-US" altLang="ko-KR"/>
              <a:t>Task</a:t>
            </a:r>
            <a:r>
              <a:rPr lang="ko-KR" altLang="en-US"/>
              <a:t>를 모두 수행하고 </a:t>
            </a:r>
            <a:r>
              <a:rPr lang="en-US" altLang="ko-KR"/>
              <a:t>Task B</a:t>
            </a:r>
            <a:r>
              <a:rPr lang="ko-KR" altLang="en-US"/>
              <a:t>를 수행함</a:t>
            </a:r>
          </a:p>
        </p:txBody>
      </p:sp>
      <p:sp>
        <p:nvSpPr>
          <p:cNvPr id="11" name="모서리가 둥근 직사각형 10"/>
          <p:cNvSpPr/>
          <p:nvPr/>
        </p:nvSpPr>
        <p:spPr>
          <a:xfrm>
            <a:off x="2567608" y="1124744"/>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A</a:t>
            </a:r>
            <a:endParaRPr lang="ko-KR" altLang="en-US" sz="2000" b="1">
              <a:solidFill>
                <a:schemeClr val="bg1"/>
              </a:solidFill>
            </a:endParaRPr>
          </a:p>
        </p:txBody>
      </p:sp>
      <p:sp>
        <p:nvSpPr>
          <p:cNvPr id="14" name="모서리가 둥근 직사각형 13"/>
          <p:cNvSpPr/>
          <p:nvPr/>
        </p:nvSpPr>
        <p:spPr>
          <a:xfrm>
            <a:off x="5266930" y="1884475"/>
            <a:ext cx="1117102" cy="79208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000FF"/>
                </a:solidFill>
              </a:rPr>
              <a:t>ISR</a:t>
            </a:r>
            <a:endParaRPr lang="ko-KR" altLang="en-US" sz="2000" b="1">
              <a:solidFill>
                <a:srgbClr val="0000FF"/>
              </a:solidFill>
            </a:endParaRPr>
          </a:p>
        </p:txBody>
      </p:sp>
      <p:sp>
        <p:nvSpPr>
          <p:cNvPr id="15" name="모서리가 둥근 직사각형 14"/>
          <p:cNvSpPr/>
          <p:nvPr/>
        </p:nvSpPr>
        <p:spPr>
          <a:xfrm>
            <a:off x="2567608" y="2672916"/>
            <a:ext cx="1656184"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A</a:t>
            </a:r>
            <a:endParaRPr lang="ko-KR" altLang="en-US" sz="2000" b="1">
              <a:solidFill>
                <a:schemeClr val="bg1"/>
              </a:solidFill>
            </a:endParaRPr>
          </a:p>
        </p:txBody>
      </p:sp>
      <p:cxnSp>
        <p:nvCxnSpPr>
          <p:cNvPr id="9" name="직선 화살표 연결선 8"/>
          <p:cNvCxnSpPr/>
          <p:nvPr/>
        </p:nvCxnSpPr>
        <p:spPr>
          <a:xfrm>
            <a:off x="4223792" y="1772816"/>
            <a:ext cx="1043138" cy="1714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20"/>
          <p:cNvSpPr/>
          <p:nvPr/>
        </p:nvSpPr>
        <p:spPr>
          <a:xfrm>
            <a:off x="5296931" y="3655629"/>
            <a:ext cx="1295165" cy="79208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000FF"/>
                </a:solidFill>
              </a:rPr>
              <a:t>Task B</a:t>
            </a:r>
            <a:endParaRPr lang="ko-KR" altLang="en-US" sz="2000" b="1">
              <a:solidFill>
                <a:srgbClr val="0000FF"/>
              </a:solidFill>
            </a:endParaRPr>
          </a:p>
        </p:txBody>
      </p:sp>
      <p:cxnSp>
        <p:nvCxnSpPr>
          <p:cNvPr id="22" name="직선 화살표 연결선 21"/>
          <p:cNvCxnSpPr/>
          <p:nvPr/>
        </p:nvCxnSpPr>
        <p:spPr>
          <a:xfrm>
            <a:off x="4223792" y="3450900"/>
            <a:ext cx="1073138" cy="2661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flipH="1">
            <a:off x="4223793" y="2563868"/>
            <a:ext cx="1043137" cy="1309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315081"/>
      </p:ext>
    </p:extLst>
  </p:cSld>
  <p:clrMapOvr>
    <a:masterClrMapping/>
  </p:clrMapOvr>
  <p:transition spd="slow"/>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a:solidFill>
                  <a:srgbClr val="0000FF"/>
                </a:solidFill>
              </a:rPr>
              <a:t>Round Robin Scheduling</a:t>
            </a:r>
            <a:endParaRPr lang="en-US" altLang="ko-KR" sz="2000" b="1" dirty="0">
              <a:solidFill>
                <a:srgbClr val="0000FF"/>
              </a:solidFill>
            </a:endParaRPr>
          </a:p>
        </p:txBody>
      </p:sp>
      <p:sp>
        <p:nvSpPr>
          <p:cNvPr id="19" name="TextBox 18"/>
          <p:cNvSpPr txBox="1"/>
          <p:nvPr/>
        </p:nvSpPr>
        <p:spPr>
          <a:xfrm>
            <a:off x="2239110" y="4014320"/>
            <a:ext cx="5239832" cy="1092607"/>
          </a:xfrm>
          <a:prstGeom prst="rect">
            <a:avLst/>
          </a:prstGeom>
          <a:noFill/>
        </p:spPr>
        <p:txBody>
          <a:bodyPr wrap="none" rtlCol="0">
            <a:spAutoFit/>
          </a:bodyPr>
          <a:lstStyle/>
          <a:p>
            <a:pPr marL="285750" indent="-285750">
              <a:lnSpc>
                <a:spcPts val="2600"/>
              </a:lnSpc>
              <a:buFont typeface="Arial" panose="020B0604020202020204" pitchFamily="34" charset="0"/>
              <a:buChar char="•"/>
            </a:pPr>
            <a:r>
              <a:rPr lang="ko-KR" altLang="en-US"/>
              <a:t>모든 </a:t>
            </a:r>
            <a:r>
              <a:rPr lang="en-US" altLang="ko-KR"/>
              <a:t>Task</a:t>
            </a:r>
            <a:r>
              <a:rPr lang="ko-KR" altLang="en-US"/>
              <a:t>들이 우선 순위가 동일함</a:t>
            </a:r>
            <a:endParaRPr lang="en-US" altLang="ko-KR"/>
          </a:p>
          <a:p>
            <a:pPr marL="285750" indent="-285750">
              <a:lnSpc>
                <a:spcPts val="2600"/>
              </a:lnSpc>
              <a:buFont typeface="Arial" panose="020B0604020202020204" pitchFamily="34" charset="0"/>
              <a:buChar char="•"/>
            </a:pPr>
            <a:r>
              <a:rPr lang="ko-KR" altLang="en-US"/>
              <a:t>모든 </a:t>
            </a:r>
            <a:r>
              <a:rPr lang="en-US" altLang="ko-KR"/>
              <a:t>Task</a:t>
            </a:r>
            <a:r>
              <a:rPr lang="ko-KR" altLang="en-US"/>
              <a:t>들이 시간을 동일하게 나누어 사용함</a:t>
            </a:r>
            <a:endParaRPr lang="en-US" altLang="ko-KR"/>
          </a:p>
          <a:p>
            <a:pPr marL="285750" indent="-285750">
              <a:lnSpc>
                <a:spcPts val="2600"/>
              </a:lnSpc>
              <a:buFont typeface="Arial" panose="020B0604020202020204" pitchFamily="34" charset="0"/>
              <a:buChar char="•"/>
            </a:pPr>
            <a:r>
              <a:rPr lang="en-US" altLang="ko-KR"/>
              <a:t>Time Quantum : Task</a:t>
            </a:r>
            <a:r>
              <a:rPr lang="ko-KR" altLang="en-US"/>
              <a:t>들의 점유 시간</a:t>
            </a:r>
          </a:p>
        </p:txBody>
      </p:sp>
      <p:sp>
        <p:nvSpPr>
          <p:cNvPr id="11" name="모서리가 둥근 직사각형 10"/>
          <p:cNvSpPr/>
          <p:nvPr/>
        </p:nvSpPr>
        <p:spPr>
          <a:xfrm>
            <a:off x="2380236" y="2494355"/>
            <a:ext cx="165618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A</a:t>
            </a:r>
            <a:endParaRPr lang="ko-KR" altLang="en-US" sz="2000" b="1">
              <a:solidFill>
                <a:schemeClr val="bg1"/>
              </a:solidFill>
            </a:endParaRPr>
          </a:p>
        </p:txBody>
      </p:sp>
      <p:sp>
        <p:nvSpPr>
          <p:cNvPr id="12" name="모서리가 둥근 직사각형 11"/>
          <p:cNvSpPr/>
          <p:nvPr/>
        </p:nvSpPr>
        <p:spPr>
          <a:xfrm>
            <a:off x="4245422" y="2470014"/>
            <a:ext cx="165618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B</a:t>
            </a:r>
            <a:endParaRPr lang="ko-KR" altLang="en-US" sz="2000" b="1">
              <a:solidFill>
                <a:schemeClr val="bg1"/>
              </a:solidFill>
            </a:endParaRPr>
          </a:p>
        </p:txBody>
      </p:sp>
      <p:sp>
        <p:nvSpPr>
          <p:cNvPr id="13" name="모서리가 둥근 직사각형 12"/>
          <p:cNvSpPr/>
          <p:nvPr/>
        </p:nvSpPr>
        <p:spPr>
          <a:xfrm>
            <a:off x="6110608" y="2430002"/>
            <a:ext cx="165618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C</a:t>
            </a:r>
            <a:endParaRPr lang="ko-KR" altLang="en-US" sz="2000" b="1">
              <a:solidFill>
                <a:schemeClr val="bg1"/>
              </a:solidFill>
            </a:endParaRPr>
          </a:p>
        </p:txBody>
      </p:sp>
      <p:sp>
        <p:nvSpPr>
          <p:cNvPr id="17" name="모서리가 둥근 직사각형 16"/>
          <p:cNvSpPr/>
          <p:nvPr/>
        </p:nvSpPr>
        <p:spPr>
          <a:xfrm>
            <a:off x="7896645" y="2428596"/>
            <a:ext cx="165618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A</a:t>
            </a:r>
            <a:endParaRPr lang="ko-KR" altLang="en-US" sz="2000" b="1">
              <a:solidFill>
                <a:schemeClr val="bg1"/>
              </a:solidFill>
            </a:endParaRPr>
          </a:p>
        </p:txBody>
      </p:sp>
      <p:cxnSp>
        <p:nvCxnSpPr>
          <p:cNvPr id="5" name="직선 화살표 연결선 4"/>
          <p:cNvCxnSpPr/>
          <p:nvPr/>
        </p:nvCxnSpPr>
        <p:spPr>
          <a:xfrm>
            <a:off x="2242594" y="3140968"/>
            <a:ext cx="7704856" cy="0"/>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229664" y="3164362"/>
            <a:ext cx="646331" cy="369332"/>
          </a:xfrm>
          <a:prstGeom prst="rect">
            <a:avLst/>
          </a:prstGeom>
          <a:noFill/>
        </p:spPr>
        <p:txBody>
          <a:bodyPr wrap="none" rtlCol="0">
            <a:spAutoFit/>
          </a:bodyPr>
          <a:lstStyle/>
          <a:p>
            <a:r>
              <a:rPr lang="ko-KR" altLang="en-US"/>
              <a:t>시간</a:t>
            </a:r>
          </a:p>
        </p:txBody>
      </p:sp>
      <p:cxnSp>
        <p:nvCxnSpPr>
          <p:cNvPr id="20" name="직선 화살표 연결선 19"/>
          <p:cNvCxnSpPr/>
          <p:nvPr/>
        </p:nvCxnSpPr>
        <p:spPr>
          <a:xfrm flipV="1">
            <a:off x="2239110" y="836712"/>
            <a:ext cx="3484" cy="2304256"/>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23612" y="1157918"/>
            <a:ext cx="415498" cy="1200329"/>
          </a:xfrm>
          <a:prstGeom prst="rect">
            <a:avLst/>
          </a:prstGeom>
          <a:noFill/>
        </p:spPr>
        <p:txBody>
          <a:bodyPr wrap="none" rtlCol="0">
            <a:spAutoFit/>
          </a:bodyPr>
          <a:lstStyle/>
          <a:p>
            <a:r>
              <a:rPr lang="ko-KR" altLang="en-US"/>
              <a:t>우</a:t>
            </a:r>
            <a:endParaRPr lang="en-US" altLang="ko-KR"/>
          </a:p>
          <a:p>
            <a:r>
              <a:rPr lang="ko-KR" altLang="en-US"/>
              <a:t>선</a:t>
            </a:r>
            <a:endParaRPr lang="en-US" altLang="ko-KR"/>
          </a:p>
          <a:p>
            <a:r>
              <a:rPr lang="ko-KR" altLang="en-US"/>
              <a:t>순</a:t>
            </a:r>
            <a:endParaRPr lang="en-US" altLang="ko-KR"/>
          </a:p>
          <a:p>
            <a:r>
              <a:rPr lang="ko-KR" altLang="en-US"/>
              <a:t>위</a:t>
            </a:r>
          </a:p>
        </p:txBody>
      </p:sp>
    </p:spTree>
    <p:extLst>
      <p:ext uri="{BB962C8B-B14F-4D97-AF65-F5344CB8AC3E}">
        <p14:creationId xmlns:p14="http://schemas.microsoft.com/office/powerpoint/2010/main" val="860101271"/>
      </p:ext>
    </p:extLst>
  </p:cSld>
  <p:clrMapOvr>
    <a:masterClrMapping/>
  </p:clrMapOvr>
  <p:transition spd="slow"/>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a:solidFill>
                  <a:srgbClr val="0000FF"/>
                </a:solidFill>
              </a:rPr>
              <a:t>Priority Scheduling</a:t>
            </a:r>
            <a:endParaRPr lang="en-US" altLang="ko-KR" sz="2000" b="1" dirty="0">
              <a:solidFill>
                <a:srgbClr val="0000FF"/>
              </a:solidFill>
            </a:endParaRPr>
          </a:p>
        </p:txBody>
      </p:sp>
      <p:sp>
        <p:nvSpPr>
          <p:cNvPr id="19" name="TextBox 18"/>
          <p:cNvSpPr txBox="1"/>
          <p:nvPr/>
        </p:nvSpPr>
        <p:spPr>
          <a:xfrm>
            <a:off x="2239110" y="4014320"/>
            <a:ext cx="6462218" cy="1426031"/>
          </a:xfrm>
          <a:prstGeom prst="rect">
            <a:avLst/>
          </a:prstGeom>
          <a:noFill/>
        </p:spPr>
        <p:txBody>
          <a:bodyPr wrap="none" rtlCol="0">
            <a:spAutoFit/>
          </a:bodyPr>
          <a:lstStyle/>
          <a:p>
            <a:pPr marL="285750" indent="-285750">
              <a:lnSpc>
                <a:spcPts val="2600"/>
              </a:lnSpc>
              <a:buFont typeface="Arial" panose="020B0604020202020204" pitchFamily="34" charset="0"/>
              <a:buChar char="•"/>
            </a:pPr>
            <a:r>
              <a:rPr lang="ko-KR" altLang="en-US"/>
              <a:t>모든 </a:t>
            </a:r>
            <a:r>
              <a:rPr lang="en-US" altLang="ko-KR"/>
              <a:t>Task</a:t>
            </a:r>
            <a:r>
              <a:rPr lang="ko-KR" altLang="en-US"/>
              <a:t>들의 우선 순위가 다름</a:t>
            </a:r>
            <a:endParaRPr lang="en-US" altLang="ko-KR"/>
          </a:p>
          <a:p>
            <a:pPr marL="285750" indent="-285750">
              <a:lnSpc>
                <a:spcPts val="2600"/>
              </a:lnSpc>
              <a:buFont typeface="Arial" panose="020B0604020202020204" pitchFamily="34" charset="0"/>
              <a:buChar char="•"/>
            </a:pPr>
            <a:r>
              <a:rPr lang="ko-KR" altLang="en-US"/>
              <a:t>선점형 스케줄링 방식</a:t>
            </a:r>
            <a:endParaRPr lang="en-US" altLang="ko-KR"/>
          </a:p>
          <a:p>
            <a:pPr marL="285750" indent="-285750">
              <a:lnSpc>
                <a:spcPts val="2600"/>
              </a:lnSpc>
              <a:buFont typeface="Arial" panose="020B0604020202020204" pitchFamily="34" charset="0"/>
              <a:buChar char="•"/>
            </a:pPr>
            <a:r>
              <a:rPr lang="ko-KR" altLang="en-US"/>
              <a:t>우선 순위 높은 </a:t>
            </a:r>
            <a:r>
              <a:rPr lang="en-US" altLang="ko-KR"/>
              <a:t>Task</a:t>
            </a:r>
            <a:r>
              <a:rPr lang="ko-KR" altLang="en-US"/>
              <a:t> 실행 종료시 하위 우선순위 </a:t>
            </a:r>
            <a:r>
              <a:rPr lang="en-US" altLang="ko-KR"/>
              <a:t>Task </a:t>
            </a:r>
            <a:r>
              <a:rPr lang="ko-KR" altLang="en-US"/>
              <a:t>수행</a:t>
            </a:r>
            <a:endParaRPr lang="en-US" altLang="ko-KR"/>
          </a:p>
          <a:p>
            <a:pPr marL="285750" indent="-285750">
              <a:lnSpc>
                <a:spcPts val="2600"/>
              </a:lnSpc>
              <a:buFont typeface="Arial" panose="020B0604020202020204" pitchFamily="34" charset="0"/>
              <a:buChar char="•"/>
            </a:pPr>
            <a:r>
              <a:rPr lang="en-US" altLang="ko-KR"/>
              <a:t>RTOS</a:t>
            </a:r>
            <a:r>
              <a:rPr lang="ko-KR" altLang="en-US"/>
              <a:t>에서 주로 사용함</a:t>
            </a:r>
          </a:p>
        </p:txBody>
      </p:sp>
      <p:sp>
        <p:nvSpPr>
          <p:cNvPr id="11" name="모서리가 둥근 직사각형 10"/>
          <p:cNvSpPr/>
          <p:nvPr/>
        </p:nvSpPr>
        <p:spPr>
          <a:xfrm>
            <a:off x="2380236" y="2494356"/>
            <a:ext cx="1267492" cy="420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A</a:t>
            </a:r>
            <a:endParaRPr lang="ko-KR" altLang="en-US" sz="2000" b="1">
              <a:solidFill>
                <a:schemeClr val="bg1"/>
              </a:solidFill>
            </a:endParaRPr>
          </a:p>
        </p:txBody>
      </p:sp>
      <p:sp>
        <p:nvSpPr>
          <p:cNvPr id="12" name="모서리가 둥근 직사각형 11"/>
          <p:cNvSpPr/>
          <p:nvPr/>
        </p:nvSpPr>
        <p:spPr>
          <a:xfrm>
            <a:off x="3481762" y="1758082"/>
            <a:ext cx="1051468" cy="4206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B</a:t>
            </a:r>
            <a:endParaRPr lang="ko-KR" altLang="en-US" sz="2000" b="1">
              <a:solidFill>
                <a:schemeClr val="bg1"/>
              </a:solidFill>
            </a:endParaRPr>
          </a:p>
        </p:txBody>
      </p:sp>
      <p:sp>
        <p:nvSpPr>
          <p:cNvPr id="13" name="모서리가 둥근 직사각형 12"/>
          <p:cNvSpPr/>
          <p:nvPr/>
        </p:nvSpPr>
        <p:spPr>
          <a:xfrm>
            <a:off x="4367809" y="1052736"/>
            <a:ext cx="1112205"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C</a:t>
            </a:r>
            <a:endParaRPr lang="ko-KR" altLang="en-US" sz="2000" b="1">
              <a:solidFill>
                <a:schemeClr val="bg1"/>
              </a:solidFill>
            </a:endParaRPr>
          </a:p>
        </p:txBody>
      </p:sp>
      <p:sp>
        <p:nvSpPr>
          <p:cNvPr id="17" name="모서리가 둥근 직사각형 16"/>
          <p:cNvSpPr/>
          <p:nvPr/>
        </p:nvSpPr>
        <p:spPr>
          <a:xfrm>
            <a:off x="6168009" y="2494356"/>
            <a:ext cx="1213309" cy="419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A</a:t>
            </a:r>
            <a:endParaRPr lang="ko-KR" altLang="en-US" sz="2000" b="1">
              <a:solidFill>
                <a:schemeClr val="bg1"/>
              </a:solidFill>
            </a:endParaRPr>
          </a:p>
        </p:txBody>
      </p:sp>
      <p:cxnSp>
        <p:nvCxnSpPr>
          <p:cNvPr id="5" name="직선 화살표 연결선 4"/>
          <p:cNvCxnSpPr/>
          <p:nvPr/>
        </p:nvCxnSpPr>
        <p:spPr>
          <a:xfrm>
            <a:off x="2242594" y="3140968"/>
            <a:ext cx="7704856" cy="0"/>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229664" y="3164362"/>
            <a:ext cx="646331" cy="369332"/>
          </a:xfrm>
          <a:prstGeom prst="rect">
            <a:avLst/>
          </a:prstGeom>
          <a:noFill/>
        </p:spPr>
        <p:txBody>
          <a:bodyPr wrap="none" rtlCol="0">
            <a:spAutoFit/>
          </a:bodyPr>
          <a:lstStyle/>
          <a:p>
            <a:r>
              <a:rPr lang="ko-KR" altLang="en-US"/>
              <a:t>시간</a:t>
            </a:r>
          </a:p>
        </p:txBody>
      </p:sp>
      <p:cxnSp>
        <p:nvCxnSpPr>
          <p:cNvPr id="20" name="직선 화살표 연결선 19"/>
          <p:cNvCxnSpPr/>
          <p:nvPr/>
        </p:nvCxnSpPr>
        <p:spPr>
          <a:xfrm flipV="1">
            <a:off x="2239110" y="836712"/>
            <a:ext cx="3484" cy="2304256"/>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23612" y="1157918"/>
            <a:ext cx="415498" cy="1200329"/>
          </a:xfrm>
          <a:prstGeom prst="rect">
            <a:avLst/>
          </a:prstGeom>
          <a:noFill/>
        </p:spPr>
        <p:txBody>
          <a:bodyPr wrap="none" rtlCol="0">
            <a:spAutoFit/>
          </a:bodyPr>
          <a:lstStyle/>
          <a:p>
            <a:r>
              <a:rPr lang="ko-KR" altLang="en-US"/>
              <a:t>우</a:t>
            </a:r>
            <a:endParaRPr lang="en-US" altLang="ko-KR"/>
          </a:p>
          <a:p>
            <a:r>
              <a:rPr lang="ko-KR" altLang="en-US"/>
              <a:t>선</a:t>
            </a:r>
            <a:endParaRPr lang="en-US" altLang="ko-KR"/>
          </a:p>
          <a:p>
            <a:r>
              <a:rPr lang="ko-KR" altLang="en-US"/>
              <a:t>순</a:t>
            </a:r>
            <a:endParaRPr lang="en-US" altLang="ko-KR"/>
          </a:p>
          <a:p>
            <a:r>
              <a:rPr lang="ko-KR" altLang="en-US"/>
              <a:t>위</a:t>
            </a:r>
          </a:p>
        </p:txBody>
      </p:sp>
      <p:sp>
        <p:nvSpPr>
          <p:cNvPr id="14" name="모서리가 둥근 직사각형 13"/>
          <p:cNvSpPr/>
          <p:nvPr/>
        </p:nvSpPr>
        <p:spPr>
          <a:xfrm>
            <a:off x="5303912" y="1735640"/>
            <a:ext cx="1051468" cy="4206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bg1"/>
                </a:solidFill>
              </a:rPr>
              <a:t>Task B</a:t>
            </a:r>
            <a:endParaRPr lang="ko-KR" altLang="en-US" sz="2000" b="1">
              <a:solidFill>
                <a:schemeClr val="bg1"/>
              </a:solidFill>
            </a:endParaRPr>
          </a:p>
        </p:txBody>
      </p:sp>
      <p:cxnSp>
        <p:nvCxnSpPr>
          <p:cNvPr id="15" name="직선 화살표 연결선 14"/>
          <p:cNvCxnSpPr/>
          <p:nvPr/>
        </p:nvCxnSpPr>
        <p:spPr>
          <a:xfrm flipV="1">
            <a:off x="3503712" y="2178698"/>
            <a:ext cx="0" cy="315658"/>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flipV="1">
            <a:off x="4439816" y="1484784"/>
            <a:ext cx="0" cy="315658"/>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a:off x="5375920" y="1484784"/>
            <a:ext cx="0" cy="250856"/>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a:off x="6240016" y="2132856"/>
            <a:ext cx="0" cy="361500"/>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모서리가 둥근 직사각형 24"/>
          <p:cNvSpPr/>
          <p:nvPr/>
        </p:nvSpPr>
        <p:spPr>
          <a:xfrm>
            <a:off x="6095023" y="1003649"/>
            <a:ext cx="1112205" cy="43204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chemeClr val="accent2">
                    <a:lumMod val="75000"/>
                  </a:schemeClr>
                </a:solidFill>
              </a:rPr>
              <a:t>Task C</a:t>
            </a:r>
            <a:endParaRPr lang="ko-KR" altLang="en-US" sz="2000" b="1">
              <a:solidFill>
                <a:schemeClr val="accent2">
                  <a:lumMod val="75000"/>
                </a:schemeClr>
              </a:solidFill>
            </a:endParaRPr>
          </a:p>
        </p:txBody>
      </p:sp>
      <p:cxnSp>
        <p:nvCxnSpPr>
          <p:cNvPr id="26" name="직선 화살표 연결선 25"/>
          <p:cNvCxnSpPr/>
          <p:nvPr/>
        </p:nvCxnSpPr>
        <p:spPr>
          <a:xfrm flipH="1">
            <a:off x="6249993" y="1423999"/>
            <a:ext cx="702" cy="311641"/>
          </a:xfrm>
          <a:prstGeom prst="straightConnector1">
            <a:avLst/>
          </a:prstGeom>
          <a:ln w="28575">
            <a:solidFill>
              <a:srgbClr val="C00000"/>
            </a:solidFill>
            <a:prstDash val="sysDash"/>
            <a:headEnd type="triangle"/>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214383"/>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2441" y="-26373"/>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DHT11 </a:t>
            </a:r>
            <a:r>
              <a:rPr lang="ko-KR" altLang="en-US" sz="2000" b="1">
                <a:solidFill>
                  <a:srgbClr val="000099"/>
                </a:solidFill>
                <a:latin typeface="+mn-ea"/>
              </a:rPr>
              <a:t>을 </a:t>
            </a:r>
            <a:r>
              <a:rPr lang="en-US" altLang="ko-KR" sz="2000" b="1">
                <a:solidFill>
                  <a:srgbClr val="000099"/>
                </a:solidFill>
                <a:latin typeface="+mn-ea"/>
              </a:rPr>
              <a:t>Timer2 </a:t>
            </a:r>
            <a:r>
              <a:rPr lang="ko-KR" altLang="en-US" sz="2000" b="1">
                <a:solidFill>
                  <a:srgbClr val="000099"/>
                </a:solidFill>
                <a:latin typeface="+mn-ea"/>
              </a:rPr>
              <a:t>로 자동 동작시키자</a:t>
            </a:r>
            <a:r>
              <a:rPr lang="en-US" altLang="ko-KR" sz="2000" b="1">
                <a:solidFill>
                  <a:srgbClr val="000099"/>
                </a:solidFill>
                <a:latin typeface="+mn-ea"/>
              </a:rPr>
              <a:t>. : CubeMx </a:t>
            </a:r>
            <a:r>
              <a:rPr lang="ko-KR" altLang="en-US" sz="2000" b="1">
                <a:solidFill>
                  <a:srgbClr val="000099"/>
                </a:solidFill>
                <a:latin typeface="+mn-ea"/>
              </a:rPr>
              <a:t>설정</a:t>
            </a:r>
            <a:endParaRPr lang="ko-KR" altLang="en-US" sz="2000" b="1" dirty="0">
              <a:solidFill>
                <a:srgbClr val="000099"/>
              </a:solidFill>
            </a:endParaRPr>
          </a:p>
        </p:txBody>
      </p:sp>
      <p:pic>
        <p:nvPicPr>
          <p:cNvPr id="2" name="그림 1"/>
          <p:cNvPicPr>
            <a:picLocks noChangeAspect="1"/>
          </p:cNvPicPr>
          <p:nvPr/>
        </p:nvPicPr>
        <p:blipFill>
          <a:blip r:embed="rId2"/>
          <a:stretch>
            <a:fillRect/>
          </a:stretch>
        </p:blipFill>
        <p:spPr>
          <a:xfrm>
            <a:off x="1991545" y="908720"/>
            <a:ext cx="8537281" cy="5300812"/>
          </a:xfrm>
          <a:prstGeom prst="rect">
            <a:avLst/>
          </a:prstGeom>
        </p:spPr>
      </p:pic>
      <p:sp>
        <p:nvSpPr>
          <p:cNvPr id="4" name="모서리가 둥근 직사각형 3"/>
          <p:cNvSpPr/>
          <p:nvPr/>
        </p:nvSpPr>
        <p:spPr>
          <a:xfrm>
            <a:off x="2063552" y="2852936"/>
            <a:ext cx="2016224" cy="2880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367808" y="1844824"/>
            <a:ext cx="2016224" cy="2880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4727848" y="5013176"/>
            <a:ext cx="3096344" cy="14401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4727848" y="5373216"/>
            <a:ext cx="3096344" cy="14401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23585022"/>
      </p:ext>
    </p:extLst>
  </p:cSld>
  <p:clrMapOvr>
    <a:masterClrMapping/>
  </p:clrMapOvr>
  <p:transition spd="slow"/>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Project </a:t>
            </a:r>
            <a:r>
              <a:rPr lang="ko-KR" altLang="en-US" sz="2000" b="1" dirty="0">
                <a:solidFill>
                  <a:srgbClr val="0000FF"/>
                </a:solidFill>
              </a:rPr>
              <a:t>만들기</a:t>
            </a:r>
            <a:endParaRPr lang="en-US" altLang="ko-KR" sz="2000" b="1" dirty="0">
              <a:solidFill>
                <a:srgbClr val="0000FF"/>
              </a:solidFill>
            </a:endParaRPr>
          </a:p>
        </p:txBody>
      </p:sp>
      <p:pic>
        <p:nvPicPr>
          <p:cNvPr id="2" name="그림 1"/>
          <p:cNvPicPr>
            <a:picLocks noChangeAspect="1"/>
          </p:cNvPicPr>
          <p:nvPr/>
        </p:nvPicPr>
        <p:blipFill>
          <a:blip r:embed="rId2"/>
          <a:stretch>
            <a:fillRect/>
          </a:stretch>
        </p:blipFill>
        <p:spPr>
          <a:xfrm>
            <a:off x="2063553" y="1268760"/>
            <a:ext cx="7357939" cy="4579296"/>
          </a:xfrm>
          <a:prstGeom prst="rect">
            <a:avLst/>
          </a:prstGeom>
        </p:spPr>
      </p:pic>
      <p:sp>
        <p:nvSpPr>
          <p:cNvPr id="7" name="TextBox 6"/>
          <p:cNvSpPr txBox="1"/>
          <p:nvPr/>
        </p:nvSpPr>
        <p:spPr>
          <a:xfrm>
            <a:off x="1966120" y="732520"/>
            <a:ext cx="6384953" cy="307777"/>
          </a:xfrm>
          <a:prstGeom prst="rect">
            <a:avLst/>
          </a:prstGeom>
          <a:noFill/>
        </p:spPr>
        <p:txBody>
          <a:bodyPr wrap="none" rtlCol="0">
            <a:spAutoFit/>
          </a:bodyPr>
          <a:lstStyle/>
          <a:p>
            <a:pPr marL="285750" indent="-285750">
              <a:buFont typeface="Arial" panose="020B0604020202020204" pitchFamily="34" charset="0"/>
              <a:buChar char="•"/>
            </a:pPr>
            <a:r>
              <a:rPr lang="en-US" altLang="ko-KR" sz="1400" b="1" dirty="0">
                <a:latin typeface="+mn-ea"/>
              </a:rPr>
              <a:t>RTOS</a:t>
            </a:r>
            <a:r>
              <a:rPr lang="ko-KR" altLang="en-US" sz="1400" b="1" dirty="0">
                <a:latin typeface="+mn-ea"/>
              </a:rPr>
              <a:t>를 사용하여 </a:t>
            </a:r>
            <a:r>
              <a:rPr lang="en-US" altLang="ko-KR" sz="1400" b="1" dirty="0">
                <a:latin typeface="+mn-ea"/>
              </a:rPr>
              <a:t>2</a:t>
            </a:r>
            <a:r>
              <a:rPr lang="ko-KR" altLang="en-US" sz="1400" b="1" dirty="0">
                <a:latin typeface="+mn-ea"/>
              </a:rPr>
              <a:t>개의 </a:t>
            </a:r>
            <a:r>
              <a:rPr lang="en-US" altLang="ko-KR" sz="1400" b="1" dirty="0">
                <a:latin typeface="+mn-ea"/>
              </a:rPr>
              <a:t>LED</a:t>
            </a:r>
            <a:r>
              <a:rPr lang="ko-KR" altLang="en-US" sz="1400" b="1" dirty="0">
                <a:latin typeface="+mn-ea"/>
              </a:rPr>
              <a:t>를 동시에 제어하는 프로그램을 만들어 보자</a:t>
            </a:r>
            <a:r>
              <a:rPr lang="en-US" altLang="ko-KR" sz="1400" b="1" dirty="0">
                <a:latin typeface="+mn-ea"/>
              </a:rPr>
              <a:t>.</a:t>
            </a:r>
            <a:endParaRPr lang="ko-KR" altLang="en-US" sz="1400" b="1" dirty="0">
              <a:latin typeface="+mn-ea"/>
            </a:endParaRPr>
          </a:p>
        </p:txBody>
      </p:sp>
    </p:spTree>
    <p:extLst>
      <p:ext uri="{BB962C8B-B14F-4D97-AF65-F5344CB8AC3E}">
        <p14:creationId xmlns:p14="http://schemas.microsoft.com/office/powerpoint/2010/main" val="238656668"/>
      </p:ext>
    </p:extLst>
  </p:cSld>
  <p:clrMapOvr>
    <a:masterClrMapping/>
  </p:clrMapOvr>
  <p:transition spd="slow"/>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LED Blink - RTOS Enable</a:t>
            </a:r>
          </a:p>
        </p:txBody>
      </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556792"/>
            <a:ext cx="9144000" cy="4772264"/>
          </a:xfrm>
          <a:prstGeom prst="rect">
            <a:avLst/>
          </a:prstGeom>
        </p:spPr>
      </p:pic>
      <p:sp>
        <p:nvSpPr>
          <p:cNvPr id="9" name="TextBox 8"/>
          <p:cNvSpPr txBox="1"/>
          <p:nvPr/>
        </p:nvSpPr>
        <p:spPr>
          <a:xfrm>
            <a:off x="5272118" y="3573592"/>
            <a:ext cx="607859" cy="369332"/>
          </a:xfrm>
          <a:prstGeom prst="rect">
            <a:avLst/>
          </a:prstGeom>
          <a:noFill/>
        </p:spPr>
        <p:txBody>
          <a:bodyPr wrap="none" rtlCol="0">
            <a:spAutoFit/>
          </a:bodyPr>
          <a:lstStyle/>
          <a:p>
            <a:r>
              <a:rPr lang="en-US" altLang="ko-KR" b="1">
                <a:solidFill>
                  <a:srgbClr val="0000FF"/>
                </a:solidFill>
              </a:rPr>
              <a:t>PC0</a:t>
            </a:r>
            <a:endParaRPr lang="ko-KR" altLang="en-US" b="1">
              <a:solidFill>
                <a:srgbClr val="0000FF"/>
              </a:solidFill>
            </a:endParaRPr>
          </a:p>
        </p:txBody>
      </p:sp>
      <p:sp>
        <p:nvSpPr>
          <p:cNvPr id="10" name="TextBox 9"/>
          <p:cNvSpPr txBox="1"/>
          <p:nvPr/>
        </p:nvSpPr>
        <p:spPr>
          <a:xfrm>
            <a:off x="5272118" y="4005064"/>
            <a:ext cx="607859" cy="369332"/>
          </a:xfrm>
          <a:prstGeom prst="rect">
            <a:avLst/>
          </a:prstGeom>
          <a:noFill/>
        </p:spPr>
        <p:txBody>
          <a:bodyPr wrap="none" rtlCol="0">
            <a:spAutoFit/>
          </a:bodyPr>
          <a:lstStyle/>
          <a:p>
            <a:r>
              <a:rPr lang="en-US" altLang="ko-KR" b="1">
                <a:solidFill>
                  <a:srgbClr val="0000FF"/>
                </a:solidFill>
              </a:rPr>
              <a:t>PC1</a:t>
            </a:r>
            <a:endParaRPr lang="ko-KR" altLang="en-US" b="1">
              <a:solidFill>
                <a:srgbClr val="0000FF"/>
              </a:solidFill>
            </a:endParaRPr>
          </a:p>
        </p:txBody>
      </p:sp>
      <p:sp>
        <p:nvSpPr>
          <p:cNvPr id="11" name="TextBox 10"/>
          <p:cNvSpPr txBox="1"/>
          <p:nvPr/>
        </p:nvSpPr>
        <p:spPr>
          <a:xfrm>
            <a:off x="5272118" y="4355812"/>
            <a:ext cx="607859" cy="369332"/>
          </a:xfrm>
          <a:prstGeom prst="rect">
            <a:avLst/>
          </a:prstGeom>
          <a:noFill/>
        </p:spPr>
        <p:txBody>
          <a:bodyPr wrap="none" rtlCol="0">
            <a:spAutoFit/>
          </a:bodyPr>
          <a:lstStyle/>
          <a:p>
            <a:r>
              <a:rPr lang="en-US" altLang="ko-KR" b="1" dirty="0">
                <a:solidFill>
                  <a:srgbClr val="0000FF"/>
                </a:solidFill>
              </a:rPr>
              <a:t>PC2</a:t>
            </a:r>
            <a:endParaRPr lang="ko-KR" altLang="en-US" b="1" dirty="0">
              <a:solidFill>
                <a:srgbClr val="0000FF"/>
              </a:solidFill>
            </a:endParaRPr>
          </a:p>
        </p:txBody>
      </p:sp>
      <p:sp>
        <p:nvSpPr>
          <p:cNvPr id="12" name="TextBox 11"/>
          <p:cNvSpPr txBox="1"/>
          <p:nvPr/>
        </p:nvSpPr>
        <p:spPr>
          <a:xfrm>
            <a:off x="5272118" y="4797152"/>
            <a:ext cx="607859" cy="369332"/>
          </a:xfrm>
          <a:prstGeom prst="rect">
            <a:avLst/>
          </a:prstGeom>
          <a:noFill/>
        </p:spPr>
        <p:txBody>
          <a:bodyPr wrap="none" rtlCol="0">
            <a:spAutoFit/>
          </a:bodyPr>
          <a:lstStyle/>
          <a:p>
            <a:r>
              <a:rPr lang="en-US" altLang="ko-KR" b="1">
                <a:solidFill>
                  <a:srgbClr val="0000FF"/>
                </a:solidFill>
              </a:rPr>
              <a:t>PC3</a:t>
            </a:r>
            <a:endParaRPr lang="ko-KR" altLang="en-US" b="1">
              <a:solidFill>
                <a:srgbClr val="0000FF"/>
              </a:solidFill>
            </a:endParaRPr>
          </a:p>
        </p:txBody>
      </p:sp>
      <p:sp>
        <p:nvSpPr>
          <p:cNvPr id="13" name="TextBox 12"/>
          <p:cNvSpPr txBox="1"/>
          <p:nvPr/>
        </p:nvSpPr>
        <p:spPr>
          <a:xfrm>
            <a:off x="5272118" y="5219908"/>
            <a:ext cx="607859" cy="369332"/>
          </a:xfrm>
          <a:prstGeom prst="rect">
            <a:avLst/>
          </a:prstGeom>
          <a:noFill/>
        </p:spPr>
        <p:txBody>
          <a:bodyPr wrap="none" rtlCol="0">
            <a:spAutoFit/>
          </a:bodyPr>
          <a:lstStyle/>
          <a:p>
            <a:r>
              <a:rPr lang="en-US" altLang="ko-KR" b="1">
                <a:solidFill>
                  <a:srgbClr val="0000FF"/>
                </a:solidFill>
              </a:rPr>
              <a:t>PC4</a:t>
            </a:r>
            <a:endParaRPr lang="ko-KR" altLang="en-US" b="1">
              <a:solidFill>
                <a:srgbClr val="0000FF"/>
              </a:solidFill>
            </a:endParaRPr>
          </a:p>
        </p:txBody>
      </p:sp>
      <p:sp>
        <p:nvSpPr>
          <p:cNvPr id="16" name="TextBox 15"/>
          <p:cNvSpPr txBox="1"/>
          <p:nvPr/>
        </p:nvSpPr>
        <p:spPr>
          <a:xfrm>
            <a:off x="9088542" y="4540478"/>
            <a:ext cx="585417" cy="369332"/>
          </a:xfrm>
          <a:prstGeom prst="rect">
            <a:avLst/>
          </a:prstGeom>
          <a:noFill/>
        </p:spPr>
        <p:txBody>
          <a:bodyPr wrap="none" rtlCol="0">
            <a:spAutoFit/>
          </a:bodyPr>
          <a:lstStyle/>
          <a:p>
            <a:r>
              <a:rPr lang="en-US" altLang="ko-KR" b="1">
                <a:solidFill>
                  <a:srgbClr val="0000FF"/>
                </a:solidFill>
              </a:rPr>
              <a:t>PE4</a:t>
            </a:r>
            <a:endParaRPr lang="ko-KR" altLang="en-US" b="1">
              <a:solidFill>
                <a:srgbClr val="0000FF"/>
              </a:solidFill>
            </a:endParaRPr>
          </a:p>
        </p:txBody>
      </p:sp>
      <p:sp>
        <p:nvSpPr>
          <p:cNvPr id="17" name="TextBox 16"/>
          <p:cNvSpPr txBox="1"/>
          <p:nvPr/>
        </p:nvSpPr>
        <p:spPr>
          <a:xfrm>
            <a:off x="9120337" y="4931876"/>
            <a:ext cx="585417" cy="369332"/>
          </a:xfrm>
          <a:prstGeom prst="rect">
            <a:avLst/>
          </a:prstGeom>
          <a:noFill/>
        </p:spPr>
        <p:txBody>
          <a:bodyPr wrap="none" rtlCol="0">
            <a:spAutoFit/>
          </a:bodyPr>
          <a:lstStyle/>
          <a:p>
            <a:r>
              <a:rPr lang="en-US" altLang="ko-KR" b="1">
                <a:solidFill>
                  <a:srgbClr val="0000FF"/>
                </a:solidFill>
              </a:rPr>
              <a:t>PE3</a:t>
            </a:r>
            <a:endParaRPr lang="ko-KR" altLang="en-US" b="1">
              <a:solidFill>
                <a:srgbClr val="0000FF"/>
              </a:solidFill>
            </a:endParaRPr>
          </a:p>
        </p:txBody>
      </p:sp>
      <p:sp>
        <p:nvSpPr>
          <p:cNvPr id="18" name="TextBox 17"/>
          <p:cNvSpPr txBox="1"/>
          <p:nvPr/>
        </p:nvSpPr>
        <p:spPr>
          <a:xfrm>
            <a:off x="9110984" y="5363924"/>
            <a:ext cx="585417" cy="369332"/>
          </a:xfrm>
          <a:prstGeom prst="rect">
            <a:avLst/>
          </a:prstGeom>
          <a:noFill/>
        </p:spPr>
        <p:txBody>
          <a:bodyPr wrap="none" rtlCol="0">
            <a:spAutoFit/>
          </a:bodyPr>
          <a:lstStyle/>
          <a:p>
            <a:r>
              <a:rPr lang="en-US" altLang="ko-KR" b="1">
                <a:solidFill>
                  <a:srgbClr val="0000FF"/>
                </a:solidFill>
              </a:rPr>
              <a:t>PE2</a:t>
            </a:r>
            <a:endParaRPr lang="ko-KR" altLang="en-US" b="1">
              <a:solidFill>
                <a:srgbClr val="0000FF"/>
              </a:solidFill>
            </a:endParaRPr>
          </a:p>
        </p:txBody>
      </p:sp>
      <p:sp>
        <p:nvSpPr>
          <p:cNvPr id="19" name="TextBox 18"/>
          <p:cNvSpPr txBox="1"/>
          <p:nvPr/>
        </p:nvSpPr>
        <p:spPr>
          <a:xfrm>
            <a:off x="6528048" y="2636912"/>
            <a:ext cx="740908" cy="369332"/>
          </a:xfrm>
          <a:prstGeom prst="rect">
            <a:avLst/>
          </a:prstGeom>
          <a:noFill/>
        </p:spPr>
        <p:txBody>
          <a:bodyPr wrap="none" rtlCol="0">
            <a:spAutoFit/>
          </a:bodyPr>
          <a:lstStyle/>
          <a:p>
            <a:r>
              <a:rPr lang="en-US" altLang="ko-KR" b="1">
                <a:solidFill>
                  <a:srgbClr val="0000FF"/>
                </a:solidFill>
              </a:rPr>
              <a:t>PC13</a:t>
            </a:r>
            <a:endParaRPr lang="ko-KR" altLang="en-US" b="1">
              <a:solidFill>
                <a:srgbClr val="0000FF"/>
              </a:solidFill>
            </a:endParaRPr>
          </a:p>
        </p:txBody>
      </p:sp>
      <p:sp>
        <p:nvSpPr>
          <p:cNvPr id="20" name="TextBox 19"/>
          <p:cNvSpPr txBox="1"/>
          <p:nvPr/>
        </p:nvSpPr>
        <p:spPr>
          <a:xfrm>
            <a:off x="8415449" y="2690336"/>
            <a:ext cx="607089" cy="369332"/>
          </a:xfrm>
          <a:prstGeom prst="rect">
            <a:avLst/>
          </a:prstGeom>
          <a:noFill/>
        </p:spPr>
        <p:txBody>
          <a:bodyPr wrap="none" rtlCol="0">
            <a:spAutoFit/>
          </a:bodyPr>
          <a:lstStyle/>
          <a:p>
            <a:r>
              <a:rPr lang="en-US" altLang="ko-KR" b="1">
                <a:solidFill>
                  <a:srgbClr val="0000FF"/>
                </a:solidFill>
              </a:rPr>
              <a:t>PA0</a:t>
            </a:r>
            <a:endParaRPr lang="ko-KR" altLang="en-US" b="1">
              <a:solidFill>
                <a:srgbClr val="0000FF"/>
              </a:solidFill>
            </a:endParaRPr>
          </a:p>
        </p:txBody>
      </p:sp>
      <p:sp>
        <p:nvSpPr>
          <p:cNvPr id="5" name="TextBox 4"/>
          <p:cNvSpPr txBox="1"/>
          <p:nvPr/>
        </p:nvSpPr>
        <p:spPr>
          <a:xfrm>
            <a:off x="1679575" y="648519"/>
            <a:ext cx="3800528" cy="923330"/>
          </a:xfrm>
          <a:prstGeom prst="rect">
            <a:avLst/>
          </a:prstGeom>
          <a:solidFill>
            <a:schemeClr val="accent3">
              <a:lumMod val="20000"/>
              <a:lumOff val="80000"/>
            </a:schemeClr>
          </a:solidFill>
        </p:spPr>
        <p:txBody>
          <a:bodyPr wrap="none" rtlCol="0">
            <a:spAutoFit/>
          </a:bodyPr>
          <a:lstStyle/>
          <a:p>
            <a:pPr marL="285750" indent="-285750">
              <a:buFont typeface="Arial" panose="020B0604020202020204" pitchFamily="34" charset="0"/>
              <a:buChar char="•"/>
            </a:pPr>
            <a:r>
              <a:rPr lang="en-US" altLang="ko-KR">
                <a:solidFill>
                  <a:srgbClr val="0000FF"/>
                </a:solidFill>
              </a:rPr>
              <a:t>RCC Clock </a:t>
            </a:r>
            <a:r>
              <a:rPr lang="ko-KR" altLang="en-US">
                <a:solidFill>
                  <a:srgbClr val="0000FF"/>
                </a:solidFill>
              </a:rPr>
              <a:t>설정</a:t>
            </a:r>
            <a:endParaRPr lang="en-US" altLang="ko-KR">
              <a:solidFill>
                <a:srgbClr val="0000FF"/>
              </a:solidFill>
            </a:endParaRPr>
          </a:p>
          <a:p>
            <a:pPr marL="285750" indent="-285750">
              <a:buFont typeface="Arial" panose="020B0604020202020204" pitchFamily="34" charset="0"/>
              <a:buChar char="•"/>
            </a:pPr>
            <a:r>
              <a:rPr lang="en-US" altLang="ko-KR">
                <a:solidFill>
                  <a:srgbClr val="0000FF"/>
                </a:solidFill>
              </a:rPr>
              <a:t>UART1  115,200 </a:t>
            </a:r>
            <a:r>
              <a:rPr lang="ko-KR" altLang="en-US">
                <a:solidFill>
                  <a:srgbClr val="0000FF"/>
                </a:solidFill>
              </a:rPr>
              <a:t>설정</a:t>
            </a:r>
            <a:endParaRPr lang="en-US" altLang="ko-KR">
              <a:solidFill>
                <a:srgbClr val="0000FF"/>
              </a:solidFill>
            </a:endParaRPr>
          </a:p>
          <a:p>
            <a:pPr marL="285750" indent="-285750">
              <a:buFont typeface="Arial" panose="020B0604020202020204" pitchFamily="34" charset="0"/>
              <a:buChar char="•"/>
            </a:pPr>
            <a:r>
              <a:rPr lang="en-US" altLang="ko-KR">
                <a:solidFill>
                  <a:srgbClr val="0000FF"/>
                </a:solidFill>
              </a:rPr>
              <a:t>PortE LED 3</a:t>
            </a:r>
            <a:r>
              <a:rPr lang="ko-KR" altLang="en-US">
                <a:solidFill>
                  <a:srgbClr val="0000FF"/>
                </a:solidFill>
              </a:rPr>
              <a:t>개</a:t>
            </a:r>
            <a:r>
              <a:rPr lang="en-US" altLang="ko-KR">
                <a:solidFill>
                  <a:srgbClr val="0000FF"/>
                </a:solidFill>
              </a:rPr>
              <a:t>,  Switch 5</a:t>
            </a:r>
            <a:r>
              <a:rPr lang="ko-KR" altLang="en-US">
                <a:solidFill>
                  <a:srgbClr val="0000FF"/>
                </a:solidFill>
              </a:rPr>
              <a:t>개 추가</a:t>
            </a:r>
          </a:p>
        </p:txBody>
      </p:sp>
    </p:spTree>
    <p:extLst>
      <p:ext uri="{BB962C8B-B14F-4D97-AF65-F5344CB8AC3E}">
        <p14:creationId xmlns:p14="http://schemas.microsoft.com/office/powerpoint/2010/main" val="3710477955"/>
      </p:ext>
    </p:extLst>
  </p:cSld>
  <p:clrMapOvr>
    <a:masterClrMapping/>
  </p:clrMapOvr>
  <p:transition spd="slow"/>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LED Blink - RTOS Enable</a:t>
            </a:r>
          </a:p>
        </p:txBody>
      </p:sp>
      <p:pic>
        <p:nvPicPr>
          <p:cNvPr id="2" name="그림 1"/>
          <p:cNvPicPr>
            <a:picLocks noChangeAspect="1"/>
          </p:cNvPicPr>
          <p:nvPr/>
        </p:nvPicPr>
        <p:blipFill>
          <a:blip r:embed="rId2"/>
          <a:stretch>
            <a:fillRect/>
          </a:stretch>
        </p:blipFill>
        <p:spPr>
          <a:xfrm>
            <a:off x="2063553" y="661947"/>
            <a:ext cx="7332687" cy="5341284"/>
          </a:xfrm>
          <a:prstGeom prst="rect">
            <a:avLst/>
          </a:prstGeom>
        </p:spPr>
      </p:pic>
      <p:sp>
        <p:nvSpPr>
          <p:cNvPr id="14" name="모서리가 둥근 직사각형 13"/>
          <p:cNvSpPr/>
          <p:nvPr/>
        </p:nvSpPr>
        <p:spPr>
          <a:xfrm>
            <a:off x="2214737" y="4910419"/>
            <a:ext cx="1008112" cy="14401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4446985" y="3038211"/>
            <a:ext cx="648072" cy="14401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80107693"/>
      </p:ext>
    </p:extLst>
  </p:cSld>
  <p:clrMapOvr>
    <a:masterClrMapping/>
  </p:clrMapOvr>
  <p:transition spd="slow"/>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LED Blink - Configure parameters</a:t>
            </a:r>
          </a:p>
        </p:txBody>
      </p:sp>
      <p:sp>
        <p:nvSpPr>
          <p:cNvPr id="17" name="TextBox 16"/>
          <p:cNvSpPr txBox="1"/>
          <p:nvPr/>
        </p:nvSpPr>
        <p:spPr>
          <a:xfrm>
            <a:off x="1831974" y="632190"/>
            <a:ext cx="7360370" cy="523220"/>
          </a:xfrm>
          <a:prstGeom prst="rect">
            <a:avLst/>
          </a:prstGeom>
          <a:noFill/>
        </p:spPr>
        <p:txBody>
          <a:bodyPr wrap="square" rtlCol="0">
            <a:spAutoFit/>
          </a:bodyPr>
          <a:lstStyle/>
          <a:p>
            <a:pPr marL="85725" indent="-85725">
              <a:buFont typeface="Arial" panose="020B0604020202020204" pitchFamily="34" charset="0"/>
              <a:buChar char="•"/>
              <a:tabLst>
                <a:tab pos="85725" algn="l"/>
              </a:tabLst>
            </a:pPr>
            <a:r>
              <a:rPr lang="en-US" altLang="ko-KR" sz="1400" dirty="0"/>
              <a:t> RTOS application </a:t>
            </a:r>
            <a:r>
              <a:rPr lang="ko-KR" altLang="en-US" sz="1400" dirty="0"/>
              <a:t>과 </a:t>
            </a:r>
            <a:r>
              <a:rPr lang="en-US" altLang="ko-KR" sz="1400" dirty="0"/>
              <a:t>heap </a:t>
            </a:r>
            <a:r>
              <a:rPr lang="ko-KR" altLang="en-US" sz="1400" dirty="0"/>
              <a:t>예약을 위해 </a:t>
            </a:r>
            <a:r>
              <a:rPr lang="en-US" altLang="ko-KR" sz="1400" dirty="0"/>
              <a:t>  </a:t>
            </a:r>
            <a:r>
              <a:rPr lang="ko-KR" altLang="en-US" sz="1400" dirty="0"/>
              <a:t>필요한 </a:t>
            </a:r>
            <a:r>
              <a:rPr lang="en-US" altLang="ko-KR" sz="1400" dirty="0"/>
              <a:t>resources </a:t>
            </a:r>
            <a:r>
              <a:rPr lang="ko-KR" altLang="en-US" sz="1400" dirty="0"/>
              <a:t>설정할 수 있음</a:t>
            </a:r>
            <a:endParaRPr lang="en-US" altLang="ko-KR" sz="1400" dirty="0"/>
          </a:p>
          <a:p>
            <a:pPr>
              <a:buFont typeface="Arial" panose="020B0604020202020204" pitchFamily="34" charset="0"/>
              <a:buChar char="•"/>
              <a:tabLst>
                <a:tab pos="85725" algn="l"/>
              </a:tabLst>
            </a:pPr>
            <a:r>
              <a:rPr lang="en-US" altLang="ko-KR" sz="1400" dirty="0"/>
              <a:t>  </a:t>
            </a:r>
            <a:r>
              <a:rPr lang="en-US" altLang="ko-KR" sz="1400" dirty="0" err="1"/>
              <a:t>FreeRTOS</a:t>
            </a:r>
            <a:r>
              <a:rPr lang="en-US" altLang="ko-KR" sz="1400" dirty="0"/>
              <a:t> </a:t>
            </a:r>
            <a:r>
              <a:rPr lang="ko-KR" altLang="en-US" sz="1400" dirty="0"/>
              <a:t>요소들은 </a:t>
            </a:r>
            <a:r>
              <a:rPr lang="en-US" altLang="ko-KR" sz="1400" dirty="0"/>
              <a:t>CMSIS-RTOS API  </a:t>
            </a:r>
            <a:r>
              <a:rPr lang="ko-KR" altLang="en-US" sz="1400" dirty="0"/>
              <a:t>함수들을 사용하여 정의함</a:t>
            </a:r>
          </a:p>
        </p:txBody>
      </p:sp>
      <p:pic>
        <p:nvPicPr>
          <p:cNvPr id="2" name="그림 1"/>
          <p:cNvPicPr>
            <a:picLocks noChangeAspect="1"/>
          </p:cNvPicPr>
          <p:nvPr/>
        </p:nvPicPr>
        <p:blipFill>
          <a:blip r:embed="rId2"/>
          <a:stretch>
            <a:fillRect/>
          </a:stretch>
        </p:blipFill>
        <p:spPr>
          <a:xfrm>
            <a:off x="1831975" y="1243219"/>
            <a:ext cx="6826734" cy="4945161"/>
          </a:xfrm>
          <a:prstGeom prst="rect">
            <a:avLst/>
          </a:prstGeom>
        </p:spPr>
      </p:pic>
      <p:sp>
        <p:nvSpPr>
          <p:cNvPr id="10" name="모서리가 둥근 직사각형 9"/>
          <p:cNvSpPr/>
          <p:nvPr/>
        </p:nvSpPr>
        <p:spPr>
          <a:xfrm>
            <a:off x="1831975" y="1988840"/>
            <a:ext cx="1887761" cy="21602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88748686"/>
      </p:ext>
    </p:extLst>
  </p:cSld>
  <p:clrMapOvr>
    <a:masterClrMapping/>
  </p:clrMapOvr>
  <p:transition spd="slow"/>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LED Blink - Configure parameters</a:t>
            </a:r>
          </a:p>
        </p:txBody>
      </p:sp>
      <p:pic>
        <p:nvPicPr>
          <p:cNvPr id="6" name="그림 5"/>
          <p:cNvPicPr>
            <a:picLocks noChangeAspect="1"/>
          </p:cNvPicPr>
          <p:nvPr/>
        </p:nvPicPr>
        <p:blipFill>
          <a:blip r:embed="rId2"/>
          <a:stretch>
            <a:fillRect/>
          </a:stretch>
        </p:blipFill>
        <p:spPr>
          <a:xfrm>
            <a:off x="1984376" y="908721"/>
            <a:ext cx="5008187" cy="4878441"/>
          </a:xfrm>
          <a:prstGeom prst="rect">
            <a:avLst/>
          </a:prstGeom>
        </p:spPr>
      </p:pic>
    </p:spTree>
    <p:extLst>
      <p:ext uri="{BB962C8B-B14F-4D97-AF65-F5344CB8AC3E}">
        <p14:creationId xmlns:p14="http://schemas.microsoft.com/office/powerpoint/2010/main" val="2575924857"/>
      </p:ext>
    </p:extLst>
  </p:cSld>
  <p:clrMapOvr>
    <a:masterClrMapping/>
  </p:clrMapOvr>
  <p:transition spd="slow"/>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LED Blink – </a:t>
            </a:r>
            <a:r>
              <a:rPr lang="en-US" altLang="ko-KR" sz="2000" b="1" dirty="0">
                <a:solidFill>
                  <a:schemeClr val="tx1"/>
                </a:solidFill>
              </a:rPr>
              <a:t>LED1 Tasks and Queues</a:t>
            </a:r>
          </a:p>
        </p:txBody>
      </p:sp>
      <p:pic>
        <p:nvPicPr>
          <p:cNvPr id="2" name="그림 1"/>
          <p:cNvPicPr>
            <a:picLocks noChangeAspect="1"/>
          </p:cNvPicPr>
          <p:nvPr/>
        </p:nvPicPr>
        <p:blipFill>
          <a:blip r:embed="rId2"/>
          <a:stretch>
            <a:fillRect/>
          </a:stretch>
        </p:blipFill>
        <p:spPr>
          <a:xfrm>
            <a:off x="1827497" y="836713"/>
            <a:ext cx="8488437" cy="4524375"/>
          </a:xfrm>
          <a:prstGeom prst="rect">
            <a:avLst/>
          </a:prstGeom>
        </p:spPr>
      </p:pic>
      <p:sp>
        <p:nvSpPr>
          <p:cNvPr id="7" name="모서리가 둥근 직사각형 6"/>
          <p:cNvSpPr/>
          <p:nvPr/>
        </p:nvSpPr>
        <p:spPr>
          <a:xfrm>
            <a:off x="1808744" y="1412776"/>
            <a:ext cx="1983000"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7"/>
          <p:cNvSpPr/>
          <p:nvPr/>
        </p:nvSpPr>
        <p:spPr>
          <a:xfrm>
            <a:off x="1839720" y="2258864"/>
            <a:ext cx="1015920" cy="2880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모서리가 둥근 사각형 설명선 4"/>
          <p:cNvSpPr/>
          <p:nvPr/>
        </p:nvSpPr>
        <p:spPr>
          <a:xfrm>
            <a:off x="3818672" y="1124745"/>
            <a:ext cx="1125200" cy="327543"/>
          </a:xfrm>
          <a:prstGeom prst="wedgeRoundRectCallout">
            <a:avLst>
              <a:gd name="adj1" fmla="val -51796"/>
              <a:gd name="adj2" fmla="val 87192"/>
              <a:gd name="adj3" fmla="val 16667"/>
            </a:avLst>
          </a:prstGeom>
          <a:solidFill>
            <a:schemeClr val="bg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1. Tab </a:t>
            </a:r>
            <a:r>
              <a:rPr lang="ko-KR" altLang="en-US" sz="1400" dirty="0">
                <a:solidFill>
                  <a:schemeClr val="tx1"/>
                </a:solidFill>
              </a:rPr>
              <a:t>선택</a:t>
            </a:r>
          </a:p>
        </p:txBody>
      </p:sp>
      <p:sp>
        <p:nvSpPr>
          <p:cNvPr id="12" name="모서리가 둥근 사각형 설명선 11"/>
          <p:cNvSpPr/>
          <p:nvPr/>
        </p:nvSpPr>
        <p:spPr>
          <a:xfrm>
            <a:off x="2899936" y="1981216"/>
            <a:ext cx="2331968" cy="327543"/>
          </a:xfrm>
          <a:prstGeom prst="wedgeRoundRectCallout">
            <a:avLst>
              <a:gd name="adj1" fmla="val -51796"/>
              <a:gd name="adj2" fmla="val 87192"/>
              <a:gd name="adj3" fmla="val 16667"/>
            </a:avLst>
          </a:prstGeom>
          <a:solidFill>
            <a:schemeClr val="bg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rPr>
              <a:t>2. DefaultTask </a:t>
            </a:r>
            <a:r>
              <a:rPr lang="ko-KR" altLang="en-US" sz="1400" dirty="0">
                <a:solidFill>
                  <a:schemeClr val="tx1"/>
                </a:solidFill>
              </a:rPr>
              <a:t>더블 클릭</a:t>
            </a:r>
          </a:p>
        </p:txBody>
      </p:sp>
      <p:pic>
        <p:nvPicPr>
          <p:cNvPr id="6" name="그림 5"/>
          <p:cNvPicPr>
            <a:picLocks noChangeAspect="1"/>
          </p:cNvPicPr>
          <p:nvPr/>
        </p:nvPicPr>
        <p:blipFill>
          <a:blip r:embed="rId3"/>
          <a:stretch>
            <a:fillRect/>
          </a:stretch>
        </p:blipFill>
        <p:spPr>
          <a:xfrm>
            <a:off x="2063553" y="2596791"/>
            <a:ext cx="3259627" cy="2632410"/>
          </a:xfrm>
          <a:prstGeom prst="rect">
            <a:avLst/>
          </a:prstGeom>
        </p:spPr>
      </p:pic>
      <p:sp>
        <p:nvSpPr>
          <p:cNvPr id="14" name="모서리가 둥근 직사각형 13"/>
          <p:cNvSpPr/>
          <p:nvPr/>
        </p:nvSpPr>
        <p:spPr>
          <a:xfrm>
            <a:off x="3649802" y="2852935"/>
            <a:ext cx="1015920" cy="24596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3649802" y="3543077"/>
            <a:ext cx="1015920" cy="24596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2999656" y="4871725"/>
            <a:ext cx="576064" cy="35747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사각형 설명선 16"/>
          <p:cNvSpPr/>
          <p:nvPr/>
        </p:nvSpPr>
        <p:spPr>
          <a:xfrm>
            <a:off x="5231904" y="2641414"/>
            <a:ext cx="2331968" cy="578740"/>
          </a:xfrm>
          <a:prstGeom prst="wedgeRoundRectCallout">
            <a:avLst>
              <a:gd name="adj1" fmla="val -51796"/>
              <a:gd name="adj2" fmla="val 87192"/>
              <a:gd name="adj3" fmla="val 16667"/>
            </a:avLst>
          </a:prstGeom>
          <a:solidFill>
            <a:schemeClr val="bg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rPr>
              <a:t>3. Task Name, </a:t>
            </a:r>
            <a:br>
              <a:rPr lang="en-US" altLang="ko-KR" sz="1400" dirty="0">
                <a:solidFill>
                  <a:schemeClr val="tx1"/>
                </a:solidFill>
              </a:rPr>
            </a:br>
            <a:r>
              <a:rPr lang="en-US" altLang="ko-KR" sz="1400" dirty="0">
                <a:solidFill>
                  <a:schemeClr val="tx1"/>
                </a:solidFill>
              </a:rPr>
              <a:t>   Entry Function </a:t>
            </a:r>
            <a:r>
              <a:rPr lang="ko-KR" altLang="en-US" sz="1400" dirty="0">
                <a:solidFill>
                  <a:schemeClr val="tx1"/>
                </a:solidFill>
              </a:rPr>
              <a:t>입력</a:t>
            </a:r>
          </a:p>
        </p:txBody>
      </p:sp>
    </p:spTree>
    <p:extLst>
      <p:ext uri="{BB962C8B-B14F-4D97-AF65-F5344CB8AC3E}">
        <p14:creationId xmlns:p14="http://schemas.microsoft.com/office/powerpoint/2010/main" val="465603880"/>
      </p:ext>
    </p:extLst>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LED Blink – </a:t>
            </a:r>
            <a:r>
              <a:rPr lang="en-US" altLang="ko-KR" sz="2000" b="1" dirty="0">
                <a:solidFill>
                  <a:schemeClr val="tx1"/>
                </a:solidFill>
              </a:rPr>
              <a:t>LED2 Tasks and Queues</a:t>
            </a:r>
          </a:p>
        </p:txBody>
      </p:sp>
      <p:pic>
        <p:nvPicPr>
          <p:cNvPr id="6" name="그림 5"/>
          <p:cNvPicPr>
            <a:picLocks noChangeAspect="1"/>
          </p:cNvPicPr>
          <p:nvPr/>
        </p:nvPicPr>
        <p:blipFill>
          <a:blip r:embed="rId2"/>
          <a:stretch>
            <a:fillRect/>
          </a:stretch>
        </p:blipFill>
        <p:spPr>
          <a:xfrm>
            <a:off x="1687453" y="764704"/>
            <a:ext cx="8815139" cy="5295900"/>
          </a:xfrm>
          <a:prstGeom prst="rect">
            <a:avLst/>
          </a:prstGeom>
        </p:spPr>
      </p:pic>
      <p:sp>
        <p:nvSpPr>
          <p:cNvPr id="14" name="모서리가 둥근 직사각형 13"/>
          <p:cNvSpPr/>
          <p:nvPr/>
        </p:nvSpPr>
        <p:spPr>
          <a:xfrm>
            <a:off x="9048328" y="4437112"/>
            <a:ext cx="727888" cy="360040"/>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6888088" y="3412654"/>
            <a:ext cx="864096" cy="232370"/>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5"/>
          <p:cNvSpPr/>
          <p:nvPr/>
        </p:nvSpPr>
        <p:spPr>
          <a:xfrm>
            <a:off x="6888088" y="4077072"/>
            <a:ext cx="864096" cy="232370"/>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사각형 설명선 16"/>
          <p:cNvSpPr/>
          <p:nvPr/>
        </p:nvSpPr>
        <p:spPr>
          <a:xfrm>
            <a:off x="8976320" y="3816268"/>
            <a:ext cx="1296144" cy="360196"/>
          </a:xfrm>
          <a:prstGeom prst="wedgeRoundRectCallout">
            <a:avLst>
              <a:gd name="adj1" fmla="val -6084"/>
              <a:gd name="adj2" fmla="val 130812"/>
              <a:gd name="adj3" fmla="val 16667"/>
            </a:avLst>
          </a:prstGeom>
          <a:solidFill>
            <a:schemeClr val="bg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1. Add </a:t>
            </a:r>
            <a:r>
              <a:rPr lang="ko-KR" altLang="en-US" sz="1400" dirty="0">
                <a:solidFill>
                  <a:schemeClr val="tx1"/>
                </a:solidFill>
              </a:rPr>
              <a:t>클릭</a:t>
            </a:r>
          </a:p>
        </p:txBody>
      </p:sp>
      <p:sp>
        <p:nvSpPr>
          <p:cNvPr id="19" name="모서리가 둥근 사각형 설명선 18"/>
          <p:cNvSpPr/>
          <p:nvPr/>
        </p:nvSpPr>
        <p:spPr>
          <a:xfrm>
            <a:off x="3503712" y="3355654"/>
            <a:ext cx="1931389" cy="578740"/>
          </a:xfrm>
          <a:prstGeom prst="wedgeRoundRectCallout">
            <a:avLst>
              <a:gd name="adj1" fmla="val 50726"/>
              <a:gd name="adj2" fmla="val 88838"/>
              <a:gd name="adj3" fmla="val 16667"/>
            </a:avLst>
          </a:prstGeom>
          <a:solidFill>
            <a:schemeClr val="bg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ko-KR" sz="1400" dirty="0">
                <a:solidFill>
                  <a:schemeClr val="tx1"/>
                </a:solidFill>
              </a:rPr>
              <a:t>2. Task Name, </a:t>
            </a:r>
            <a:br>
              <a:rPr lang="en-US" altLang="ko-KR" sz="1400" dirty="0">
                <a:solidFill>
                  <a:schemeClr val="tx1"/>
                </a:solidFill>
              </a:rPr>
            </a:br>
            <a:r>
              <a:rPr lang="en-US" altLang="ko-KR" sz="1400" dirty="0">
                <a:solidFill>
                  <a:schemeClr val="tx1"/>
                </a:solidFill>
              </a:rPr>
              <a:t>   Entry Function </a:t>
            </a:r>
            <a:r>
              <a:rPr lang="ko-KR" altLang="en-US" sz="1400" dirty="0">
                <a:solidFill>
                  <a:schemeClr val="tx1"/>
                </a:solidFill>
              </a:rPr>
              <a:t>입력</a:t>
            </a:r>
          </a:p>
        </p:txBody>
      </p:sp>
      <p:sp>
        <p:nvSpPr>
          <p:cNvPr id="20" name="모서리가 둥근 직사각형 19"/>
          <p:cNvSpPr/>
          <p:nvPr/>
        </p:nvSpPr>
        <p:spPr>
          <a:xfrm>
            <a:off x="1647649" y="2708920"/>
            <a:ext cx="8768831" cy="232370"/>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모서리가 둥근 사각형 설명선 20"/>
          <p:cNvSpPr/>
          <p:nvPr/>
        </p:nvSpPr>
        <p:spPr>
          <a:xfrm>
            <a:off x="1679576" y="3140765"/>
            <a:ext cx="1369769" cy="388074"/>
          </a:xfrm>
          <a:prstGeom prst="wedgeRoundRectCallout">
            <a:avLst>
              <a:gd name="adj1" fmla="val 4368"/>
              <a:gd name="adj2" fmla="val -102077"/>
              <a:gd name="adj3" fmla="val 16667"/>
            </a:avLst>
          </a:prstGeom>
          <a:solidFill>
            <a:schemeClr val="bg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ko-KR" sz="1400" dirty="0">
                <a:solidFill>
                  <a:schemeClr val="tx1"/>
                </a:solidFill>
              </a:rPr>
              <a:t>3. Task </a:t>
            </a:r>
            <a:r>
              <a:rPr lang="ko-KR" altLang="en-US" sz="1400" dirty="0">
                <a:solidFill>
                  <a:schemeClr val="tx1"/>
                </a:solidFill>
              </a:rPr>
              <a:t>추가됨</a:t>
            </a:r>
          </a:p>
        </p:txBody>
      </p:sp>
      <p:sp>
        <p:nvSpPr>
          <p:cNvPr id="22" name="모서리가 둥근 직사각형 21"/>
          <p:cNvSpPr/>
          <p:nvPr/>
        </p:nvSpPr>
        <p:spPr>
          <a:xfrm>
            <a:off x="6312024" y="5373216"/>
            <a:ext cx="576064" cy="432048"/>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62348143"/>
      </p:ext>
    </p:extLst>
  </p:cSld>
  <p:clrMapOvr>
    <a:masterClrMapping/>
  </p:clrMapOvr>
  <p:transition spd="slow"/>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LED Blink – </a:t>
            </a:r>
            <a:r>
              <a:rPr lang="en-US" altLang="ko-KR" sz="2000" b="1" dirty="0">
                <a:solidFill>
                  <a:schemeClr val="tx1"/>
                </a:solidFill>
              </a:rPr>
              <a:t>LED2 Tasks and Queues</a:t>
            </a:r>
          </a:p>
        </p:txBody>
      </p:sp>
      <p:pic>
        <p:nvPicPr>
          <p:cNvPr id="2" name="그림 1"/>
          <p:cNvPicPr>
            <a:picLocks noChangeAspect="1"/>
          </p:cNvPicPr>
          <p:nvPr/>
        </p:nvPicPr>
        <p:blipFill>
          <a:blip r:embed="rId2"/>
          <a:stretch>
            <a:fillRect/>
          </a:stretch>
        </p:blipFill>
        <p:spPr>
          <a:xfrm>
            <a:off x="1831976" y="3356992"/>
            <a:ext cx="5419725" cy="2933700"/>
          </a:xfrm>
          <a:prstGeom prst="rect">
            <a:avLst/>
          </a:prstGeom>
        </p:spPr>
      </p:pic>
      <p:pic>
        <p:nvPicPr>
          <p:cNvPr id="5" name="그림 4"/>
          <p:cNvPicPr>
            <a:picLocks noChangeAspect="1"/>
          </p:cNvPicPr>
          <p:nvPr/>
        </p:nvPicPr>
        <p:blipFill>
          <a:blip r:embed="rId3"/>
          <a:stretch>
            <a:fillRect/>
          </a:stretch>
        </p:blipFill>
        <p:spPr>
          <a:xfrm>
            <a:off x="7392144" y="3452242"/>
            <a:ext cx="3067050" cy="1371600"/>
          </a:xfrm>
          <a:prstGeom prst="rect">
            <a:avLst/>
          </a:prstGeom>
        </p:spPr>
      </p:pic>
      <p:sp>
        <p:nvSpPr>
          <p:cNvPr id="18" name="모서리가 둥근 직사각형 17"/>
          <p:cNvSpPr/>
          <p:nvPr/>
        </p:nvSpPr>
        <p:spPr>
          <a:xfrm>
            <a:off x="5375920" y="4365104"/>
            <a:ext cx="1656184" cy="432048"/>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모서리가 둥근 직사각형 22"/>
          <p:cNvSpPr/>
          <p:nvPr/>
        </p:nvSpPr>
        <p:spPr>
          <a:xfrm>
            <a:off x="8616280" y="4373860"/>
            <a:ext cx="1656184" cy="449982"/>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7" name="TextBox 6"/>
          <p:cNvSpPr txBox="1"/>
          <p:nvPr/>
        </p:nvSpPr>
        <p:spPr>
          <a:xfrm>
            <a:off x="1775521" y="836712"/>
            <a:ext cx="7872989" cy="2000548"/>
          </a:xfrm>
          <a:prstGeom prst="rect">
            <a:avLst/>
          </a:prstGeom>
          <a:noFill/>
        </p:spPr>
        <p:txBody>
          <a:bodyPr wrap="none" rtlCol="0">
            <a:spAutoFit/>
          </a:bodyPr>
          <a:lstStyle/>
          <a:p>
            <a:pPr marL="285750" indent="-285750">
              <a:lnSpc>
                <a:spcPts val="2200"/>
              </a:lnSpc>
              <a:buFont typeface="Arial" panose="020B0604020202020204" pitchFamily="34" charset="0"/>
              <a:buChar char="•"/>
            </a:pPr>
            <a:r>
              <a:rPr lang="en-US" altLang="ko-KR" sz="1400" dirty="0"/>
              <a:t>Systick</a:t>
            </a:r>
            <a:r>
              <a:rPr lang="ko-KR" altLang="en-US" sz="1400" dirty="0"/>
              <a:t>은 일반적으로 운영 </a:t>
            </a:r>
            <a:r>
              <a:rPr lang="ko-KR" altLang="en-US" sz="1400" dirty="0" err="1"/>
              <a:t>체제용으로</a:t>
            </a:r>
            <a:r>
              <a:rPr lang="ko-KR" altLang="en-US" sz="1400" dirty="0"/>
              <a:t> 예약된 대부분 </a:t>
            </a:r>
            <a:r>
              <a:rPr lang="en-US" altLang="ko-KR" sz="1400" dirty="0"/>
              <a:t>ARM </a:t>
            </a:r>
            <a:r>
              <a:rPr lang="ko-KR" altLang="en-US" sz="1400" dirty="0" err="1"/>
              <a:t>프로세의</a:t>
            </a:r>
            <a:r>
              <a:rPr lang="ko-KR" altLang="en-US" sz="1400" dirty="0"/>
              <a:t> 특수 타이머임</a:t>
            </a:r>
            <a:endParaRPr lang="en-US" altLang="ko-KR" sz="1400" dirty="0"/>
          </a:p>
          <a:p>
            <a:pPr marL="285750" indent="-285750">
              <a:lnSpc>
                <a:spcPts val="2200"/>
              </a:lnSpc>
              <a:buFont typeface="Arial" panose="020B0604020202020204" pitchFamily="34" charset="0"/>
              <a:buChar char="•"/>
            </a:pPr>
            <a:r>
              <a:rPr lang="en-US" altLang="ko-KR" sz="1400" dirty="0"/>
              <a:t>STM32</a:t>
            </a:r>
            <a:r>
              <a:rPr lang="ko-KR" altLang="en-US" sz="1400" dirty="0"/>
              <a:t>의 </a:t>
            </a:r>
            <a:r>
              <a:rPr lang="en-US" altLang="ko-KR" sz="1400" dirty="0"/>
              <a:t>Systick</a:t>
            </a:r>
            <a:r>
              <a:rPr lang="ko-KR" altLang="en-US" sz="1400" dirty="0"/>
              <a:t>은 </a:t>
            </a:r>
            <a:r>
              <a:rPr lang="en-US" altLang="ko-KR" sz="1400" dirty="0"/>
              <a:t>1msec </a:t>
            </a:r>
            <a:r>
              <a:rPr lang="ko-KR" altLang="en-US" sz="1400" dirty="0"/>
              <a:t>마다 인터럽트를 생성함</a:t>
            </a:r>
            <a:endParaRPr lang="en-US" altLang="ko-KR" sz="1400" dirty="0"/>
          </a:p>
          <a:p>
            <a:pPr marL="285750" indent="-285750">
              <a:lnSpc>
                <a:spcPts val="2200"/>
              </a:lnSpc>
              <a:buFont typeface="Arial" panose="020B0604020202020204" pitchFamily="34" charset="0"/>
              <a:buChar char="•"/>
            </a:pPr>
            <a:r>
              <a:rPr lang="en-US" altLang="ko-KR" sz="1400" dirty="0"/>
              <a:t>STM32 HAL</a:t>
            </a:r>
            <a:r>
              <a:rPr lang="ko-KR" altLang="en-US" sz="1400" dirty="0"/>
              <a:t>을 사용하는 경우 기본적으로 </a:t>
            </a:r>
            <a:r>
              <a:rPr lang="en-US" altLang="ko-KR" sz="1400" dirty="0" err="1"/>
              <a:t>SysTick</a:t>
            </a:r>
            <a:r>
              <a:rPr lang="ko-KR" altLang="en-US" sz="1400" dirty="0"/>
              <a:t>은 </a:t>
            </a:r>
            <a:r>
              <a:rPr lang="en-US" altLang="ko-KR" sz="1400" dirty="0" err="1"/>
              <a:t>HAL_Dealy</a:t>
            </a:r>
            <a:r>
              <a:rPr lang="en-US" altLang="ko-KR" sz="1400" dirty="0"/>
              <a:t>(), </a:t>
            </a:r>
            <a:r>
              <a:rPr lang="en-US" altLang="ko-KR" sz="1400" dirty="0" err="1"/>
              <a:t>HAL_GetTick</a:t>
            </a:r>
            <a:r>
              <a:rPr lang="en-US" altLang="ko-KR" sz="1400" dirty="0"/>
              <a:t>() </a:t>
            </a:r>
            <a:r>
              <a:rPr lang="ko-KR" altLang="en-US" sz="1400" dirty="0"/>
              <a:t>함수에 사용</a:t>
            </a:r>
            <a:endParaRPr lang="en-US" altLang="ko-KR" sz="1400" dirty="0"/>
          </a:p>
          <a:p>
            <a:pPr marL="285750" indent="-285750">
              <a:lnSpc>
                <a:spcPts val="2200"/>
              </a:lnSpc>
              <a:buFont typeface="Arial" panose="020B0604020202020204" pitchFamily="34" charset="0"/>
              <a:buChar char="•"/>
            </a:pPr>
            <a:r>
              <a:rPr lang="en-US" altLang="ko-KR" sz="1400" dirty="0"/>
              <a:t>STM32 HAL framework</a:t>
            </a:r>
            <a:r>
              <a:rPr lang="ko-KR" altLang="en-US" sz="1400" dirty="0"/>
              <a:t>에서 </a:t>
            </a:r>
            <a:r>
              <a:rPr lang="en-US" altLang="ko-KR" sz="1400" dirty="0" err="1"/>
              <a:t>SysTick</a:t>
            </a:r>
            <a:r>
              <a:rPr lang="ko-KR" altLang="en-US" sz="1400" dirty="0"/>
              <a:t>는 매우 높은 우선 순위가 부여됨</a:t>
            </a:r>
            <a:endParaRPr lang="en-US" altLang="ko-KR" sz="1400" dirty="0"/>
          </a:p>
          <a:p>
            <a:pPr marL="285750" indent="-285750">
              <a:lnSpc>
                <a:spcPts val="2200"/>
              </a:lnSpc>
              <a:buFont typeface="Arial" panose="020B0604020202020204" pitchFamily="34" charset="0"/>
              <a:buChar char="•"/>
            </a:pPr>
            <a:r>
              <a:rPr lang="en-US" altLang="ko-KR" sz="1400" dirty="0" err="1"/>
              <a:t>FreeRTOS</a:t>
            </a:r>
            <a:r>
              <a:rPr lang="ko-KR" altLang="en-US" sz="1400" dirty="0"/>
              <a:t>에는 스케줄러 용 </a:t>
            </a:r>
            <a:r>
              <a:rPr lang="en-US" altLang="ko-KR" sz="1400" dirty="0" err="1"/>
              <a:t>SysTick</a:t>
            </a:r>
            <a:r>
              <a:rPr lang="ko-KR" altLang="en-US" sz="1400" dirty="0"/>
              <a:t>이 필요함</a:t>
            </a:r>
            <a:endParaRPr lang="en-US" altLang="ko-KR" sz="1400" dirty="0"/>
          </a:p>
          <a:p>
            <a:pPr marL="285750" indent="-285750">
              <a:lnSpc>
                <a:spcPts val="2200"/>
              </a:lnSpc>
              <a:buFont typeface="Arial" panose="020B0604020202020204" pitchFamily="34" charset="0"/>
              <a:buChar char="•"/>
            </a:pPr>
            <a:r>
              <a:rPr lang="ko-KR" altLang="en-US" sz="1400" dirty="0"/>
              <a:t>이러한 충돌을 피하기 위하여 </a:t>
            </a:r>
            <a:r>
              <a:rPr lang="en-US" altLang="ko-KR" sz="1400" dirty="0"/>
              <a:t>HAL </a:t>
            </a:r>
            <a:r>
              <a:rPr lang="en-US" altLang="ko-KR" sz="1400" dirty="0" err="1"/>
              <a:t>Timebase</a:t>
            </a:r>
            <a:r>
              <a:rPr lang="ko-KR" altLang="en-US" sz="1400" dirty="0"/>
              <a:t>로 </a:t>
            </a:r>
            <a:r>
              <a:rPr lang="en-US" altLang="ko-KR" sz="1400" dirty="0"/>
              <a:t>Timer6</a:t>
            </a:r>
            <a:r>
              <a:rPr lang="ko-KR" altLang="en-US" sz="1400" dirty="0"/>
              <a:t>을 사용함</a:t>
            </a:r>
            <a:endParaRPr lang="en-US" altLang="ko-KR" sz="1400" dirty="0"/>
          </a:p>
          <a:p>
            <a:pPr marL="285750" indent="-285750">
              <a:buFont typeface="Arial" panose="020B0604020202020204" pitchFamily="34" charset="0"/>
              <a:buChar char="•"/>
            </a:pPr>
            <a:endParaRPr lang="ko-KR" altLang="en-US" sz="1400" dirty="0"/>
          </a:p>
        </p:txBody>
      </p:sp>
      <p:cxnSp>
        <p:nvCxnSpPr>
          <p:cNvPr id="9" name="직선 화살표 연결선 8"/>
          <p:cNvCxnSpPr>
            <a:stCxn id="18" idx="3"/>
            <a:endCxn id="23" idx="1"/>
          </p:cNvCxnSpPr>
          <p:nvPr/>
        </p:nvCxnSpPr>
        <p:spPr>
          <a:xfrm>
            <a:off x="7032104" y="4581129"/>
            <a:ext cx="1584176" cy="17723"/>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935319"/>
      </p:ext>
    </p:extLst>
  </p:cSld>
  <p:clrMapOvr>
    <a:masterClrMapping/>
  </p:clrMapOvr>
  <p:transition spd="slow"/>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Pin mapping</a:t>
            </a:r>
          </a:p>
        </p:txBody>
      </p:sp>
      <p:pic>
        <p:nvPicPr>
          <p:cNvPr id="2" name="그림 1"/>
          <p:cNvPicPr>
            <a:picLocks noChangeAspect="1"/>
          </p:cNvPicPr>
          <p:nvPr/>
        </p:nvPicPr>
        <p:blipFill>
          <a:blip r:embed="rId2"/>
          <a:stretch>
            <a:fillRect/>
          </a:stretch>
        </p:blipFill>
        <p:spPr>
          <a:xfrm>
            <a:off x="2063553" y="980729"/>
            <a:ext cx="4619625" cy="3914775"/>
          </a:xfrm>
          <a:prstGeom prst="rect">
            <a:avLst/>
          </a:prstGeom>
        </p:spPr>
      </p:pic>
      <p:sp>
        <p:nvSpPr>
          <p:cNvPr id="10" name="TextBox 9"/>
          <p:cNvSpPr txBox="1"/>
          <p:nvPr/>
        </p:nvSpPr>
        <p:spPr>
          <a:xfrm>
            <a:off x="2215952" y="4895503"/>
            <a:ext cx="5616624" cy="738664"/>
          </a:xfrm>
          <a:prstGeom prst="rect">
            <a:avLst/>
          </a:prstGeom>
          <a:noFill/>
        </p:spPr>
        <p:txBody>
          <a:bodyPr wrap="square" rtlCol="0">
            <a:spAutoFit/>
          </a:bodyPr>
          <a:lstStyle/>
          <a:p>
            <a:pPr marL="85725" indent="-85725">
              <a:buFont typeface="Arial" panose="020B0604020202020204" pitchFamily="34" charset="0"/>
              <a:buChar char="•"/>
              <a:tabLst>
                <a:tab pos="85725" algn="l"/>
              </a:tabLst>
            </a:pPr>
            <a:r>
              <a:rPr lang="en-US" altLang="ko-KR" sz="1400" dirty="0">
                <a:solidFill>
                  <a:srgbClr val="0000FF"/>
                </a:solidFill>
                <a:latin typeface="+mn-ea"/>
              </a:rPr>
              <a:t> Clock, UART, GPIO </a:t>
            </a:r>
            <a:r>
              <a:rPr lang="ko-KR" altLang="en-US" sz="1400" dirty="0">
                <a:solidFill>
                  <a:srgbClr val="0000FF"/>
                </a:solidFill>
                <a:latin typeface="+mn-ea"/>
              </a:rPr>
              <a:t>설정</a:t>
            </a:r>
            <a:endParaRPr lang="en-US" altLang="ko-KR" sz="1400" dirty="0">
              <a:solidFill>
                <a:srgbClr val="0000FF"/>
              </a:solidFill>
              <a:latin typeface="+mn-ea"/>
            </a:endParaRPr>
          </a:p>
          <a:p>
            <a:pPr marL="85725" indent="-85725">
              <a:buFont typeface="Arial" panose="020B0604020202020204" pitchFamily="34" charset="0"/>
              <a:buChar char="•"/>
              <a:tabLst>
                <a:tab pos="85725" algn="l"/>
              </a:tabLst>
            </a:pPr>
            <a:endParaRPr lang="en-US" altLang="ko-KR" sz="1400" dirty="0">
              <a:solidFill>
                <a:srgbClr val="0000FF"/>
              </a:solidFill>
              <a:latin typeface="+mn-ea"/>
            </a:endParaRPr>
          </a:p>
          <a:p>
            <a:pPr marL="85725" indent="-85725">
              <a:buFont typeface="Arial" panose="020B0604020202020204" pitchFamily="34" charset="0"/>
              <a:buChar char="•"/>
              <a:tabLst>
                <a:tab pos="85725" algn="l"/>
              </a:tabLst>
            </a:pPr>
            <a:r>
              <a:rPr lang="en-US" altLang="ko-KR" sz="1400" dirty="0">
                <a:solidFill>
                  <a:srgbClr val="0000FF"/>
                </a:solidFill>
                <a:latin typeface="+mn-ea"/>
              </a:rPr>
              <a:t> Code Generation</a:t>
            </a:r>
            <a:endParaRPr lang="ko-KR" altLang="en-US" sz="1400" dirty="0">
              <a:solidFill>
                <a:srgbClr val="0000FF"/>
              </a:solidFill>
              <a:latin typeface="+mn-ea"/>
            </a:endParaRPr>
          </a:p>
        </p:txBody>
      </p:sp>
    </p:spTree>
    <p:extLst>
      <p:ext uri="{BB962C8B-B14F-4D97-AF65-F5344CB8AC3E}">
        <p14:creationId xmlns:p14="http://schemas.microsoft.com/office/powerpoint/2010/main" val="3204487032"/>
      </p:ext>
    </p:extLst>
  </p:cSld>
  <p:clrMapOvr>
    <a:masterClrMapping/>
  </p:clrMapOvr>
  <p:transition spd="slow"/>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a:t>
            </a:r>
            <a:r>
              <a:rPr lang="ko-KR" altLang="en-US" sz="2000" b="1" dirty="0">
                <a:solidFill>
                  <a:srgbClr val="0000FF"/>
                </a:solidFill>
              </a:rPr>
              <a:t>자동 생성된 코드 보기 </a:t>
            </a:r>
            <a:r>
              <a:rPr lang="en-US" altLang="ko-KR" sz="2000" b="1" dirty="0" err="1">
                <a:solidFill>
                  <a:srgbClr val="0000FF"/>
                </a:solidFill>
              </a:rPr>
              <a:t>CubeIDE</a:t>
            </a:r>
            <a:endParaRPr lang="en-US" altLang="ko-KR" sz="2000" b="1" dirty="0">
              <a:solidFill>
                <a:srgbClr val="0000FF"/>
              </a:solidFill>
            </a:endParaRPr>
          </a:p>
        </p:txBody>
      </p:sp>
      <p:sp>
        <p:nvSpPr>
          <p:cNvPr id="2" name="TextBox 1"/>
          <p:cNvSpPr txBox="1"/>
          <p:nvPr/>
        </p:nvSpPr>
        <p:spPr>
          <a:xfrm>
            <a:off x="1703513" y="610337"/>
            <a:ext cx="4078361" cy="338554"/>
          </a:xfrm>
          <a:prstGeom prst="rect">
            <a:avLst/>
          </a:prstGeom>
          <a:noFill/>
        </p:spPr>
        <p:txBody>
          <a:bodyPr wrap="none" rtlCol="0">
            <a:spAutoFit/>
          </a:bodyPr>
          <a:lstStyle/>
          <a:p>
            <a:pPr marL="285750" indent="-285750">
              <a:buFont typeface="Arial" panose="020B0604020202020204" pitchFamily="34" charset="0"/>
              <a:buChar char="•"/>
            </a:pPr>
            <a:r>
              <a:rPr lang="en-US" altLang="ko-KR" sz="1600" dirty="0" err="1">
                <a:latin typeface="+mn-ea"/>
              </a:rPr>
              <a:t>main.c</a:t>
            </a:r>
            <a:r>
              <a:rPr lang="en-US" altLang="ko-KR" sz="1600" dirty="0">
                <a:latin typeface="+mn-ea"/>
              </a:rPr>
              <a:t> -&gt; main() , </a:t>
            </a:r>
            <a:r>
              <a:rPr lang="ko-KR" altLang="en-US" sz="1600" dirty="0">
                <a:latin typeface="+mn-ea"/>
              </a:rPr>
              <a:t>커널 초기화 및 시작</a:t>
            </a:r>
          </a:p>
        </p:txBody>
      </p:sp>
      <p:sp>
        <p:nvSpPr>
          <p:cNvPr id="7" name="직사각형 6"/>
          <p:cNvSpPr/>
          <p:nvPr/>
        </p:nvSpPr>
        <p:spPr>
          <a:xfrm>
            <a:off x="1808311" y="994925"/>
            <a:ext cx="7741344" cy="1182375"/>
          </a:xfrm>
          <a:prstGeom prst="rect">
            <a:avLst/>
          </a:prstGeom>
        </p:spPr>
        <p:txBody>
          <a:bodyPr wrap="square">
            <a:spAutoFit/>
          </a:bodyPr>
          <a:lstStyle/>
          <a:p>
            <a:pPr>
              <a:lnSpc>
                <a:spcPts val="1700"/>
              </a:lnSpc>
            </a:pPr>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a:t>
            </a:r>
            <a:r>
              <a:rPr lang="en-US" altLang="ko-KR" sz="1200" u="sng" dirty="0" err="1">
                <a:solidFill>
                  <a:srgbClr val="3F7F5F"/>
                </a:solidFill>
                <a:latin typeface="Consolas" panose="020B0609020204030204" pitchFamily="49" charset="0"/>
              </a:rPr>
              <a:t>Init</a:t>
            </a:r>
            <a:r>
              <a:rPr lang="en-US" altLang="ko-KR" sz="1200" u="sng" dirty="0">
                <a:solidFill>
                  <a:srgbClr val="3F7F5F"/>
                </a:solidFill>
                <a:latin typeface="Consolas" panose="020B0609020204030204" pitchFamily="49" charset="0"/>
              </a:rPr>
              <a:t> scheduler */   </a:t>
            </a:r>
          </a:p>
          <a:p>
            <a:pPr>
              <a:lnSpc>
                <a:spcPts val="1700"/>
              </a:lnSpc>
            </a:pPr>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osKernelInitialize</a:t>
            </a:r>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Call </a:t>
            </a:r>
            <a:r>
              <a:rPr lang="en-US" altLang="ko-KR" sz="1200" u="sng" dirty="0" err="1">
                <a:solidFill>
                  <a:srgbClr val="3F7F5F"/>
                </a:solidFill>
                <a:latin typeface="Consolas" panose="020B0609020204030204" pitchFamily="49" charset="0"/>
              </a:rPr>
              <a:t>init</a:t>
            </a:r>
            <a:r>
              <a:rPr lang="en-US" altLang="ko-KR" sz="1200" u="sng" dirty="0">
                <a:solidFill>
                  <a:srgbClr val="3F7F5F"/>
                </a:solidFill>
                <a:latin typeface="Consolas" panose="020B0609020204030204" pitchFamily="49" charset="0"/>
              </a:rPr>
              <a:t> function for </a:t>
            </a:r>
            <a:r>
              <a:rPr lang="en-US" altLang="ko-KR" sz="1200" u="sng" dirty="0" err="1">
                <a:solidFill>
                  <a:srgbClr val="3F7F5F"/>
                </a:solidFill>
                <a:latin typeface="Consolas" panose="020B0609020204030204" pitchFamily="49" charset="0"/>
              </a:rPr>
              <a:t>freertos</a:t>
            </a:r>
            <a:r>
              <a:rPr lang="en-US" altLang="ko-KR" sz="1200" u="sng" dirty="0">
                <a:solidFill>
                  <a:srgbClr val="3F7F5F"/>
                </a:solidFill>
                <a:latin typeface="Consolas" panose="020B0609020204030204" pitchFamily="49" charset="0"/>
              </a:rPr>
              <a:t> objects (in </a:t>
            </a:r>
            <a:r>
              <a:rPr lang="en-US" altLang="ko-KR" sz="1200" u="sng" dirty="0" err="1">
                <a:solidFill>
                  <a:srgbClr val="3F7F5F"/>
                </a:solidFill>
                <a:latin typeface="Consolas" panose="020B0609020204030204" pitchFamily="49" charset="0"/>
              </a:rPr>
              <a:t>freertos.c</a:t>
            </a:r>
            <a:r>
              <a:rPr lang="en-US" altLang="ko-KR" sz="1200" u="sng" dirty="0">
                <a:solidFill>
                  <a:srgbClr val="3F7F5F"/>
                </a:solidFill>
                <a:latin typeface="Consolas" panose="020B0609020204030204" pitchFamily="49" charset="0"/>
              </a:rPr>
              <a:t>) */</a:t>
            </a:r>
          </a:p>
          <a:p>
            <a:pPr>
              <a:lnSpc>
                <a:spcPts val="1700"/>
              </a:lnSpc>
            </a:pPr>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MX_FREERTOS_Init</a:t>
            </a:r>
            <a:r>
              <a:rPr lang="en-US" altLang="ko-KR" sz="1200" dirty="0">
                <a:solidFill>
                  <a:srgbClr val="000000"/>
                </a:solidFill>
                <a:latin typeface="Consolas" panose="020B0609020204030204" pitchFamily="49" charset="0"/>
              </a:rPr>
              <a:t>();</a:t>
            </a:r>
          </a:p>
          <a:p>
            <a:pPr>
              <a:lnSpc>
                <a:spcPts val="1700"/>
              </a:lnSpc>
            </a:pPr>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Start scheduler */</a:t>
            </a:r>
          </a:p>
          <a:p>
            <a:pPr>
              <a:lnSpc>
                <a:spcPts val="1700"/>
              </a:lnSpc>
            </a:pPr>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osKernelStart</a:t>
            </a:r>
            <a:r>
              <a:rPr lang="en-US" altLang="ko-KR" sz="1200" dirty="0">
                <a:solidFill>
                  <a:srgbClr val="000000"/>
                </a:solidFill>
                <a:latin typeface="Consolas" panose="020B0609020204030204" pitchFamily="49" charset="0"/>
              </a:rPr>
              <a:t>();</a:t>
            </a:r>
            <a:endParaRPr lang="ko-KR" altLang="en-US" sz="1200" dirty="0"/>
          </a:p>
        </p:txBody>
      </p:sp>
      <p:sp>
        <p:nvSpPr>
          <p:cNvPr id="8" name="TextBox 7"/>
          <p:cNvSpPr txBox="1"/>
          <p:nvPr/>
        </p:nvSpPr>
        <p:spPr>
          <a:xfrm>
            <a:off x="1678062" y="2289410"/>
            <a:ext cx="4735784" cy="338554"/>
          </a:xfrm>
          <a:prstGeom prst="rect">
            <a:avLst/>
          </a:prstGeom>
          <a:noFill/>
        </p:spPr>
        <p:txBody>
          <a:bodyPr wrap="none" rtlCol="0">
            <a:spAutoFit/>
          </a:bodyPr>
          <a:lstStyle/>
          <a:p>
            <a:pPr marL="285750" indent="-285750">
              <a:buFont typeface="Arial" panose="020B0604020202020204" pitchFamily="34" charset="0"/>
              <a:buChar char="•"/>
            </a:pPr>
            <a:r>
              <a:rPr lang="en-US" altLang="ko-KR" sz="1600" dirty="0" err="1">
                <a:latin typeface="+mn-ea"/>
              </a:rPr>
              <a:t>freertos.c</a:t>
            </a:r>
            <a:r>
              <a:rPr lang="en-US" altLang="ko-KR" sz="1600" dirty="0">
                <a:latin typeface="+mn-ea"/>
              </a:rPr>
              <a:t>  </a:t>
            </a:r>
            <a:r>
              <a:rPr lang="en-US" altLang="ko-KR" sz="1200" dirty="0">
                <a:latin typeface="+mn-ea"/>
              </a:rPr>
              <a:t>  // </a:t>
            </a:r>
            <a:r>
              <a:rPr lang="en-US" altLang="ko-KR" sz="1200" dirty="0" err="1">
                <a:latin typeface="+mn-ea"/>
              </a:rPr>
              <a:t>HAL_Delay</a:t>
            </a:r>
            <a:r>
              <a:rPr lang="en-US" altLang="ko-KR" sz="1200" dirty="0">
                <a:latin typeface="+mn-ea"/>
              </a:rPr>
              <a:t>() </a:t>
            </a:r>
            <a:r>
              <a:rPr lang="ko-KR" altLang="en-US" sz="1200" dirty="0">
                <a:latin typeface="+mn-ea"/>
              </a:rPr>
              <a:t>대신 </a:t>
            </a:r>
            <a:r>
              <a:rPr lang="en-US" altLang="ko-KR" sz="1200" dirty="0" err="1">
                <a:latin typeface="+mn-ea"/>
              </a:rPr>
              <a:t>osDelay</a:t>
            </a:r>
            <a:r>
              <a:rPr lang="en-US" altLang="ko-KR" sz="1200" dirty="0">
                <a:latin typeface="+mn-ea"/>
              </a:rPr>
              <a:t>() </a:t>
            </a:r>
            <a:r>
              <a:rPr lang="ko-KR" altLang="en-US" sz="1200" dirty="0">
                <a:latin typeface="+mn-ea"/>
              </a:rPr>
              <a:t>함수 사용할 것</a:t>
            </a:r>
          </a:p>
        </p:txBody>
      </p:sp>
      <p:sp>
        <p:nvSpPr>
          <p:cNvPr id="9" name="직사각형 8"/>
          <p:cNvSpPr/>
          <p:nvPr/>
        </p:nvSpPr>
        <p:spPr>
          <a:xfrm>
            <a:off x="1970571" y="2661346"/>
            <a:ext cx="7416824" cy="3970318"/>
          </a:xfrm>
          <a:prstGeom prst="rect">
            <a:avLst/>
          </a:prstGeom>
        </p:spPr>
        <p:txBody>
          <a:bodyPr wrap="square">
            <a:spAutoFit/>
          </a:bodyPr>
          <a:lstStyle/>
          <a:p>
            <a:r>
              <a:rPr lang="en-US" altLang="ko-KR" sz="1200" dirty="0">
                <a:solidFill>
                  <a:srgbClr val="3F7F5F"/>
                </a:solidFill>
                <a:latin typeface="Consolas" panose="020B0609020204030204" pitchFamily="49" charset="0"/>
              </a:rPr>
              <a:t>/* USER CODE END Header_LED1Blink */</a:t>
            </a:r>
          </a:p>
          <a:p>
            <a:r>
              <a:rPr lang="en-US" altLang="ko-KR" sz="1200" b="1" dirty="0">
                <a:solidFill>
                  <a:srgbClr val="7F0055"/>
                </a:solidFill>
                <a:latin typeface="Consolas" panose="020B0609020204030204" pitchFamily="49" charset="0"/>
              </a:rPr>
              <a:t>void</a:t>
            </a:r>
            <a:r>
              <a:rPr lang="en-US" altLang="ko-KR" sz="1200" b="1" dirty="0">
                <a:solidFill>
                  <a:srgbClr val="000000"/>
                </a:solidFill>
                <a:latin typeface="Consolas" panose="020B0609020204030204" pitchFamily="49" charset="0"/>
              </a:rPr>
              <a:t> LED1Blink(</a:t>
            </a:r>
            <a:r>
              <a:rPr lang="en-US" altLang="ko-KR" sz="1200" b="1" dirty="0">
                <a:solidFill>
                  <a:srgbClr val="7F0055"/>
                </a:solidFill>
                <a:latin typeface="Consolas" panose="020B0609020204030204" pitchFamily="49" charset="0"/>
              </a:rPr>
              <a:t>void</a:t>
            </a:r>
            <a:r>
              <a:rPr lang="en-US" altLang="ko-KR" sz="1200" b="1" dirty="0">
                <a:solidFill>
                  <a:srgbClr val="000000"/>
                </a:solidFill>
                <a:latin typeface="Consolas" panose="020B0609020204030204" pitchFamily="49" charset="0"/>
              </a:rPr>
              <a:t> *argument)</a:t>
            </a:r>
          </a:p>
          <a:p>
            <a:r>
              <a:rPr lang="en-US" altLang="ko-KR" sz="1200" dirty="0">
                <a:solidFill>
                  <a:srgbClr val="000000"/>
                </a:solidFill>
                <a:latin typeface="Consolas" panose="020B0609020204030204" pitchFamily="49" charset="0"/>
              </a:rPr>
              <a:t>{</a:t>
            </a:r>
          </a:p>
          <a:p>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USER CODE BEGIN LED1Blink */</a:t>
            </a:r>
          </a:p>
          <a:p>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Infinite loop */</a:t>
            </a:r>
          </a:p>
          <a:p>
            <a:r>
              <a:rPr lang="en-US" altLang="ko-KR" sz="1200" dirty="0">
                <a:solidFill>
                  <a:srgbClr val="000000"/>
                </a:solidFill>
                <a:latin typeface="Consolas" panose="020B0609020204030204" pitchFamily="49" charset="0"/>
              </a:rPr>
              <a:t>  </a:t>
            </a:r>
            <a:r>
              <a:rPr lang="en-US" altLang="ko-KR" sz="1200" b="1" dirty="0">
                <a:solidFill>
                  <a:srgbClr val="7F0055"/>
                </a:solidFill>
                <a:latin typeface="Consolas" panose="020B0609020204030204" pitchFamily="49" charset="0"/>
              </a:rPr>
              <a:t>for</a:t>
            </a:r>
            <a:r>
              <a:rPr lang="en-US" altLang="ko-KR" sz="1200" b="1" dirty="0">
                <a:solidFill>
                  <a:srgbClr val="000000"/>
                </a:solidFill>
                <a:latin typeface="Consolas" panose="020B0609020204030204" pitchFamily="49" charset="0"/>
              </a:rPr>
              <a:t>(;;)</a:t>
            </a:r>
          </a:p>
          <a:p>
            <a:r>
              <a:rPr lang="ko-KR" altLang="en-US" sz="1200" dirty="0">
                <a:solidFill>
                  <a:srgbClr val="000000"/>
                </a:solidFill>
                <a:latin typeface="Consolas" panose="020B0609020204030204" pitchFamily="49" charset="0"/>
              </a:rPr>
              <a:t>  </a:t>
            </a:r>
            <a:r>
              <a:rPr lang="en-US" altLang="ko-KR" sz="1200" dirty="0">
                <a:solidFill>
                  <a:srgbClr val="000000"/>
                </a:solidFill>
                <a:latin typeface="Consolas" panose="020B0609020204030204" pitchFamily="49" charset="0"/>
              </a:rPr>
              <a:t>{</a:t>
            </a: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osDelay</a:t>
            </a:r>
            <a:r>
              <a:rPr lang="en-US" altLang="ko-KR" sz="1200" dirty="0">
                <a:solidFill>
                  <a:srgbClr val="000000"/>
                </a:solidFill>
                <a:latin typeface="Consolas" panose="020B0609020204030204" pitchFamily="49" charset="0"/>
              </a:rPr>
              <a:t>(1);</a:t>
            </a:r>
          </a:p>
          <a:p>
            <a:r>
              <a:rPr lang="ko-KR" altLang="en-US" sz="1200" dirty="0">
                <a:solidFill>
                  <a:srgbClr val="000000"/>
                </a:solidFill>
                <a:latin typeface="Consolas" panose="020B0609020204030204" pitchFamily="49" charset="0"/>
              </a:rPr>
              <a:t>  </a:t>
            </a:r>
            <a:r>
              <a:rPr lang="en-US" altLang="ko-KR" sz="1200" dirty="0">
                <a:solidFill>
                  <a:srgbClr val="000000"/>
                </a:solidFill>
                <a:latin typeface="Consolas" panose="020B0609020204030204" pitchFamily="49" charset="0"/>
              </a:rPr>
              <a:t>}</a:t>
            </a:r>
          </a:p>
          <a:p>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USER CODE END LED1Blink */</a:t>
            </a:r>
          </a:p>
          <a:p>
            <a:r>
              <a:rPr lang="en-US" altLang="ko-KR" sz="1200" dirty="0">
                <a:solidFill>
                  <a:srgbClr val="000000"/>
                </a:solidFill>
                <a:latin typeface="Consolas" panose="020B0609020204030204" pitchFamily="49" charset="0"/>
              </a:rPr>
              <a:t>}</a:t>
            </a:r>
          </a:p>
          <a:p>
            <a:r>
              <a:rPr lang="en-US" altLang="ko-KR" sz="1200" b="1" dirty="0">
                <a:solidFill>
                  <a:srgbClr val="7F0055"/>
                </a:solidFill>
                <a:latin typeface="Consolas" panose="020B0609020204030204" pitchFamily="49" charset="0"/>
              </a:rPr>
              <a:t>void</a:t>
            </a:r>
            <a:r>
              <a:rPr lang="en-US" altLang="ko-KR" sz="1200" b="1" dirty="0">
                <a:solidFill>
                  <a:srgbClr val="000000"/>
                </a:solidFill>
                <a:latin typeface="Consolas" panose="020B0609020204030204" pitchFamily="49" charset="0"/>
              </a:rPr>
              <a:t> LED2Blink(</a:t>
            </a:r>
            <a:r>
              <a:rPr lang="en-US" altLang="ko-KR" sz="1200" b="1" dirty="0">
                <a:solidFill>
                  <a:srgbClr val="7F0055"/>
                </a:solidFill>
                <a:latin typeface="Consolas" panose="020B0609020204030204" pitchFamily="49" charset="0"/>
              </a:rPr>
              <a:t>void</a:t>
            </a:r>
            <a:r>
              <a:rPr lang="en-US" altLang="ko-KR" sz="1200" b="1" dirty="0">
                <a:solidFill>
                  <a:srgbClr val="000000"/>
                </a:solidFill>
                <a:latin typeface="Consolas" panose="020B0609020204030204" pitchFamily="49" charset="0"/>
              </a:rPr>
              <a:t> *argument)</a:t>
            </a:r>
          </a:p>
          <a:p>
            <a:r>
              <a:rPr lang="en-US" altLang="ko-KR" sz="1200" dirty="0">
                <a:solidFill>
                  <a:srgbClr val="000000"/>
                </a:solidFill>
                <a:latin typeface="Consolas" panose="020B0609020204030204" pitchFamily="49" charset="0"/>
              </a:rPr>
              <a:t>{</a:t>
            </a:r>
          </a:p>
          <a:p>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USER CODE BEGIN LED2Blink */</a:t>
            </a:r>
          </a:p>
          <a:p>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Infinite loop */</a:t>
            </a:r>
          </a:p>
          <a:p>
            <a:r>
              <a:rPr lang="en-US" altLang="ko-KR" sz="1200" dirty="0">
                <a:solidFill>
                  <a:srgbClr val="000000"/>
                </a:solidFill>
                <a:latin typeface="Consolas" panose="020B0609020204030204" pitchFamily="49" charset="0"/>
              </a:rPr>
              <a:t>  </a:t>
            </a:r>
            <a:r>
              <a:rPr lang="en-US" altLang="ko-KR" sz="1200" b="1" dirty="0">
                <a:solidFill>
                  <a:srgbClr val="7F0055"/>
                </a:solidFill>
                <a:latin typeface="Consolas" panose="020B0609020204030204" pitchFamily="49" charset="0"/>
              </a:rPr>
              <a:t>for</a:t>
            </a:r>
            <a:r>
              <a:rPr lang="en-US" altLang="ko-KR" sz="1200" b="1" dirty="0">
                <a:solidFill>
                  <a:srgbClr val="000000"/>
                </a:solidFill>
                <a:latin typeface="Consolas" panose="020B0609020204030204" pitchFamily="49" charset="0"/>
              </a:rPr>
              <a:t>(;;)</a:t>
            </a:r>
          </a:p>
          <a:p>
            <a:r>
              <a:rPr lang="ko-KR" altLang="en-US" sz="1200" dirty="0">
                <a:solidFill>
                  <a:srgbClr val="000000"/>
                </a:solidFill>
                <a:latin typeface="Consolas" panose="020B0609020204030204" pitchFamily="49" charset="0"/>
              </a:rPr>
              <a:t>  </a:t>
            </a:r>
            <a:r>
              <a:rPr lang="en-US" altLang="ko-KR" sz="1200" dirty="0">
                <a:solidFill>
                  <a:srgbClr val="000000"/>
                </a:solidFill>
                <a:latin typeface="Consolas" panose="020B0609020204030204" pitchFamily="49" charset="0"/>
              </a:rPr>
              <a:t>{</a:t>
            </a: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osDelay</a:t>
            </a:r>
            <a:r>
              <a:rPr lang="en-US" altLang="ko-KR" sz="1200" dirty="0">
                <a:solidFill>
                  <a:srgbClr val="000000"/>
                </a:solidFill>
                <a:latin typeface="Consolas" panose="020B0609020204030204" pitchFamily="49" charset="0"/>
              </a:rPr>
              <a:t>(1);</a:t>
            </a:r>
          </a:p>
          <a:p>
            <a:r>
              <a:rPr lang="ko-KR" altLang="en-US" sz="1200" dirty="0">
                <a:solidFill>
                  <a:srgbClr val="000000"/>
                </a:solidFill>
                <a:latin typeface="Consolas" panose="020B0609020204030204" pitchFamily="49" charset="0"/>
              </a:rPr>
              <a:t>  </a:t>
            </a:r>
            <a:r>
              <a:rPr lang="en-US" altLang="ko-KR" sz="1200" dirty="0">
                <a:solidFill>
                  <a:srgbClr val="000000"/>
                </a:solidFill>
                <a:latin typeface="Consolas" panose="020B0609020204030204" pitchFamily="49" charset="0"/>
              </a:rPr>
              <a:t>}</a:t>
            </a:r>
          </a:p>
          <a:p>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USER CODE END LED2Blink */</a:t>
            </a:r>
          </a:p>
          <a:p>
            <a:r>
              <a:rPr lang="en-US" altLang="ko-KR" sz="1200" dirty="0">
                <a:solidFill>
                  <a:srgbClr val="000000"/>
                </a:solidFill>
                <a:latin typeface="Consolas" panose="020B0609020204030204" pitchFamily="49" charset="0"/>
              </a:rPr>
              <a:t>}</a:t>
            </a:r>
          </a:p>
        </p:txBody>
      </p:sp>
      <p:sp>
        <p:nvSpPr>
          <p:cNvPr id="10" name="직사각형 9"/>
          <p:cNvSpPr/>
          <p:nvPr/>
        </p:nvSpPr>
        <p:spPr>
          <a:xfrm>
            <a:off x="1956085" y="953480"/>
            <a:ext cx="7431310" cy="125138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963328" y="2648552"/>
            <a:ext cx="7431310" cy="398311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18806655"/>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0"/>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DHT11 </a:t>
            </a:r>
            <a:r>
              <a:rPr lang="ko-KR" altLang="en-US" sz="2000" b="1">
                <a:solidFill>
                  <a:srgbClr val="000099"/>
                </a:solidFill>
                <a:latin typeface="+mn-ea"/>
              </a:rPr>
              <a:t>을 </a:t>
            </a:r>
            <a:r>
              <a:rPr lang="en-US" altLang="ko-KR" sz="2000" b="1">
                <a:solidFill>
                  <a:srgbClr val="000099"/>
                </a:solidFill>
                <a:latin typeface="+mn-ea"/>
              </a:rPr>
              <a:t>Timer2 </a:t>
            </a:r>
            <a:r>
              <a:rPr lang="ko-KR" altLang="en-US" sz="2000" b="1">
                <a:solidFill>
                  <a:srgbClr val="000099"/>
                </a:solidFill>
                <a:latin typeface="+mn-ea"/>
              </a:rPr>
              <a:t>로 동작시키자</a:t>
            </a:r>
            <a:r>
              <a:rPr lang="en-US" altLang="ko-KR" sz="2000" b="1">
                <a:solidFill>
                  <a:srgbClr val="000099"/>
                </a:solidFill>
                <a:latin typeface="+mn-ea"/>
              </a:rPr>
              <a:t>. : CubeIDE </a:t>
            </a:r>
            <a:r>
              <a:rPr lang="ko-KR" altLang="en-US" sz="2000" b="1">
                <a:solidFill>
                  <a:srgbClr val="000099"/>
                </a:solidFill>
                <a:latin typeface="+mn-ea"/>
              </a:rPr>
              <a:t>코드</a:t>
            </a:r>
            <a:endParaRPr lang="ko-KR" altLang="en-US" sz="2000" b="1" dirty="0">
              <a:solidFill>
                <a:srgbClr val="000099"/>
              </a:solidFill>
            </a:endParaRPr>
          </a:p>
        </p:txBody>
      </p:sp>
      <p:sp>
        <p:nvSpPr>
          <p:cNvPr id="3" name="직사각형 2"/>
          <p:cNvSpPr/>
          <p:nvPr/>
        </p:nvSpPr>
        <p:spPr>
          <a:xfrm>
            <a:off x="251520" y="526708"/>
            <a:ext cx="8640960" cy="6186309"/>
          </a:xfrm>
          <a:prstGeom prst="rect">
            <a:avLst/>
          </a:prstGeom>
        </p:spPr>
        <p:txBody>
          <a:bodyPr wrap="square">
            <a:spAutoFit/>
          </a:bodyPr>
          <a:lstStyle/>
          <a:p>
            <a:r>
              <a:rPr lang="en-US" altLang="ko-KR" b="1">
                <a:solidFill>
                  <a:srgbClr val="7F0055"/>
                </a:solidFill>
                <a:latin typeface="Courier New" panose="02070309020205020404" pitchFamily="49" charset="0"/>
              </a:rPr>
              <a:t>void</a:t>
            </a:r>
            <a:r>
              <a:rPr lang="en-US" altLang="ko-KR" b="1">
                <a:solidFill>
                  <a:srgbClr val="000000"/>
                </a:solidFill>
                <a:latin typeface="Courier New" panose="02070309020205020404" pitchFamily="49" charset="0"/>
              </a:rPr>
              <a:t> Read_dht11(</a:t>
            </a:r>
            <a:r>
              <a:rPr lang="en-US" altLang="ko-KR" b="1">
                <a:solidFill>
                  <a:srgbClr val="7F0055"/>
                </a:solidFill>
                <a:latin typeface="Courier New" panose="02070309020205020404" pitchFamily="49" charset="0"/>
              </a:rPr>
              <a:t>void</a:t>
            </a:r>
            <a:r>
              <a:rPr lang="en-US" altLang="ko-KR" b="1">
                <a:solidFill>
                  <a:srgbClr val="000000"/>
                </a:solidFill>
                <a:latin typeface="Courier New" panose="02070309020205020404" pitchFamily="49" charset="0"/>
              </a:rPr>
              <a:t>)</a:t>
            </a:r>
          </a:p>
          <a:p>
            <a:r>
              <a:rPr lang="en-US" altLang="ko-KR" b="1">
                <a:solidFill>
                  <a:srgbClr val="000000"/>
                </a:solidFill>
                <a:latin typeface="Courier New" panose="02070309020205020404" pitchFamily="49" charset="0"/>
              </a:rPr>
              <a:t>{</a:t>
            </a:r>
          </a:p>
          <a:p>
            <a:r>
              <a:rPr lang="en-US" altLang="ko-KR" b="1">
                <a:solidFill>
                  <a:srgbClr val="005032"/>
                </a:solidFill>
                <a:latin typeface="Courier New" panose="02070309020205020404" pitchFamily="49" charset="0"/>
              </a:rPr>
              <a:t>     DHT_DataTypedef</a:t>
            </a:r>
            <a:r>
              <a:rPr lang="en-US" altLang="ko-KR" b="1">
                <a:solidFill>
                  <a:srgbClr val="000000"/>
                </a:solidFill>
                <a:latin typeface="Courier New" panose="02070309020205020404" pitchFamily="49" charset="0"/>
              </a:rPr>
              <a:t> dht11_data;</a:t>
            </a:r>
          </a:p>
          <a:p>
            <a:r>
              <a:rPr lang="en-US" altLang="ko-KR" b="1">
                <a:solidFill>
                  <a:srgbClr val="7F0055"/>
                </a:solidFill>
                <a:latin typeface="Courier New" panose="02070309020205020404" pitchFamily="49" charset="0"/>
              </a:rPr>
              <a:t>     float</a:t>
            </a:r>
            <a:r>
              <a:rPr lang="en-US" altLang="ko-KR" b="1">
                <a:solidFill>
                  <a:srgbClr val="000000"/>
                </a:solidFill>
                <a:latin typeface="Courier New" panose="02070309020205020404" pitchFamily="49" charset="0"/>
              </a:rPr>
              <a:t> Temp;</a:t>
            </a:r>
          </a:p>
          <a:p>
            <a:r>
              <a:rPr lang="en-US" altLang="ko-KR" b="1">
                <a:solidFill>
                  <a:srgbClr val="005032"/>
                </a:solidFill>
                <a:latin typeface="Courier New" panose="02070309020205020404" pitchFamily="49" charset="0"/>
              </a:rPr>
              <a:t>     uint8_t</a:t>
            </a:r>
            <a:r>
              <a:rPr lang="en-US" altLang="ko-KR" b="1">
                <a:solidFill>
                  <a:srgbClr val="000000"/>
                </a:solidFill>
                <a:latin typeface="Courier New" panose="02070309020205020404" pitchFamily="49" charset="0"/>
              </a:rPr>
              <a:t> Humi;</a:t>
            </a:r>
          </a:p>
          <a:p>
            <a:endParaRPr lang="en-US" altLang="ko-KR" b="1">
              <a:solidFill>
                <a:srgbClr val="000000"/>
              </a:solidFill>
              <a:latin typeface="Courier New" panose="02070309020205020404" pitchFamily="49" charset="0"/>
            </a:endParaRPr>
          </a:p>
          <a:p>
            <a:r>
              <a:rPr lang="en-US" altLang="ko-KR" b="1">
                <a:solidFill>
                  <a:srgbClr val="000000"/>
                </a:solidFill>
                <a:latin typeface="Courier New" panose="02070309020205020404" pitchFamily="49" charset="0"/>
              </a:rPr>
              <a:t>     DHT_GetData(&amp;dht11_data);</a:t>
            </a:r>
          </a:p>
          <a:p>
            <a:r>
              <a:rPr lang="en-US" altLang="ko-KR" b="1">
                <a:solidFill>
                  <a:srgbClr val="000000"/>
                </a:solidFill>
                <a:latin typeface="Courier New" panose="02070309020205020404" pitchFamily="49" charset="0"/>
              </a:rPr>
              <a:t>     Temp = dht11_data.</a:t>
            </a:r>
            <a:r>
              <a:rPr lang="en-US" altLang="ko-KR" b="1">
                <a:solidFill>
                  <a:srgbClr val="0000C0"/>
                </a:solidFill>
                <a:latin typeface="Courier New" panose="02070309020205020404" pitchFamily="49" charset="0"/>
              </a:rPr>
              <a:t>Temperature</a:t>
            </a:r>
            <a:r>
              <a:rPr lang="en-US" altLang="ko-KR" b="1">
                <a:solidFill>
                  <a:srgbClr val="000000"/>
                </a:solidFill>
                <a:latin typeface="Courier New" panose="02070309020205020404" pitchFamily="49" charset="0"/>
              </a:rPr>
              <a:t>;</a:t>
            </a:r>
          </a:p>
          <a:p>
            <a:r>
              <a:rPr lang="en-US" altLang="ko-KR" b="1">
                <a:solidFill>
                  <a:srgbClr val="000000"/>
                </a:solidFill>
                <a:latin typeface="Courier New" panose="02070309020205020404" pitchFamily="49" charset="0"/>
              </a:rPr>
              <a:t>     Humi = dht11_data.</a:t>
            </a:r>
            <a:r>
              <a:rPr lang="en-US" altLang="ko-KR" b="1">
                <a:solidFill>
                  <a:srgbClr val="0000C0"/>
                </a:solidFill>
                <a:latin typeface="Courier New" panose="02070309020205020404" pitchFamily="49" charset="0"/>
              </a:rPr>
              <a:t>Humidity</a:t>
            </a:r>
            <a:r>
              <a:rPr lang="en-US" altLang="ko-KR" b="1">
                <a:solidFill>
                  <a:srgbClr val="000000"/>
                </a:solidFill>
                <a:latin typeface="Courier New" panose="02070309020205020404" pitchFamily="49" charset="0"/>
              </a:rPr>
              <a:t>;</a:t>
            </a:r>
          </a:p>
          <a:p>
            <a:r>
              <a:rPr lang="en-US" altLang="ko-KR" b="1">
                <a:solidFill>
                  <a:srgbClr val="642880"/>
                </a:solidFill>
                <a:latin typeface="Courier New" panose="02070309020205020404" pitchFamily="49" charset="0"/>
              </a:rPr>
              <a:t>     printf</a:t>
            </a:r>
            <a:r>
              <a:rPr lang="en-US" altLang="ko-KR" b="1">
                <a:solidFill>
                  <a:srgbClr val="000000"/>
                </a:solidFill>
                <a:latin typeface="Courier New" panose="02070309020205020404" pitchFamily="49" charset="0"/>
              </a:rPr>
              <a:t>(</a:t>
            </a:r>
            <a:r>
              <a:rPr lang="en-US" altLang="ko-KR" b="1">
                <a:solidFill>
                  <a:srgbClr val="2A00FF"/>
                </a:solidFill>
                <a:latin typeface="Courier New" panose="02070309020205020404" pitchFamily="49" charset="0"/>
              </a:rPr>
              <a:t>"%.1f,%.1f\n"</a:t>
            </a:r>
            <a:r>
              <a:rPr lang="en-US" altLang="ko-KR" b="1">
                <a:solidFill>
                  <a:srgbClr val="000000"/>
                </a:solidFill>
                <a:latin typeface="Courier New" panose="02070309020205020404" pitchFamily="49" charset="0"/>
              </a:rPr>
              <a:t>,Temp,Humi);</a:t>
            </a:r>
          </a:p>
          <a:p>
            <a:r>
              <a:rPr lang="en-US" altLang="ko-KR" b="1">
                <a:solidFill>
                  <a:srgbClr val="000000"/>
                </a:solidFill>
                <a:latin typeface="Courier New" panose="02070309020205020404" pitchFamily="49" charset="0"/>
              </a:rPr>
              <a:t>}</a:t>
            </a:r>
          </a:p>
          <a:p>
            <a:r>
              <a:rPr lang="en-US" altLang="ko-KR" b="1">
                <a:solidFill>
                  <a:srgbClr val="3F7F5F"/>
                </a:solidFill>
                <a:latin typeface="Courier New" panose="02070309020205020404" pitchFamily="49" charset="0"/>
              </a:rPr>
              <a:t>// Interrupt Callback </a:t>
            </a:r>
            <a:r>
              <a:rPr lang="ko-KR" altLang="en-US" b="1">
                <a:solidFill>
                  <a:srgbClr val="3F7F5F"/>
                </a:solidFill>
                <a:latin typeface="Courier New" panose="02070309020205020404" pitchFamily="49" charset="0"/>
              </a:rPr>
              <a:t>함수</a:t>
            </a:r>
            <a:r>
              <a:rPr lang="en-US" altLang="ko-KR" b="1">
                <a:solidFill>
                  <a:srgbClr val="3F7F5F"/>
                </a:solidFill>
                <a:latin typeface="Courier New" panose="02070309020205020404" pitchFamily="49" charset="0"/>
              </a:rPr>
              <a:t>, 10msec.</a:t>
            </a:r>
            <a:endParaRPr lang="en-US" altLang="ko-KR" b="1">
              <a:solidFill>
                <a:srgbClr val="000000"/>
              </a:solidFill>
              <a:latin typeface="Courier New" panose="02070309020205020404" pitchFamily="49" charset="0"/>
            </a:endParaRPr>
          </a:p>
          <a:p>
            <a:r>
              <a:rPr lang="en-US" altLang="ko-KR" b="1">
                <a:solidFill>
                  <a:srgbClr val="7F0055"/>
                </a:solidFill>
                <a:latin typeface="Courier New" panose="02070309020205020404" pitchFamily="49" charset="0"/>
              </a:rPr>
              <a:t>void</a:t>
            </a:r>
            <a:r>
              <a:rPr lang="en-US" altLang="ko-KR" b="1">
                <a:solidFill>
                  <a:srgbClr val="000000"/>
                </a:solidFill>
                <a:latin typeface="Courier New" panose="02070309020205020404" pitchFamily="49" charset="0"/>
              </a:rPr>
              <a:t> HAL_TIM_PeriodElapsedCallback(</a:t>
            </a:r>
            <a:r>
              <a:rPr lang="en-US" altLang="ko-KR" b="1">
                <a:solidFill>
                  <a:srgbClr val="005032"/>
                </a:solidFill>
                <a:latin typeface="Courier New" panose="02070309020205020404" pitchFamily="49" charset="0"/>
              </a:rPr>
              <a:t>TIM_HandleTypeDef</a:t>
            </a:r>
            <a:r>
              <a:rPr lang="en-US" altLang="ko-KR" b="1">
                <a:solidFill>
                  <a:srgbClr val="000000"/>
                </a:solidFill>
                <a:latin typeface="Courier New" panose="02070309020205020404" pitchFamily="49" charset="0"/>
              </a:rPr>
              <a:t> *htim)</a:t>
            </a:r>
          </a:p>
          <a:p>
            <a:r>
              <a:rPr lang="en-US" altLang="ko-KR" b="1">
                <a:solidFill>
                  <a:srgbClr val="000000"/>
                </a:solidFill>
                <a:latin typeface="Courier New" panose="02070309020205020404" pitchFamily="49" charset="0"/>
              </a:rPr>
              <a:t>{</a:t>
            </a:r>
          </a:p>
          <a:p>
            <a:r>
              <a:rPr lang="en-US" altLang="ko-KR" b="1">
                <a:solidFill>
                  <a:srgbClr val="7F0055"/>
                </a:solidFill>
                <a:latin typeface="Courier New" panose="02070309020205020404" pitchFamily="49" charset="0"/>
              </a:rPr>
              <a:t>     if</a:t>
            </a:r>
            <a:r>
              <a:rPr lang="en-US" altLang="ko-KR" b="1">
                <a:solidFill>
                  <a:srgbClr val="000000"/>
                </a:solidFill>
                <a:latin typeface="Courier New" panose="02070309020205020404" pitchFamily="49" charset="0"/>
              </a:rPr>
              <a:t>(htim -&gt; </a:t>
            </a:r>
            <a:r>
              <a:rPr lang="en-US" altLang="ko-KR" b="1">
                <a:solidFill>
                  <a:srgbClr val="0000C0"/>
                </a:solidFill>
                <a:latin typeface="Courier New" panose="02070309020205020404" pitchFamily="49" charset="0"/>
              </a:rPr>
              <a:t>Instance</a:t>
            </a:r>
            <a:r>
              <a:rPr lang="en-US" altLang="ko-KR" b="1">
                <a:solidFill>
                  <a:srgbClr val="000000"/>
                </a:solidFill>
                <a:latin typeface="Courier New" panose="02070309020205020404" pitchFamily="49" charset="0"/>
              </a:rPr>
              <a:t> == TIM2){</a:t>
            </a:r>
          </a:p>
          <a:p>
            <a:r>
              <a:rPr lang="en-US" altLang="ko-KR" b="1">
                <a:solidFill>
                  <a:srgbClr val="000000"/>
                </a:solidFill>
                <a:latin typeface="Courier New" panose="02070309020205020404" pitchFamily="49" charset="0"/>
              </a:rPr>
              <a:t>          Timer_10m++;</a:t>
            </a:r>
          </a:p>
          <a:p>
            <a:r>
              <a:rPr lang="en-US" altLang="ko-KR" b="1">
                <a:solidFill>
                  <a:srgbClr val="7F0055"/>
                </a:solidFill>
                <a:latin typeface="Courier New" panose="02070309020205020404" pitchFamily="49" charset="0"/>
              </a:rPr>
              <a:t>          if</a:t>
            </a:r>
            <a:r>
              <a:rPr lang="en-US" altLang="ko-KR" b="1">
                <a:solidFill>
                  <a:srgbClr val="000000"/>
                </a:solidFill>
                <a:latin typeface="Courier New" panose="02070309020205020404" pitchFamily="49" charset="0"/>
              </a:rPr>
              <a:t>(Timer_10m &gt; 199){        // 2sec</a:t>
            </a:r>
          </a:p>
          <a:p>
            <a:r>
              <a:rPr lang="en-US" altLang="ko-KR" b="1">
                <a:solidFill>
                  <a:srgbClr val="000000"/>
                </a:solidFill>
                <a:latin typeface="Courier New" panose="02070309020205020404" pitchFamily="49" charset="0"/>
              </a:rPr>
              <a:t>               Timer_10m = 0;</a:t>
            </a:r>
          </a:p>
          <a:p>
            <a:r>
              <a:rPr lang="en-US" altLang="ko-KR" b="1">
                <a:solidFill>
                  <a:srgbClr val="000000"/>
                </a:solidFill>
                <a:latin typeface="Courier New" panose="02070309020205020404" pitchFamily="49" charset="0"/>
              </a:rPr>
              <a:t>               Read_dht11();</a:t>
            </a:r>
          </a:p>
          <a:p>
            <a:r>
              <a:rPr lang="en-US" altLang="ko-KR" b="1">
                <a:solidFill>
                  <a:srgbClr val="000000"/>
                </a:solidFill>
                <a:latin typeface="Courier New" panose="02070309020205020404" pitchFamily="49" charset="0"/>
              </a:rPr>
              <a:t>          }</a:t>
            </a:r>
          </a:p>
          <a:p>
            <a:r>
              <a:rPr lang="en-US" altLang="ko-KR" b="1">
                <a:solidFill>
                  <a:srgbClr val="000000"/>
                </a:solidFill>
                <a:latin typeface="Courier New" panose="02070309020205020404" pitchFamily="49" charset="0"/>
              </a:rPr>
              <a:t>     }</a:t>
            </a:r>
          </a:p>
          <a:p>
            <a:r>
              <a:rPr lang="en-US" altLang="ko-KR" b="1">
                <a:solidFill>
                  <a:srgbClr val="000000"/>
                </a:solidFill>
                <a:latin typeface="Courier New" panose="02070309020205020404" pitchFamily="49" charset="0"/>
              </a:rPr>
              <a:t>}</a:t>
            </a:r>
          </a:p>
        </p:txBody>
      </p:sp>
    </p:spTree>
    <p:extLst>
      <p:ext uri="{BB962C8B-B14F-4D97-AF65-F5344CB8AC3E}">
        <p14:creationId xmlns:p14="http://schemas.microsoft.com/office/powerpoint/2010/main" val="2291385602"/>
      </p:ext>
    </p:extLst>
  </p:cSld>
  <p:clrMapOvr>
    <a:masterClrMapping/>
  </p:clrMapOvr>
  <p:transition spd="slow"/>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a:t>
            </a:r>
            <a:r>
              <a:rPr lang="en-US" altLang="ko-KR" sz="1600" b="1" dirty="0">
                <a:solidFill>
                  <a:srgbClr val="0000FF"/>
                </a:solidFill>
              </a:rPr>
              <a:t>(1) LED Blink </a:t>
            </a:r>
            <a:r>
              <a:rPr lang="ko-KR" altLang="en-US" sz="1600" b="1" dirty="0">
                <a:solidFill>
                  <a:srgbClr val="0000FF"/>
                </a:solidFill>
              </a:rPr>
              <a:t>코드 넣기</a:t>
            </a:r>
            <a:endParaRPr lang="en-US" altLang="ko-KR" sz="1600" b="1" dirty="0">
              <a:solidFill>
                <a:srgbClr val="0000FF"/>
              </a:solidFill>
            </a:endParaRPr>
          </a:p>
        </p:txBody>
      </p:sp>
      <p:sp>
        <p:nvSpPr>
          <p:cNvPr id="8" name="TextBox 7"/>
          <p:cNvSpPr txBox="1"/>
          <p:nvPr/>
        </p:nvSpPr>
        <p:spPr>
          <a:xfrm>
            <a:off x="1713831" y="693594"/>
            <a:ext cx="6341993" cy="338554"/>
          </a:xfrm>
          <a:prstGeom prst="rect">
            <a:avLst/>
          </a:prstGeom>
          <a:noFill/>
        </p:spPr>
        <p:txBody>
          <a:bodyPr wrap="none" rtlCol="0">
            <a:spAutoFit/>
          </a:bodyPr>
          <a:lstStyle/>
          <a:p>
            <a:pPr marL="285750" indent="-285750">
              <a:buFont typeface="Arial" panose="020B0604020202020204" pitchFamily="34" charset="0"/>
              <a:buChar char="•"/>
            </a:pPr>
            <a:r>
              <a:rPr lang="en-US" altLang="ko-KR" sz="1600" dirty="0" err="1">
                <a:latin typeface="+mn-ea"/>
              </a:rPr>
              <a:t>freertos.c</a:t>
            </a:r>
            <a:r>
              <a:rPr lang="en-US" altLang="ko-KR" sz="1600" dirty="0">
                <a:latin typeface="+mn-ea"/>
              </a:rPr>
              <a:t>  </a:t>
            </a:r>
            <a:r>
              <a:rPr lang="en-US" altLang="ko-KR" sz="1200" dirty="0">
                <a:latin typeface="+mn-ea"/>
              </a:rPr>
              <a:t>  // </a:t>
            </a:r>
            <a:r>
              <a:rPr lang="en-US" altLang="ko-KR" sz="1200" dirty="0" err="1">
                <a:latin typeface="Consolas" panose="020B0609020204030204" pitchFamily="49" charset="0"/>
              </a:rPr>
              <a:t>HAL_GPIO_TogglePin</a:t>
            </a:r>
            <a:r>
              <a:rPr lang="en-US" altLang="ko-KR" sz="1200" dirty="0">
                <a:latin typeface="Consolas" panose="020B0609020204030204" pitchFamily="49" charset="0"/>
              </a:rPr>
              <a:t>() </a:t>
            </a:r>
            <a:r>
              <a:rPr lang="ko-KR" altLang="en-US" sz="1200" dirty="0">
                <a:latin typeface="Consolas" panose="020B0609020204030204" pitchFamily="49" charset="0"/>
              </a:rPr>
              <a:t>함수를 사용하여 </a:t>
            </a:r>
            <a:r>
              <a:rPr lang="en-US" altLang="ko-KR" sz="1200" dirty="0">
                <a:latin typeface="Consolas" panose="020B0609020204030204" pitchFamily="49" charset="0"/>
              </a:rPr>
              <a:t>LED Blink </a:t>
            </a:r>
            <a:r>
              <a:rPr lang="ko-KR" altLang="en-US" sz="1200" dirty="0">
                <a:latin typeface="Consolas" panose="020B0609020204030204" pitchFamily="49" charset="0"/>
              </a:rPr>
              <a:t>기능 구현</a:t>
            </a:r>
            <a:endParaRPr lang="ko-KR" altLang="en-US" sz="1200" dirty="0">
              <a:latin typeface="+mn-ea"/>
            </a:endParaRPr>
          </a:p>
        </p:txBody>
      </p:sp>
      <p:sp>
        <p:nvSpPr>
          <p:cNvPr id="9" name="직사각형 8"/>
          <p:cNvSpPr/>
          <p:nvPr/>
        </p:nvSpPr>
        <p:spPr>
          <a:xfrm>
            <a:off x="2006339" y="1065531"/>
            <a:ext cx="7416824" cy="4247317"/>
          </a:xfrm>
          <a:prstGeom prst="rect">
            <a:avLst/>
          </a:prstGeom>
        </p:spPr>
        <p:txBody>
          <a:bodyPr wrap="square">
            <a:spAutoFit/>
          </a:bodyPr>
          <a:lstStyle/>
          <a:p>
            <a:r>
              <a:rPr lang="en-US" altLang="ko-KR" sz="1200" dirty="0">
                <a:solidFill>
                  <a:srgbClr val="3F7F5F"/>
                </a:solidFill>
                <a:latin typeface="Consolas" panose="020B0609020204030204" pitchFamily="49" charset="0"/>
              </a:rPr>
              <a:t>/* USER CODE END Header_LED1Blink */</a:t>
            </a:r>
          </a:p>
          <a:p>
            <a:r>
              <a:rPr lang="en-US" altLang="ko-KR" sz="1200" b="1" dirty="0">
                <a:solidFill>
                  <a:srgbClr val="7F0055"/>
                </a:solidFill>
                <a:latin typeface="Consolas" panose="020B0609020204030204" pitchFamily="49" charset="0"/>
              </a:rPr>
              <a:t>void</a:t>
            </a:r>
            <a:r>
              <a:rPr lang="en-US" altLang="ko-KR" sz="1200" b="1" dirty="0">
                <a:solidFill>
                  <a:srgbClr val="000000"/>
                </a:solidFill>
                <a:latin typeface="Consolas" panose="020B0609020204030204" pitchFamily="49" charset="0"/>
              </a:rPr>
              <a:t> LED1Blink(</a:t>
            </a:r>
            <a:r>
              <a:rPr lang="en-US" altLang="ko-KR" sz="1200" b="1" dirty="0">
                <a:solidFill>
                  <a:srgbClr val="7F0055"/>
                </a:solidFill>
                <a:latin typeface="Consolas" panose="020B0609020204030204" pitchFamily="49" charset="0"/>
              </a:rPr>
              <a:t>void</a:t>
            </a:r>
            <a:r>
              <a:rPr lang="en-US" altLang="ko-KR" sz="1200" b="1" dirty="0">
                <a:solidFill>
                  <a:srgbClr val="000000"/>
                </a:solidFill>
                <a:latin typeface="Consolas" panose="020B0609020204030204" pitchFamily="49" charset="0"/>
              </a:rPr>
              <a:t> *argument)</a:t>
            </a:r>
          </a:p>
          <a:p>
            <a:r>
              <a:rPr lang="en-US" altLang="ko-KR" sz="1200" dirty="0">
                <a:solidFill>
                  <a:srgbClr val="000000"/>
                </a:solidFill>
                <a:latin typeface="Consolas" panose="020B0609020204030204" pitchFamily="49" charset="0"/>
              </a:rPr>
              <a:t>{</a:t>
            </a:r>
          </a:p>
          <a:p>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USER CODE BEGIN LED1Blink */</a:t>
            </a:r>
          </a:p>
          <a:p>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Infinite loop */</a:t>
            </a:r>
          </a:p>
          <a:p>
            <a:r>
              <a:rPr lang="en-US" altLang="ko-KR" sz="1200" dirty="0">
                <a:solidFill>
                  <a:srgbClr val="000000"/>
                </a:solidFill>
                <a:latin typeface="Consolas" panose="020B0609020204030204" pitchFamily="49" charset="0"/>
              </a:rPr>
              <a:t> </a:t>
            </a:r>
            <a:r>
              <a:rPr lang="en-US" altLang="ko-KR" sz="1200" dirty="0">
                <a:latin typeface="Consolas" panose="020B0609020204030204" pitchFamily="49" charset="0"/>
              </a:rPr>
              <a:t> </a:t>
            </a:r>
            <a:r>
              <a:rPr lang="en-US" altLang="ko-KR" sz="1200" b="1" dirty="0">
                <a:latin typeface="Consolas" panose="020B0609020204030204" pitchFamily="49" charset="0"/>
              </a:rPr>
              <a:t>for(;;)</a:t>
            </a:r>
          </a:p>
          <a:p>
            <a:r>
              <a:rPr lang="ko-KR" altLang="en-US" sz="1200" dirty="0">
                <a:latin typeface="Consolas" panose="020B0609020204030204" pitchFamily="49" charset="0"/>
              </a:rPr>
              <a:t>  </a:t>
            </a:r>
            <a:r>
              <a:rPr lang="en-US" altLang="ko-KR" sz="1200" dirty="0">
                <a:latin typeface="Consolas" panose="020B0609020204030204" pitchFamily="49" charset="0"/>
              </a:rPr>
              <a:t>{</a:t>
            </a:r>
          </a:p>
          <a:p>
            <a:r>
              <a:rPr lang="en-US" altLang="ko-KR" sz="1200">
                <a:latin typeface="Consolas" panose="020B0609020204030204" pitchFamily="49" charset="0"/>
              </a:rPr>
              <a:t>      HAL_GPIO_TogglePin(GPIOE, GPIO_PIN_2);</a:t>
            </a:r>
            <a:endParaRPr lang="en-US" altLang="ko-KR" sz="1200" dirty="0">
              <a:latin typeface="Consolas" panose="020B0609020204030204" pitchFamily="49" charset="0"/>
            </a:endParaRPr>
          </a:p>
          <a:p>
            <a:r>
              <a:rPr lang="en-US" altLang="ko-KR" sz="1200" dirty="0">
                <a:latin typeface="Consolas" panose="020B0609020204030204" pitchFamily="49" charset="0"/>
              </a:rPr>
              <a:t>      </a:t>
            </a:r>
            <a:r>
              <a:rPr lang="en-US" altLang="ko-KR" sz="1200" dirty="0" err="1">
                <a:latin typeface="Consolas" panose="020B0609020204030204" pitchFamily="49" charset="0"/>
              </a:rPr>
              <a:t>osDelay</a:t>
            </a:r>
            <a:r>
              <a:rPr lang="en-US" altLang="ko-KR" sz="1200" dirty="0">
                <a:latin typeface="Consolas" panose="020B0609020204030204" pitchFamily="49" charset="0"/>
              </a:rPr>
              <a:t>(300);</a:t>
            </a:r>
          </a:p>
          <a:p>
            <a:r>
              <a:rPr lang="ko-KR" altLang="en-US" sz="1200" dirty="0">
                <a:latin typeface="Consolas" panose="020B0609020204030204" pitchFamily="49" charset="0"/>
              </a:rPr>
              <a:t>  </a:t>
            </a:r>
            <a:r>
              <a:rPr lang="en-US" altLang="ko-KR" sz="1200" dirty="0">
                <a:latin typeface="Consolas" panose="020B0609020204030204" pitchFamily="49" charset="0"/>
              </a:rPr>
              <a:t>}</a:t>
            </a:r>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USER CODE END LED1Blink */</a:t>
            </a:r>
          </a:p>
          <a:p>
            <a:r>
              <a:rPr lang="en-US" altLang="ko-KR" sz="1200" dirty="0">
                <a:solidFill>
                  <a:srgbClr val="000000"/>
                </a:solidFill>
                <a:latin typeface="Consolas" panose="020B0609020204030204" pitchFamily="49" charset="0"/>
              </a:rPr>
              <a:t>}</a:t>
            </a:r>
          </a:p>
          <a:p>
            <a:r>
              <a:rPr lang="en-US" altLang="ko-KR" sz="1200" b="1" dirty="0">
                <a:solidFill>
                  <a:srgbClr val="7F0055"/>
                </a:solidFill>
                <a:latin typeface="Consolas" panose="020B0609020204030204" pitchFamily="49" charset="0"/>
              </a:rPr>
              <a:t>void</a:t>
            </a:r>
            <a:r>
              <a:rPr lang="en-US" altLang="ko-KR" sz="1200" b="1" dirty="0">
                <a:solidFill>
                  <a:srgbClr val="000000"/>
                </a:solidFill>
                <a:latin typeface="Consolas" panose="020B0609020204030204" pitchFamily="49" charset="0"/>
              </a:rPr>
              <a:t> LED2Blink(</a:t>
            </a:r>
            <a:r>
              <a:rPr lang="en-US" altLang="ko-KR" sz="1200" b="1" dirty="0">
                <a:solidFill>
                  <a:srgbClr val="7F0055"/>
                </a:solidFill>
                <a:latin typeface="Consolas" panose="020B0609020204030204" pitchFamily="49" charset="0"/>
              </a:rPr>
              <a:t>void</a:t>
            </a:r>
            <a:r>
              <a:rPr lang="en-US" altLang="ko-KR" sz="1200" b="1" dirty="0">
                <a:solidFill>
                  <a:srgbClr val="000000"/>
                </a:solidFill>
                <a:latin typeface="Consolas" panose="020B0609020204030204" pitchFamily="49" charset="0"/>
              </a:rPr>
              <a:t> *argument)</a:t>
            </a:r>
          </a:p>
          <a:p>
            <a:r>
              <a:rPr lang="en-US" altLang="ko-KR" sz="1200" dirty="0">
                <a:solidFill>
                  <a:srgbClr val="000000"/>
                </a:solidFill>
                <a:latin typeface="Consolas" panose="020B0609020204030204" pitchFamily="49" charset="0"/>
              </a:rPr>
              <a:t>{</a:t>
            </a:r>
          </a:p>
          <a:p>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USER CODE BEGIN LED2Blink */</a:t>
            </a:r>
          </a:p>
          <a:p>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Infinite loop */</a:t>
            </a:r>
          </a:p>
          <a:p>
            <a:r>
              <a:rPr lang="en-US" altLang="ko-KR" sz="1200" dirty="0">
                <a:solidFill>
                  <a:srgbClr val="000000"/>
                </a:solidFill>
                <a:latin typeface="Consolas" panose="020B0609020204030204" pitchFamily="49" charset="0"/>
              </a:rPr>
              <a:t>  </a:t>
            </a:r>
            <a:r>
              <a:rPr lang="en-US" altLang="ko-KR" sz="1200" b="1" dirty="0">
                <a:solidFill>
                  <a:srgbClr val="7F0055"/>
                </a:solidFill>
                <a:latin typeface="Consolas" panose="020B0609020204030204" pitchFamily="49" charset="0"/>
              </a:rPr>
              <a:t>for</a:t>
            </a:r>
            <a:r>
              <a:rPr lang="en-US" altLang="ko-KR" sz="1200" b="1" dirty="0">
                <a:solidFill>
                  <a:srgbClr val="000000"/>
                </a:solidFill>
                <a:latin typeface="Consolas" panose="020B0609020204030204" pitchFamily="49" charset="0"/>
              </a:rPr>
              <a:t>(;;)</a:t>
            </a:r>
          </a:p>
          <a:p>
            <a:r>
              <a:rPr lang="ko-KR" altLang="en-US" sz="1200" dirty="0">
                <a:solidFill>
                  <a:srgbClr val="000000"/>
                </a:solidFill>
                <a:latin typeface="Consolas" panose="020B0609020204030204" pitchFamily="49" charset="0"/>
              </a:rPr>
              <a:t>  </a:t>
            </a:r>
            <a:r>
              <a:rPr lang="en-US" altLang="ko-KR" sz="1200" dirty="0">
                <a:solidFill>
                  <a:srgbClr val="000000"/>
                </a:solidFill>
                <a:latin typeface="Consolas" panose="020B0609020204030204" pitchFamily="49" charset="0"/>
              </a:rPr>
              <a:t>{</a:t>
            </a:r>
          </a:p>
          <a:p>
            <a:r>
              <a:rPr lang="en-US" altLang="ko-KR">
                <a:latin typeface="Consolas" panose="020B0609020204030204" pitchFamily="49" charset="0"/>
              </a:rPr>
              <a:t>    </a:t>
            </a:r>
            <a:r>
              <a:rPr lang="en-US" altLang="ko-KR" sz="1200">
                <a:latin typeface="Consolas" panose="020B0609020204030204" pitchFamily="49" charset="0"/>
              </a:rPr>
              <a:t>HAL_GPIO_TogglePin(GPIOE, GPIO_PIN_3);</a:t>
            </a:r>
            <a:endParaRPr lang="en-US" altLang="ko-KR" sz="1200" dirty="0">
              <a:solidFill>
                <a:srgbClr val="000000"/>
              </a:solidFill>
              <a:latin typeface="Consolas" panose="020B0609020204030204" pitchFamily="49" charset="0"/>
            </a:endParaRPr>
          </a:p>
          <a:p>
            <a:r>
              <a:rPr lang="en-US" altLang="ko-KR" sz="1200" dirty="0">
                <a:solidFill>
                  <a:srgbClr val="000000"/>
                </a:solidFill>
                <a:latin typeface="Consolas" panose="020B0609020204030204" pitchFamily="49" charset="0"/>
              </a:rPr>
              <a:t>      </a:t>
            </a:r>
            <a:r>
              <a:rPr lang="en-US" altLang="ko-KR" sz="1200" dirty="0" err="1">
                <a:solidFill>
                  <a:srgbClr val="000000"/>
                </a:solidFill>
                <a:latin typeface="Consolas" panose="020B0609020204030204" pitchFamily="49" charset="0"/>
              </a:rPr>
              <a:t>osDelay</a:t>
            </a:r>
            <a:r>
              <a:rPr lang="en-US" altLang="ko-KR" sz="1200" dirty="0">
                <a:solidFill>
                  <a:srgbClr val="000000"/>
                </a:solidFill>
                <a:latin typeface="Consolas" panose="020B0609020204030204" pitchFamily="49" charset="0"/>
              </a:rPr>
              <a:t>(500);</a:t>
            </a:r>
          </a:p>
          <a:p>
            <a:r>
              <a:rPr lang="ko-KR" altLang="en-US" sz="1200" dirty="0">
                <a:solidFill>
                  <a:srgbClr val="000000"/>
                </a:solidFill>
                <a:latin typeface="Consolas" panose="020B0609020204030204" pitchFamily="49" charset="0"/>
              </a:rPr>
              <a:t>  </a:t>
            </a:r>
            <a:r>
              <a:rPr lang="en-US" altLang="ko-KR" sz="1200" dirty="0">
                <a:solidFill>
                  <a:srgbClr val="000000"/>
                </a:solidFill>
                <a:latin typeface="Consolas" panose="020B0609020204030204" pitchFamily="49" charset="0"/>
              </a:rPr>
              <a:t>}</a:t>
            </a:r>
          </a:p>
          <a:p>
            <a:r>
              <a:rPr lang="en-US" altLang="ko-KR" sz="1200" dirty="0">
                <a:solidFill>
                  <a:srgbClr val="000000"/>
                </a:solidFill>
                <a:latin typeface="Consolas" panose="020B0609020204030204" pitchFamily="49" charset="0"/>
              </a:rPr>
              <a:t>  </a:t>
            </a:r>
            <a:r>
              <a:rPr lang="en-US" altLang="ko-KR" sz="1200" dirty="0">
                <a:solidFill>
                  <a:srgbClr val="3F7F5F"/>
                </a:solidFill>
                <a:latin typeface="Consolas" panose="020B0609020204030204" pitchFamily="49" charset="0"/>
              </a:rPr>
              <a:t>/* USER CODE END LED2Blink */</a:t>
            </a:r>
          </a:p>
          <a:p>
            <a:r>
              <a:rPr lang="en-US" altLang="ko-KR" sz="1200" dirty="0">
                <a:solidFill>
                  <a:srgbClr val="000000"/>
                </a:solidFill>
                <a:latin typeface="Consolas" panose="020B0609020204030204" pitchFamily="49" charset="0"/>
              </a:rPr>
              <a:t>}</a:t>
            </a:r>
          </a:p>
        </p:txBody>
      </p:sp>
      <p:sp>
        <p:nvSpPr>
          <p:cNvPr id="11" name="직사각형 10"/>
          <p:cNvSpPr/>
          <p:nvPr/>
        </p:nvSpPr>
        <p:spPr>
          <a:xfrm>
            <a:off x="1999096" y="1052736"/>
            <a:ext cx="7431310" cy="453650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11997468"/>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a:t>
            </a:r>
            <a:r>
              <a:rPr lang="en-US" altLang="ko-KR" sz="1600" b="1" dirty="0">
                <a:solidFill>
                  <a:srgbClr val="0000FF"/>
                </a:solidFill>
              </a:rPr>
              <a:t>(2) 1</a:t>
            </a:r>
            <a:r>
              <a:rPr lang="ko-KR" altLang="en-US" sz="1600" b="1" dirty="0">
                <a:solidFill>
                  <a:srgbClr val="0000FF"/>
                </a:solidFill>
              </a:rPr>
              <a:t>초마다 </a:t>
            </a:r>
            <a:r>
              <a:rPr lang="en-US" altLang="ko-KR" sz="1600" b="1" dirty="0" err="1">
                <a:solidFill>
                  <a:srgbClr val="0000FF"/>
                </a:solidFill>
              </a:rPr>
              <a:t>CdS</a:t>
            </a:r>
            <a:r>
              <a:rPr lang="en-US" altLang="ko-KR" sz="1600" b="1" dirty="0">
                <a:solidFill>
                  <a:srgbClr val="0000FF"/>
                </a:solidFill>
              </a:rPr>
              <a:t> </a:t>
            </a:r>
            <a:r>
              <a:rPr lang="ko-KR" altLang="en-US" sz="1600" b="1" dirty="0">
                <a:solidFill>
                  <a:srgbClr val="0000FF"/>
                </a:solidFill>
              </a:rPr>
              <a:t>값을 읽어 </a:t>
            </a:r>
            <a:r>
              <a:rPr lang="en-US" altLang="ko-KR" sz="1600" b="1" dirty="0">
                <a:solidFill>
                  <a:srgbClr val="0000FF"/>
                </a:solidFill>
              </a:rPr>
              <a:t>UART1</a:t>
            </a:r>
            <a:r>
              <a:rPr lang="ko-KR" altLang="en-US" sz="1600" b="1" dirty="0">
                <a:solidFill>
                  <a:srgbClr val="0000FF"/>
                </a:solidFill>
              </a:rPr>
              <a:t>으로 전송하기</a:t>
            </a:r>
            <a:endParaRPr lang="en-US" altLang="ko-KR" sz="1600" b="1" dirty="0">
              <a:solidFill>
                <a:srgbClr val="0000FF"/>
              </a:solidFill>
            </a:endParaRPr>
          </a:p>
        </p:txBody>
      </p:sp>
      <p:pic>
        <p:nvPicPr>
          <p:cNvPr id="2" name="그림 1"/>
          <p:cNvPicPr>
            <a:picLocks noChangeAspect="1"/>
          </p:cNvPicPr>
          <p:nvPr/>
        </p:nvPicPr>
        <p:blipFill>
          <a:blip r:embed="rId2"/>
          <a:stretch>
            <a:fillRect/>
          </a:stretch>
        </p:blipFill>
        <p:spPr>
          <a:xfrm>
            <a:off x="1959262" y="1196753"/>
            <a:ext cx="6229350" cy="3686175"/>
          </a:xfrm>
          <a:prstGeom prst="rect">
            <a:avLst/>
          </a:prstGeom>
        </p:spPr>
      </p:pic>
      <p:sp>
        <p:nvSpPr>
          <p:cNvPr id="5" name="TextBox 4"/>
          <p:cNvSpPr txBox="1"/>
          <p:nvPr/>
        </p:nvSpPr>
        <p:spPr>
          <a:xfrm>
            <a:off x="1831976" y="699146"/>
            <a:ext cx="1454565" cy="307777"/>
          </a:xfrm>
          <a:prstGeom prst="rect">
            <a:avLst/>
          </a:prstGeom>
          <a:noFill/>
        </p:spPr>
        <p:txBody>
          <a:bodyPr wrap="none" rtlCol="0">
            <a:spAutoFit/>
          </a:bodyPr>
          <a:lstStyle/>
          <a:p>
            <a:pPr marL="176213" indent="-176213">
              <a:buFont typeface="Arial" panose="020B0604020202020204" pitchFamily="34" charset="0"/>
              <a:buChar char="•"/>
            </a:pPr>
            <a:r>
              <a:rPr lang="en-US" altLang="ko-KR" sz="1400" dirty="0" err="1">
                <a:latin typeface="+mn-ea"/>
              </a:rPr>
              <a:t>CubeMx</a:t>
            </a:r>
            <a:r>
              <a:rPr lang="en-US" altLang="ko-KR" sz="1400" dirty="0">
                <a:latin typeface="+mn-ea"/>
              </a:rPr>
              <a:t> </a:t>
            </a:r>
            <a:r>
              <a:rPr lang="ko-KR" altLang="en-US" sz="1400" dirty="0">
                <a:latin typeface="+mn-ea"/>
              </a:rPr>
              <a:t>설정</a:t>
            </a:r>
          </a:p>
        </p:txBody>
      </p:sp>
    </p:spTree>
    <p:extLst>
      <p:ext uri="{BB962C8B-B14F-4D97-AF65-F5344CB8AC3E}">
        <p14:creationId xmlns:p14="http://schemas.microsoft.com/office/powerpoint/2010/main" val="3206292012"/>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3022" y="0"/>
            <a:ext cx="9144000" cy="5040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sz="2000" b="1" dirty="0" err="1">
                <a:solidFill>
                  <a:srgbClr val="0000FF"/>
                </a:solidFill>
              </a:rPr>
              <a:t>FreeRTOS</a:t>
            </a:r>
            <a:r>
              <a:rPr lang="en-US" altLang="ko-KR" sz="2000" b="1" dirty="0">
                <a:solidFill>
                  <a:srgbClr val="0000FF"/>
                </a:solidFill>
              </a:rPr>
              <a:t> </a:t>
            </a:r>
            <a:r>
              <a:rPr lang="ko-KR" altLang="en-US" sz="2000" b="1" dirty="0">
                <a:solidFill>
                  <a:srgbClr val="0000FF"/>
                </a:solidFill>
              </a:rPr>
              <a:t>실습 </a:t>
            </a:r>
            <a:r>
              <a:rPr lang="en-US" altLang="ko-KR" sz="2000" b="1" dirty="0">
                <a:solidFill>
                  <a:srgbClr val="0000FF"/>
                </a:solidFill>
              </a:rPr>
              <a:t>: </a:t>
            </a:r>
            <a:r>
              <a:rPr lang="en-US" altLang="ko-KR" sz="1600" b="1" dirty="0">
                <a:solidFill>
                  <a:srgbClr val="0000FF"/>
                </a:solidFill>
              </a:rPr>
              <a:t>(2) 1</a:t>
            </a:r>
            <a:r>
              <a:rPr lang="ko-KR" altLang="en-US" sz="1600" b="1" dirty="0">
                <a:solidFill>
                  <a:srgbClr val="0000FF"/>
                </a:solidFill>
              </a:rPr>
              <a:t>초마다 </a:t>
            </a:r>
            <a:r>
              <a:rPr lang="en-US" altLang="ko-KR" sz="1600" b="1" dirty="0" err="1">
                <a:solidFill>
                  <a:srgbClr val="0000FF"/>
                </a:solidFill>
              </a:rPr>
              <a:t>CdS</a:t>
            </a:r>
            <a:r>
              <a:rPr lang="en-US" altLang="ko-KR" sz="1600" b="1" dirty="0">
                <a:solidFill>
                  <a:srgbClr val="0000FF"/>
                </a:solidFill>
              </a:rPr>
              <a:t> </a:t>
            </a:r>
            <a:r>
              <a:rPr lang="ko-KR" altLang="en-US" sz="1600" b="1" dirty="0">
                <a:solidFill>
                  <a:srgbClr val="0000FF"/>
                </a:solidFill>
              </a:rPr>
              <a:t>값을 읽어 </a:t>
            </a:r>
            <a:r>
              <a:rPr lang="en-US" altLang="ko-KR" sz="1600" b="1" dirty="0">
                <a:solidFill>
                  <a:srgbClr val="0000FF"/>
                </a:solidFill>
              </a:rPr>
              <a:t>UART1</a:t>
            </a:r>
            <a:r>
              <a:rPr lang="ko-KR" altLang="en-US" sz="1600" b="1" dirty="0">
                <a:solidFill>
                  <a:srgbClr val="0000FF"/>
                </a:solidFill>
              </a:rPr>
              <a:t>으로 전송하기</a:t>
            </a:r>
            <a:endParaRPr lang="en-US" altLang="ko-KR" sz="1600" b="1" dirty="0">
              <a:solidFill>
                <a:srgbClr val="0000FF"/>
              </a:solidFill>
            </a:endParaRPr>
          </a:p>
        </p:txBody>
      </p:sp>
      <p:sp>
        <p:nvSpPr>
          <p:cNvPr id="5" name="TextBox 4"/>
          <p:cNvSpPr txBox="1"/>
          <p:nvPr/>
        </p:nvSpPr>
        <p:spPr>
          <a:xfrm>
            <a:off x="1831976" y="699146"/>
            <a:ext cx="3955185" cy="307777"/>
          </a:xfrm>
          <a:prstGeom prst="rect">
            <a:avLst/>
          </a:prstGeom>
          <a:noFill/>
        </p:spPr>
        <p:txBody>
          <a:bodyPr wrap="none" rtlCol="0">
            <a:spAutoFit/>
          </a:bodyPr>
          <a:lstStyle/>
          <a:p>
            <a:pPr marL="176213" indent="-176213">
              <a:buFont typeface="Arial" panose="020B0604020202020204" pitchFamily="34" charset="0"/>
              <a:buChar char="•"/>
            </a:pPr>
            <a:r>
              <a:rPr lang="en-US" altLang="ko-KR" sz="1400" dirty="0" err="1">
                <a:latin typeface="+mn-ea"/>
              </a:rPr>
              <a:t>freertos.c</a:t>
            </a:r>
            <a:r>
              <a:rPr lang="en-US" altLang="ko-KR" sz="1400" dirty="0">
                <a:latin typeface="+mn-ea"/>
              </a:rPr>
              <a:t> -&gt; void </a:t>
            </a:r>
            <a:r>
              <a:rPr lang="en-US" altLang="ko-KR" sz="1400" dirty="0" err="1">
                <a:latin typeface="+mn-ea"/>
              </a:rPr>
              <a:t>SendCdS</a:t>
            </a:r>
            <a:r>
              <a:rPr lang="en-US" altLang="ko-KR" sz="1400" dirty="0">
                <a:latin typeface="+mn-ea"/>
              </a:rPr>
              <a:t>(void *argument)</a:t>
            </a:r>
            <a:endParaRPr lang="ko-KR" altLang="en-US" sz="1400" dirty="0">
              <a:latin typeface="+mn-ea"/>
            </a:endParaRPr>
          </a:p>
        </p:txBody>
      </p:sp>
      <p:sp>
        <p:nvSpPr>
          <p:cNvPr id="7" name="직사각형 6"/>
          <p:cNvSpPr/>
          <p:nvPr/>
        </p:nvSpPr>
        <p:spPr>
          <a:xfrm>
            <a:off x="2063552" y="1218137"/>
            <a:ext cx="5472608" cy="4185761"/>
          </a:xfrm>
          <a:prstGeom prst="rect">
            <a:avLst/>
          </a:prstGeom>
        </p:spPr>
        <p:txBody>
          <a:bodyPr wrap="square">
            <a:spAutoFit/>
          </a:bodyPr>
          <a:lstStyle/>
          <a:p>
            <a:r>
              <a:rPr lang="en-US" altLang="ko-KR" sz="1400" b="1" dirty="0">
                <a:solidFill>
                  <a:srgbClr val="7F0055"/>
                </a:solidFill>
                <a:latin typeface="Consolas" panose="020B0609020204030204" pitchFamily="49" charset="0"/>
              </a:rPr>
              <a:t>void</a:t>
            </a:r>
            <a:r>
              <a:rPr lang="en-US" altLang="ko-KR" sz="1400" b="1" dirty="0">
                <a:solidFill>
                  <a:srgbClr val="000000"/>
                </a:solidFill>
                <a:latin typeface="Consolas" panose="020B0609020204030204" pitchFamily="49" charset="0"/>
              </a:rPr>
              <a:t> </a:t>
            </a:r>
            <a:r>
              <a:rPr lang="en-US" altLang="ko-KR" sz="1400" b="1" dirty="0" err="1">
                <a:solidFill>
                  <a:srgbClr val="000000"/>
                </a:solidFill>
                <a:latin typeface="Consolas" panose="020B0609020204030204" pitchFamily="49" charset="0"/>
              </a:rPr>
              <a:t>SendCdS</a:t>
            </a:r>
            <a:r>
              <a:rPr lang="en-US" altLang="ko-KR" sz="1400" b="1" dirty="0">
                <a:solidFill>
                  <a:srgbClr val="000000"/>
                </a:solidFill>
                <a:latin typeface="Consolas" panose="020B0609020204030204" pitchFamily="49" charset="0"/>
              </a:rPr>
              <a:t>(</a:t>
            </a:r>
            <a:r>
              <a:rPr lang="en-US" altLang="ko-KR" sz="1400" b="1" dirty="0">
                <a:solidFill>
                  <a:srgbClr val="7F0055"/>
                </a:solidFill>
                <a:latin typeface="Consolas" panose="020B0609020204030204" pitchFamily="49" charset="0"/>
              </a:rPr>
              <a:t>void</a:t>
            </a:r>
            <a:r>
              <a:rPr lang="en-US" altLang="ko-KR" sz="1400" b="1" dirty="0">
                <a:solidFill>
                  <a:srgbClr val="000000"/>
                </a:solidFill>
                <a:latin typeface="Consolas" panose="020B0609020204030204" pitchFamily="49" charset="0"/>
              </a:rPr>
              <a:t> *argument)</a:t>
            </a:r>
          </a:p>
          <a:p>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t>
            </a:r>
            <a:r>
              <a:rPr lang="en-US" altLang="ko-KR" sz="1400" dirty="0">
                <a:solidFill>
                  <a:srgbClr val="3F7F5F"/>
                </a:solidFill>
                <a:latin typeface="Consolas" panose="020B0609020204030204" pitchFamily="49" charset="0"/>
              </a:rPr>
              <a:t>/* USER CODE BEGIN </a:t>
            </a:r>
            <a:r>
              <a:rPr lang="en-US" altLang="ko-KR" sz="1400" dirty="0" err="1">
                <a:solidFill>
                  <a:srgbClr val="3F7F5F"/>
                </a:solidFill>
                <a:latin typeface="Consolas" panose="020B0609020204030204" pitchFamily="49" charset="0"/>
              </a:rPr>
              <a:t>SendCdS</a:t>
            </a:r>
            <a:r>
              <a:rPr lang="en-US" altLang="ko-KR" sz="1400" dirty="0">
                <a:solidFill>
                  <a:srgbClr val="3F7F5F"/>
                </a:solidFill>
                <a:latin typeface="Consolas" panose="020B0609020204030204" pitchFamily="49" charset="0"/>
              </a:rPr>
              <a:t> */</a:t>
            </a:r>
          </a:p>
          <a:p>
            <a:r>
              <a:rPr lang="en-US" altLang="ko-KR" sz="1400" dirty="0">
                <a:solidFill>
                  <a:srgbClr val="000000"/>
                </a:solidFill>
                <a:latin typeface="Consolas" panose="020B0609020204030204" pitchFamily="49" charset="0"/>
              </a:rPr>
              <a:t>uint32_t ADC_Value_32[1]={0};</a:t>
            </a:r>
          </a:p>
          <a:p>
            <a:r>
              <a:rPr lang="en-US" altLang="ko-KR" sz="1400" dirty="0">
                <a:solidFill>
                  <a:srgbClr val="000000"/>
                </a:solidFill>
                <a:latin typeface="Consolas" panose="020B0609020204030204" pitchFamily="49" charset="0"/>
              </a:rPr>
              <a:t>uint16_t ADC_Value_16;</a:t>
            </a:r>
          </a:p>
          <a:p>
            <a:endParaRPr lang="ko-KR" altLang="en-US" sz="1400" dirty="0">
              <a:latin typeface="Consolas" panose="020B0609020204030204" pitchFamily="49" charset="0"/>
            </a:endParaRPr>
          </a:p>
          <a:p>
            <a:r>
              <a:rPr lang="en-US" altLang="ko-KR" sz="1400" dirty="0" err="1">
                <a:solidFill>
                  <a:srgbClr val="000000"/>
                </a:solidFill>
                <a:latin typeface="Consolas" panose="020B0609020204030204" pitchFamily="49" charset="0"/>
              </a:rPr>
              <a:t>HAL_ADC_Start_DMA</a:t>
            </a:r>
            <a:r>
              <a:rPr lang="en-US" altLang="ko-KR" sz="1400" dirty="0">
                <a:solidFill>
                  <a:srgbClr val="000000"/>
                </a:solidFill>
                <a:latin typeface="Consolas" panose="020B0609020204030204" pitchFamily="49" charset="0"/>
              </a:rPr>
              <a:t>(&amp;hadc1, ADC_Value_32, 1);</a:t>
            </a:r>
          </a:p>
          <a:p>
            <a:endParaRPr lang="ko-KR" altLang="en-US" sz="1400" dirty="0">
              <a:latin typeface="Consolas" panose="020B0609020204030204" pitchFamily="49" charset="0"/>
            </a:endParaRPr>
          </a:p>
          <a:p>
            <a:r>
              <a:rPr lang="en-US" altLang="ko-KR" sz="1400" dirty="0">
                <a:solidFill>
                  <a:srgbClr val="3F7F5F"/>
                </a:solidFill>
                <a:latin typeface="Consolas" panose="020B0609020204030204" pitchFamily="49" charset="0"/>
              </a:rPr>
              <a:t>/* Infinite loop */</a:t>
            </a:r>
          </a:p>
          <a:p>
            <a:r>
              <a:rPr lang="en-US" altLang="ko-KR" sz="1400" b="1" dirty="0">
                <a:solidFill>
                  <a:srgbClr val="7F0055"/>
                </a:solidFill>
                <a:latin typeface="Consolas" panose="020B0609020204030204" pitchFamily="49" charset="0"/>
              </a:rPr>
              <a:t>for</a:t>
            </a:r>
            <a:r>
              <a:rPr lang="en-US" altLang="ko-KR" sz="1400" b="1"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ADC_Value_16=(uint16_t)ADC_Value_32[0];</a:t>
            </a:r>
          </a:p>
          <a:p>
            <a:r>
              <a:rPr lang="en-US" altLang="ko-KR" sz="1400" dirty="0">
                <a:solidFill>
                  <a:srgbClr val="000000"/>
                </a:solidFill>
                <a:latin typeface="Consolas" panose="020B0609020204030204" pitchFamily="49" charset="0"/>
              </a:rPr>
              <a:t>  ADC_Value_16 &amp;= 0xFFF;</a:t>
            </a:r>
          </a:p>
          <a:p>
            <a:r>
              <a:rPr lang="en-US" altLang="ko-KR" sz="1400" dirty="0">
                <a:solidFill>
                  <a:srgbClr val="000000"/>
                </a:solidFill>
                <a:latin typeface="Consolas" panose="020B0609020204030204" pitchFamily="49" charset="0"/>
              </a:rPr>
              <a:t>  </a:t>
            </a:r>
            <a:r>
              <a:rPr lang="en-US" altLang="ko-KR" sz="1400" u="sng" dirty="0" err="1">
                <a:solidFill>
                  <a:srgbClr val="000000"/>
                </a:solidFill>
                <a:latin typeface="Consolas" panose="020B0609020204030204" pitchFamily="49" charset="0"/>
              </a:rPr>
              <a:t>printf</a:t>
            </a:r>
            <a:r>
              <a:rPr lang="en-US" altLang="ko-KR" sz="1400" u="sng" dirty="0">
                <a:solidFill>
                  <a:srgbClr val="000000"/>
                </a:solidFill>
                <a:latin typeface="Consolas" panose="020B0609020204030204" pitchFamily="49" charset="0"/>
              </a:rPr>
              <a:t>(</a:t>
            </a:r>
            <a:r>
              <a:rPr lang="en-US" altLang="ko-KR" sz="1400" u="sng" dirty="0">
                <a:solidFill>
                  <a:srgbClr val="2A00FF"/>
                </a:solidFill>
                <a:latin typeface="Consolas" panose="020B0609020204030204" pitchFamily="49" charset="0"/>
              </a:rPr>
              <a:t>"\n ADC Value=%d"</a:t>
            </a:r>
            <a:r>
              <a:rPr lang="en-US" altLang="ko-KR" sz="1400" u="sng" dirty="0">
                <a:solidFill>
                  <a:srgbClr val="000000"/>
                </a:solidFill>
                <a:latin typeface="Consolas" panose="020B0609020204030204" pitchFamily="49" charset="0"/>
              </a:rPr>
              <a:t>, ADC_Value_16);</a:t>
            </a:r>
          </a:p>
          <a:p>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HAL_ADC_Start_DMA</a:t>
            </a:r>
            <a:r>
              <a:rPr lang="en-US" altLang="ko-KR" sz="1400" dirty="0">
                <a:solidFill>
                  <a:srgbClr val="000000"/>
                </a:solidFill>
                <a:latin typeface="Consolas" panose="020B0609020204030204" pitchFamily="49" charset="0"/>
              </a:rPr>
              <a:t>(&amp;hadc1, ADC_Value_32, 1);</a:t>
            </a:r>
          </a:p>
          <a:p>
            <a:r>
              <a:rPr lang="en-US" altLang="ko-KR" sz="1400" dirty="0" err="1">
                <a:solidFill>
                  <a:srgbClr val="000000"/>
                </a:solidFill>
                <a:latin typeface="Consolas" panose="020B0609020204030204" pitchFamily="49" charset="0"/>
              </a:rPr>
              <a:t>osDelay</a:t>
            </a:r>
            <a:r>
              <a:rPr lang="en-US" altLang="ko-KR" sz="1400" dirty="0">
                <a:solidFill>
                  <a:srgbClr val="000000"/>
                </a:solidFill>
                <a:latin typeface="Consolas" panose="020B0609020204030204" pitchFamily="49" charset="0"/>
              </a:rPr>
              <a:t>(1000);</a:t>
            </a:r>
          </a:p>
          <a:p>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t>
            </a:r>
            <a:r>
              <a:rPr lang="en-US" altLang="ko-KR" sz="1400" dirty="0">
                <a:solidFill>
                  <a:srgbClr val="3F7F5F"/>
                </a:solidFill>
                <a:latin typeface="Consolas" panose="020B0609020204030204" pitchFamily="49" charset="0"/>
              </a:rPr>
              <a:t>/* USER CODE END </a:t>
            </a:r>
            <a:r>
              <a:rPr lang="en-US" altLang="ko-KR" sz="1400" dirty="0" err="1">
                <a:solidFill>
                  <a:srgbClr val="3F7F5F"/>
                </a:solidFill>
                <a:latin typeface="Consolas" panose="020B0609020204030204" pitchFamily="49" charset="0"/>
              </a:rPr>
              <a:t>SendCdS</a:t>
            </a:r>
            <a:r>
              <a:rPr lang="en-US" altLang="ko-KR" sz="1400" dirty="0">
                <a:solidFill>
                  <a:srgbClr val="3F7F5F"/>
                </a:solidFill>
                <a:latin typeface="Consolas" panose="020B0609020204030204" pitchFamily="49" charset="0"/>
              </a:rPr>
              <a:t> */</a:t>
            </a:r>
          </a:p>
          <a:p>
            <a:r>
              <a:rPr lang="en-US" altLang="ko-KR" sz="1400" dirty="0">
                <a:solidFill>
                  <a:srgbClr val="000000"/>
                </a:solidFill>
                <a:latin typeface="Consolas" panose="020B0609020204030204" pitchFamily="49" charset="0"/>
              </a:rPr>
              <a:t>}</a:t>
            </a:r>
            <a:endParaRPr lang="ko-KR" altLang="en-US" sz="1400" dirty="0"/>
          </a:p>
        </p:txBody>
      </p:sp>
      <p:pic>
        <p:nvPicPr>
          <p:cNvPr id="8" name="그림 7"/>
          <p:cNvPicPr>
            <a:picLocks noChangeAspect="1"/>
          </p:cNvPicPr>
          <p:nvPr/>
        </p:nvPicPr>
        <p:blipFill>
          <a:blip r:embed="rId2"/>
          <a:stretch>
            <a:fillRect/>
          </a:stretch>
        </p:blipFill>
        <p:spPr>
          <a:xfrm>
            <a:off x="7968209" y="3861049"/>
            <a:ext cx="2219325" cy="2657475"/>
          </a:xfrm>
          <a:prstGeom prst="rect">
            <a:avLst/>
          </a:prstGeom>
        </p:spPr>
      </p:pic>
    </p:spTree>
    <p:extLst>
      <p:ext uri="{BB962C8B-B14F-4D97-AF65-F5344CB8AC3E}">
        <p14:creationId xmlns:p14="http://schemas.microsoft.com/office/powerpoint/2010/main" val="1625789310"/>
      </p:ext>
    </p:extLst>
  </p:cSld>
  <p:clrMapOvr>
    <a:masterClrMapping/>
  </p:clrMapOvr>
  <p:transition spd="slow"/>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7"/>
            <a:ext cx="9144000" cy="259228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77800" algn="ctr"/>
            <a:r>
              <a:rPr lang="ko-KR" altLang="en-US" sz="4400" b="1" dirty="0">
                <a:solidFill>
                  <a:schemeClr val="tx1"/>
                </a:solidFill>
              </a:rPr>
              <a:t>전자 부품</a:t>
            </a:r>
            <a:endParaRPr lang="en-US" altLang="ko-KR" sz="3600" b="1" dirty="0">
              <a:solidFill>
                <a:schemeClr val="tx1"/>
              </a:solidFill>
            </a:endParaRPr>
          </a:p>
        </p:txBody>
      </p:sp>
    </p:spTree>
    <p:extLst>
      <p:ext uri="{BB962C8B-B14F-4D97-AF65-F5344CB8AC3E}">
        <p14:creationId xmlns:p14="http://schemas.microsoft.com/office/powerpoint/2010/main" val="1317827514"/>
      </p:ext>
    </p:extLst>
  </p:cSld>
  <p:clrMapOvr>
    <a:masterClrMapping/>
  </p:clrMapOvr>
  <p:transition spd="slow"/>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전자 부품 </a:t>
            </a:r>
            <a:r>
              <a:rPr lang="en-US" altLang="ko-KR" sz="2000" b="1">
                <a:solidFill>
                  <a:schemeClr val="tx1"/>
                </a:solidFill>
              </a:rPr>
              <a:t>. </a:t>
            </a:r>
            <a:r>
              <a:rPr lang="ko-KR" altLang="en-US" sz="2000" b="1">
                <a:solidFill>
                  <a:schemeClr val="tx1"/>
                </a:solidFill>
              </a:rPr>
              <a:t>저항</a:t>
            </a:r>
            <a:endParaRPr lang="en-US" altLang="ko-KR" sz="1600" b="1" dirty="0">
              <a:solidFill>
                <a:schemeClr val="tx1"/>
              </a:solidFill>
            </a:endParaRPr>
          </a:p>
        </p:txBody>
      </p:sp>
      <p:pic>
        <p:nvPicPr>
          <p:cNvPr id="1026" name="_x452317176" descr="EMB00002da45b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635" y="876354"/>
            <a:ext cx="2722300" cy="331508"/>
          </a:xfrm>
          <a:prstGeom prst="rect">
            <a:avLst/>
          </a:prstGeom>
          <a:noFill/>
          <a:extLst>
            <a:ext uri="{909E8E84-426E-40DD-AFC4-6F175D3DCCD1}">
              <a14:hiddenFill xmlns:a14="http://schemas.microsoft.com/office/drawing/2010/main">
                <a:solidFill>
                  <a:srgbClr val="FFFFFF"/>
                </a:solidFill>
              </a14:hiddenFill>
            </a:ext>
          </a:extLst>
        </p:spPr>
      </p:pic>
      <p:pic>
        <p:nvPicPr>
          <p:cNvPr id="1025" name="_x452316744" descr="EMB00002da45b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065" y="1207862"/>
            <a:ext cx="2096245" cy="466726"/>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1958672" y="4797153"/>
            <a:ext cx="8298818" cy="1588127"/>
          </a:xfrm>
          <a:prstGeom prst="rect">
            <a:avLst/>
          </a:prstGeom>
          <a:solidFill>
            <a:schemeClr val="bg1">
              <a:lumMod val="95000"/>
            </a:schemeClr>
          </a:solidFill>
        </p:spPr>
        <p:txBody>
          <a:bodyPr wrap="square">
            <a:spAutoFit/>
          </a:bodyPr>
          <a:lstStyle/>
          <a:p>
            <a:pPr fontAlgn="base">
              <a:lnSpc>
                <a:spcPct val="180000"/>
              </a:lnSpc>
            </a:pPr>
            <a:r>
              <a:rPr lang="ko-KR" altLang="en-US" kern="0" spc="-100">
                <a:solidFill>
                  <a:srgbClr val="000000"/>
                </a:solidFill>
                <a:latin typeface="휴먼명조"/>
                <a:ea typeface="휴먼명조"/>
              </a:rPr>
              <a:t>저항은 전류의 흐름을 제어하는 작용을 하므로 회로에 흐르는 전류를 조절할 때 주로 사용하며</a:t>
            </a:r>
            <a:r>
              <a:rPr lang="en-US" altLang="ko-KR" kern="0" spc="-100">
                <a:solidFill>
                  <a:srgbClr val="000000"/>
                </a:solidFill>
                <a:latin typeface="휴먼명조"/>
                <a:ea typeface="휴먼명조"/>
              </a:rPr>
              <a:t>, </a:t>
            </a:r>
            <a:r>
              <a:rPr lang="ko-KR" altLang="en-US" kern="0" spc="-100">
                <a:solidFill>
                  <a:srgbClr val="000000"/>
                </a:solidFill>
                <a:latin typeface="휴먼명조"/>
                <a:ea typeface="휴먼명조"/>
              </a:rPr>
              <a:t>회로에서 흐르는 전류의 양은 전압에 비례하고 저항에 반비례하므로 전압과 저항 값을 알면 계산할 수 있다</a:t>
            </a:r>
            <a:r>
              <a:rPr lang="en-US" altLang="ko-KR" kern="0" spc="-100">
                <a:solidFill>
                  <a:srgbClr val="000000"/>
                </a:solidFill>
                <a:latin typeface="휴먼명조"/>
                <a:ea typeface="휴먼명조"/>
              </a:rPr>
              <a:t>.</a:t>
            </a:r>
            <a:endParaRPr lang="ko-KR" altLang="en-US" kern="0" spc="-100">
              <a:solidFill>
                <a:srgbClr val="000000"/>
              </a:solidFill>
              <a:latin typeface="휴먼명조"/>
            </a:endParaRPr>
          </a:p>
        </p:txBody>
      </p:sp>
      <p:pic>
        <p:nvPicPr>
          <p:cNvPr id="6" name="그림 5"/>
          <p:cNvPicPr>
            <a:picLocks noChangeAspect="1"/>
          </p:cNvPicPr>
          <p:nvPr/>
        </p:nvPicPr>
        <p:blipFill>
          <a:blip r:embed="rId4"/>
          <a:stretch>
            <a:fillRect/>
          </a:stretch>
        </p:blipFill>
        <p:spPr>
          <a:xfrm>
            <a:off x="2063552" y="1362476"/>
            <a:ext cx="1059660" cy="784933"/>
          </a:xfrm>
          <a:prstGeom prst="rect">
            <a:avLst/>
          </a:prstGeom>
        </p:spPr>
      </p:pic>
      <p:pic>
        <p:nvPicPr>
          <p:cNvPr id="7" name="그림 6"/>
          <p:cNvPicPr>
            <a:picLocks noChangeAspect="1"/>
          </p:cNvPicPr>
          <p:nvPr/>
        </p:nvPicPr>
        <p:blipFill>
          <a:blip r:embed="rId5"/>
          <a:stretch>
            <a:fillRect/>
          </a:stretch>
        </p:blipFill>
        <p:spPr>
          <a:xfrm>
            <a:off x="3543029" y="1207862"/>
            <a:ext cx="1873130" cy="1094160"/>
          </a:xfrm>
          <a:prstGeom prst="rect">
            <a:avLst/>
          </a:prstGeom>
        </p:spPr>
      </p:pic>
      <p:pic>
        <p:nvPicPr>
          <p:cNvPr id="8" name="그림 7"/>
          <p:cNvPicPr>
            <a:picLocks noChangeAspect="1"/>
          </p:cNvPicPr>
          <p:nvPr/>
        </p:nvPicPr>
        <p:blipFill>
          <a:blip r:embed="rId6"/>
          <a:stretch>
            <a:fillRect/>
          </a:stretch>
        </p:blipFill>
        <p:spPr>
          <a:xfrm>
            <a:off x="1831976" y="2150592"/>
            <a:ext cx="1145357" cy="1170809"/>
          </a:xfrm>
          <a:prstGeom prst="rect">
            <a:avLst/>
          </a:prstGeom>
        </p:spPr>
      </p:pic>
      <p:pic>
        <p:nvPicPr>
          <p:cNvPr id="9" name="그림 8"/>
          <p:cNvPicPr>
            <a:picLocks noChangeAspect="1"/>
          </p:cNvPicPr>
          <p:nvPr/>
        </p:nvPicPr>
        <p:blipFill>
          <a:blip r:embed="rId7"/>
          <a:stretch>
            <a:fillRect/>
          </a:stretch>
        </p:blipFill>
        <p:spPr>
          <a:xfrm>
            <a:off x="3251345" y="2398577"/>
            <a:ext cx="583369" cy="769911"/>
          </a:xfrm>
          <a:prstGeom prst="rect">
            <a:avLst/>
          </a:prstGeom>
        </p:spPr>
      </p:pic>
      <p:pic>
        <p:nvPicPr>
          <p:cNvPr id="10" name="그림 9"/>
          <p:cNvPicPr>
            <a:picLocks noChangeAspect="1"/>
          </p:cNvPicPr>
          <p:nvPr/>
        </p:nvPicPr>
        <p:blipFill>
          <a:blip r:embed="rId8"/>
          <a:stretch>
            <a:fillRect/>
          </a:stretch>
        </p:blipFill>
        <p:spPr>
          <a:xfrm>
            <a:off x="4151785" y="2500963"/>
            <a:ext cx="607127" cy="920483"/>
          </a:xfrm>
          <a:prstGeom prst="rect">
            <a:avLst/>
          </a:prstGeom>
        </p:spPr>
      </p:pic>
    </p:spTree>
    <p:extLst>
      <p:ext uri="{BB962C8B-B14F-4D97-AF65-F5344CB8AC3E}">
        <p14:creationId xmlns:p14="http://schemas.microsoft.com/office/powerpoint/2010/main" val="1128745652"/>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전자 부품 </a:t>
            </a:r>
            <a:r>
              <a:rPr lang="en-US" altLang="ko-KR" sz="2000" b="1">
                <a:solidFill>
                  <a:schemeClr val="tx1"/>
                </a:solidFill>
              </a:rPr>
              <a:t>. Capacitor</a:t>
            </a:r>
            <a:endParaRPr lang="en-US" altLang="ko-KR" sz="1600" b="1" dirty="0">
              <a:solidFill>
                <a:schemeClr val="tx1"/>
              </a:solidFill>
            </a:endParaRPr>
          </a:p>
        </p:txBody>
      </p:sp>
      <p:sp>
        <p:nvSpPr>
          <p:cNvPr id="5" name="직사각형 4"/>
          <p:cNvSpPr/>
          <p:nvPr/>
        </p:nvSpPr>
        <p:spPr>
          <a:xfrm>
            <a:off x="1946591" y="4653137"/>
            <a:ext cx="8298818" cy="2092881"/>
          </a:xfrm>
          <a:prstGeom prst="rect">
            <a:avLst/>
          </a:prstGeom>
          <a:solidFill>
            <a:schemeClr val="bg1">
              <a:lumMod val="95000"/>
            </a:schemeClr>
          </a:solidFill>
        </p:spPr>
        <p:txBody>
          <a:bodyPr wrap="square">
            <a:spAutoFit/>
          </a:bodyPr>
          <a:lstStyle/>
          <a:p>
            <a:pPr fontAlgn="base">
              <a:lnSpc>
                <a:spcPts val="2600"/>
              </a:lnSpc>
            </a:pPr>
            <a:r>
              <a:rPr lang="ko-KR" altLang="en-US"/>
              <a:t>두 개의 전극 판 사이에 유전체가 채워져 있는 전자부품으로 전압을 인가하면 전하를 충전하는 성질이 있으며</a:t>
            </a:r>
            <a:r>
              <a:rPr lang="en-US" altLang="ko-KR"/>
              <a:t>, </a:t>
            </a:r>
            <a:r>
              <a:rPr lang="ko-KR" altLang="en-US"/>
              <a:t>잡음을 제거하기 위한 필터회로나 전원 전압을 평탄하게 해주는 평활 회로로 주로 사용된다</a:t>
            </a:r>
            <a:r>
              <a:rPr lang="en-US" altLang="ko-KR"/>
              <a:t>. </a:t>
            </a:r>
            <a:r>
              <a:rPr lang="ko-KR" altLang="en-US"/>
              <a:t>커패시터의 종류로는 </a:t>
            </a:r>
            <a:r>
              <a:rPr lang="en-US" altLang="ko-KR"/>
              <a:t>(+) </a:t>
            </a:r>
            <a:r>
              <a:rPr lang="ko-KR" altLang="en-US"/>
              <a:t>극성과 </a:t>
            </a:r>
            <a:r>
              <a:rPr lang="en-US" altLang="ko-KR"/>
              <a:t>(-) </a:t>
            </a:r>
            <a:r>
              <a:rPr lang="ko-KR" altLang="en-US"/>
              <a:t>극성이 구분되는 전해커패시터</a:t>
            </a:r>
            <a:r>
              <a:rPr lang="en-US" altLang="ko-KR"/>
              <a:t>, </a:t>
            </a:r>
            <a:r>
              <a:rPr lang="ko-KR" altLang="en-US"/>
              <a:t>탄탈커패시터가 있고 극성이 없는 세라믹 커패시터</a:t>
            </a:r>
            <a:r>
              <a:rPr lang="en-US" altLang="ko-KR"/>
              <a:t>, </a:t>
            </a:r>
            <a:r>
              <a:rPr lang="ko-KR" altLang="en-US"/>
              <a:t>마일러커패시터</a:t>
            </a:r>
            <a:r>
              <a:rPr lang="en-US" altLang="ko-KR"/>
              <a:t>, </a:t>
            </a:r>
            <a:r>
              <a:rPr lang="ko-KR" altLang="en-US"/>
              <a:t>필름커패시터 등이 있으므로 사용 용도에 맞도록 선택하여 사용하여야 한다</a:t>
            </a:r>
            <a:r>
              <a:rPr lang="en-US" altLang="ko-KR"/>
              <a:t>. </a:t>
            </a:r>
            <a:endParaRPr lang="ko-KR" altLang="en-US"/>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049" name="_x451111320" descr="EMB00002da45b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000" y="980728"/>
            <a:ext cx="2149500" cy="16076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051" name="_x572434544" descr="EMB00002da45b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836712"/>
            <a:ext cx="1512168" cy="969732"/>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p:cNvPicPr>
            <a:picLocks noChangeAspect="1"/>
          </p:cNvPicPr>
          <p:nvPr/>
        </p:nvPicPr>
        <p:blipFill>
          <a:blip r:embed="rId4"/>
          <a:stretch>
            <a:fillRect/>
          </a:stretch>
        </p:blipFill>
        <p:spPr>
          <a:xfrm>
            <a:off x="4367808" y="2475907"/>
            <a:ext cx="984230" cy="718644"/>
          </a:xfrm>
          <a:prstGeom prst="rect">
            <a:avLst/>
          </a:prstGeom>
        </p:spPr>
      </p:pic>
      <p:pic>
        <p:nvPicPr>
          <p:cNvPr id="13" name="그림 12"/>
          <p:cNvPicPr>
            <a:picLocks noChangeAspect="1"/>
          </p:cNvPicPr>
          <p:nvPr/>
        </p:nvPicPr>
        <p:blipFill>
          <a:blip r:embed="rId5"/>
          <a:stretch>
            <a:fillRect/>
          </a:stretch>
        </p:blipFill>
        <p:spPr>
          <a:xfrm>
            <a:off x="4132912" y="1477035"/>
            <a:ext cx="967938" cy="615017"/>
          </a:xfrm>
          <a:prstGeom prst="rect">
            <a:avLst/>
          </a:prstGeom>
        </p:spPr>
      </p:pic>
      <p:pic>
        <p:nvPicPr>
          <p:cNvPr id="14" name="그림 13"/>
          <p:cNvPicPr>
            <a:picLocks noChangeAspect="1"/>
          </p:cNvPicPr>
          <p:nvPr/>
        </p:nvPicPr>
        <p:blipFill>
          <a:blip r:embed="rId6"/>
          <a:stretch>
            <a:fillRect/>
          </a:stretch>
        </p:blipFill>
        <p:spPr>
          <a:xfrm>
            <a:off x="3134821" y="2524863"/>
            <a:ext cx="792937" cy="1023482"/>
          </a:xfrm>
          <a:prstGeom prst="rect">
            <a:avLst/>
          </a:prstGeom>
        </p:spPr>
      </p:pic>
    </p:spTree>
    <p:extLst>
      <p:ext uri="{BB962C8B-B14F-4D97-AF65-F5344CB8AC3E}">
        <p14:creationId xmlns:p14="http://schemas.microsoft.com/office/powerpoint/2010/main" val="905455897"/>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전자 부품 </a:t>
            </a:r>
            <a:r>
              <a:rPr lang="en-US" altLang="ko-KR" sz="2000" b="1">
                <a:solidFill>
                  <a:schemeClr val="tx1"/>
                </a:solidFill>
              </a:rPr>
              <a:t>. Inductor</a:t>
            </a:r>
            <a:endParaRPr lang="en-US" altLang="ko-KR" sz="1600" b="1" dirty="0">
              <a:solidFill>
                <a:schemeClr val="tx1"/>
              </a:solidFill>
            </a:endParaRPr>
          </a:p>
        </p:txBody>
      </p:sp>
      <p:sp>
        <p:nvSpPr>
          <p:cNvPr id="5" name="직사각형 4"/>
          <p:cNvSpPr/>
          <p:nvPr/>
        </p:nvSpPr>
        <p:spPr>
          <a:xfrm>
            <a:off x="1831975" y="4797153"/>
            <a:ext cx="8298818" cy="646331"/>
          </a:xfrm>
          <a:prstGeom prst="rect">
            <a:avLst/>
          </a:prstGeom>
          <a:solidFill>
            <a:schemeClr val="bg1">
              <a:lumMod val="95000"/>
            </a:schemeClr>
          </a:solidFill>
        </p:spPr>
        <p:txBody>
          <a:bodyPr wrap="square">
            <a:spAutoFit/>
          </a:bodyPr>
          <a:lstStyle/>
          <a:p>
            <a:pPr fontAlgn="base"/>
            <a:r>
              <a:rPr lang="ko-KR" altLang="en-US"/>
              <a:t>코일을 감아놓은 부품으로 전류의 양이 변하면 이에 비례해 전압이 유도되는 성질이 있으며</a:t>
            </a:r>
            <a:r>
              <a:rPr lang="en-US" altLang="ko-KR"/>
              <a:t>, </a:t>
            </a:r>
            <a:r>
              <a:rPr lang="ko-KR" altLang="en-US"/>
              <a:t>전원 안정화 회로나 발진회로 등에 주로 사용된다</a:t>
            </a:r>
            <a:r>
              <a:rPr lang="en-US" altLang="ko-KR"/>
              <a:t>.</a:t>
            </a:r>
            <a:endParaRPr lang="ko-KR" altLang="en-US"/>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3073" name="_x444573992" descr="EMB00002da45b4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7276" y="940153"/>
            <a:ext cx="1387011" cy="15213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3075" name="_x444573992" descr="EMB00002da45b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268760"/>
            <a:ext cx="2236484" cy="432048"/>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3467530" y="995868"/>
            <a:ext cx="1501270" cy="1158340"/>
          </a:xfrm>
          <a:prstGeom prst="rect">
            <a:avLst/>
          </a:prstGeom>
        </p:spPr>
      </p:pic>
      <p:pic>
        <p:nvPicPr>
          <p:cNvPr id="9" name="그림 8"/>
          <p:cNvPicPr>
            <a:picLocks noChangeAspect="1"/>
          </p:cNvPicPr>
          <p:nvPr/>
        </p:nvPicPr>
        <p:blipFill>
          <a:blip r:embed="rId5"/>
          <a:stretch>
            <a:fillRect/>
          </a:stretch>
        </p:blipFill>
        <p:spPr>
          <a:xfrm>
            <a:off x="3600892" y="2398277"/>
            <a:ext cx="1234547" cy="777307"/>
          </a:xfrm>
          <a:prstGeom prst="rect">
            <a:avLst/>
          </a:prstGeom>
        </p:spPr>
      </p:pic>
      <p:pic>
        <p:nvPicPr>
          <p:cNvPr id="10" name="그림 9"/>
          <p:cNvPicPr>
            <a:picLocks noChangeAspect="1"/>
          </p:cNvPicPr>
          <p:nvPr/>
        </p:nvPicPr>
        <p:blipFill>
          <a:blip r:embed="rId6"/>
          <a:stretch>
            <a:fillRect/>
          </a:stretch>
        </p:blipFill>
        <p:spPr>
          <a:xfrm>
            <a:off x="2205834" y="2617434"/>
            <a:ext cx="909893" cy="1027590"/>
          </a:xfrm>
          <a:prstGeom prst="rect">
            <a:avLst/>
          </a:prstGeom>
        </p:spPr>
      </p:pic>
    </p:spTree>
    <p:extLst>
      <p:ext uri="{BB962C8B-B14F-4D97-AF65-F5344CB8AC3E}">
        <p14:creationId xmlns:p14="http://schemas.microsoft.com/office/powerpoint/2010/main" val="713176640"/>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전자 부품 </a:t>
            </a:r>
            <a:r>
              <a:rPr lang="en-US" altLang="ko-KR" sz="2000" b="1">
                <a:solidFill>
                  <a:schemeClr val="tx1"/>
                </a:solidFill>
              </a:rPr>
              <a:t>. Diode</a:t>
            </a:r>
            <a:endParaRPr lang="en-US" altLang="ko-KR" sz="1600" b="1" dirty="0">
              <a:solidFill>
                <a:schemeClr val="tx1"/>
              </a:solidFill>
            </a:endParaRPr>
          </a:p>
        </p:txBody>
      </p:sp>
      <p:sp>
        <p:nvSpPr>
          <p:cNvPr id="5" name="직사각형 4"/>
          <p:cNvSpPr/>
          <p:nvPr/>
        </p:nvSpPr>
        <p:spPr>
          <a:xfrm>
            <a:off x="1831975" y="4797152"/>
            <a:ext cx="8298818" cy="1477328"/>
          </a:xfrm>
          <a:prstGeom prst="rect">
            <a:avLst/>
          </a:prstGeom>
          <a:solidFill>
            <a:schemeClr val="bg1">
              <a:lumMod val="95000"/>
            </a:schemeClr>
          </a:solidFill>
        </p:spPr>
        <p:txBody>
          <a:bodyPr wrap="square">
            <a:spAutoFit/>
          </a:bodyPr>
          <a:lstStyle/>
          <a:p>
            <a:pPr fontAlgn="base"/>
            <a:r>
              <a:rPr lang="en-US" altLang="ko-KR"/>
              <a:t>P</a:t>
            </a:r>
            <a:r>
              <a:rPr lang="ko-KR" altLang="en-US"/>
              <a:t>형과 </a:t>
            </a:r>
            <a:r>
              <a:rPr lang="en-US" altLang="ko-KR"/>
              <a:t>N</a:t>
            </a:r>
            <a:r>
              <a:rPr lang="ko-KR" altLang="en-US"/>
              <a:t>형 반도체를 붙여 놓은 부품으로 전류가 한 쪽 방향으로만 흐르는 성질이 있다</a:t>
            </a:r>
            <a:r>
              <a:rPr lang="en-US" altLang="ko-KR"/>
              <a:t>. </a:t>
            </a:r>
            <a:r>
              <a:rPr lang="ko-KR" altLang="en-US"/>
              <a:t>다이오드는 용도에 따라 정류를 위한 목적으로 사용되는 정류다이오드와 스위칭을 하기 위하여 사용되는 스위칭 다이오드</a:t>
            </a:r>
            <a:r>
              <a:rPr lang="en-US" altLang="ko-KR"/>
              <a:t>, </a:t>
            </a:r>
            <a:r>
              <a:rPr lang="ko-KR" altLang="en-US"/>
              <a:t>일정한 전압을 유지하기 위하여 사용하는 제너다이오드 등으로 구분되며 외형은 모두 다르지만 기호는 동일하게 사용한다</a:t>
            </a:r>
            <a:r>
              <a:rPr lang="en-US" altLang="ko-KR"/>
              <a:t>. </a:t>
            </a:r>
            <a:endParaRPr lang="ko-KR" altLang="en-US"/>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4097" name="_x442097704" descr="EMB00002da45b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836712"/>
            <a:ext cx="2109900" cy="100811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608168" y="865283"/>
            <a:ext cx="401072" cy="461665"/>
          </a:xfrm>
          <a:prstGeom prst="rect">
            <a:avLst/>
          </a:prstGeom>
          <a:noFill/>
        </p:spPr>
        <p:txBody>
          <a:bodyPr wrap="none" rtlCol="0">
            <a:spAutoFit/>
          </a:bodyPr>
          <a:lstStyle/>
          <a:p>
            <a:r>
              <a:rPr lang="en-US" altLang="ko-KR" sz="2400" b="1">
                <a:solidFill>
                  <a:srgbClr val="0000FF"/>
                </a:solidFill>
              </a:rPr>
              <a:t>A</a:t>
            </a:r>
            <a:endParaRPr lang="ko-KR" altLang="en-US" sz="2400" b="1">
              <a:solidFill>
                <a:srgbClr val="0000FF"/>
              </a:solidFill>
            </a:endParaRPr>
          </a:p>
        </p:txBody>
      </p:sp>
      <p:sp>
        <p:nvSpPr>
          <p:cNvPr id="17" name="TextBox 16"/>
          <p:cNvSpPr txBox="1"/>
          <p:nvPr/>
        </p:nvSpPr>
        <p:spPr>
          <a:xfrm>
            <a:off x="9048328" y="865283"/>
            <a:ext cx="381836" cy="461665"/>
          </a:xfrm>
          <a:prstGeom prst="rect">
            <a:avLst/>
          </a:prstGeom>
          <a:noFill/>
        </p:spPr>
        <p:txBody>
          <a:bodyPr wrap="none" rtlCol="0">
            <a:spAutoFit/>
          </a:bodyPr>
          <a:lstStyle/>
          <a:p>
            <a:r>
              <a:rPr lang="en-US" altLang="ko-KR" sz="2400" b="1">
                <a:solidFill>
                  <a:srgbClr val="0000FF"/>
                </a:solidFill>
              </a:rPr>
              <a:t>C</a:t>
            </a:r>
            <a:endParaRPr lang="ko-KR" altLang="en-US" sz="2400" b="1">
              <a:solidFill>
                <a:srgbClr val="0000FF"/>
              </a:solidFill>
            </a:endParaRPr>
          </a:p>
        </p:txBody>
      </p:sp>
      <p:pic>
        <p:nvPicPr>
          <p:cNvPr id="15" name="그림 14"/>
          <p:cNvPicPr>
            <a:picLocks noChangeAspect="1"/>
          </p:cNvPicPr>
          <p:nvPr/>
        </p:nvPicPr>
        <p:blipFill>
          <a:blip r:embed="rId3">
            <a:clrChange>
              <a:clrFrom>
                <a:srgbClr val="FFFFFF"/>
              </a:clrFrom>
              <a:clrTo>
                <a:srgbClr val="FFFFFF">
                  <a:alpha val="0"/>
                </a:srgbClr>
              </a:clrTo>
            </a:clrChange>
          </a:blip>
          <a:stretch>
            <a:fillRect/>
          </a:stretch>
        </p:blipFill>
        <p:spPr>
          <a:xfrm rot="2631395">
            <a:off x="3822407" y="303480"/>
            <a:ext cx="1646063" cy="1912786"/>
          </a:xfrm>
          <a:prstGeom prst="rect">
            <a:avLst/>
          </a:prstGeom>
        </p:spPr>
      </p:pic>
      <p:pic>
        <p:nvPicPr>
          <p:cNvPr id="20" name="그림 19"/>
          <p:cNvPicPr>
            <a:picLocks noChangeAspect="1"/>
          </p:cNvPicPr>
          <p:nvPr/>
        </p:nvPicPr>
        <p:blipFill>
          <a:blip r:embed="rId4"/>
          <a:stretch>
            <a:fillRect/>
          </a:stretch>
        </p:blipFill>
        <p:spPr>
          <a:xfrm>
            <a:off x="1843415" y="924781"/>
            <a:ext cx="1072256" cy="831974"/>
          </a:xfrm>
          <a:prstGeom prst="rect">
            <a:avLst/>
          </a:prstGeom>
        </p:spPr>
      </p:pic>
      <p:pic>
        <p:nvPicPr>
          <p:cNvPr id="16" name="그림 15"/>
          <p:cNvPicPr>
            <a:picLocks noChangeAspect="1"/>
          </p:cNvPicPr>
          <p:nvPr/>
        </p:nvPicPr>
        <p:blipFill>
          <a:blip r:embed="rId5">
            <a:clrChange>
              <a:clrFrom>
                <a:srgbClr val="FFFFFF"/>
              </a:clrFrom>
              <a:clrTo>
                <a:srgbClr val="FFFFFF">
                  <a:alpha val="0"/>
                </a:srgbClr>
              </a:clrTo>
            </a:clrChange>
          </a:blip>
          <a:stretch>
            <a:fillRect/>
          </a:stretch>
        </p:blipFill>
        <p:spPr>
          <a:xfrm rot="7202695">
            <a:off x="4319731" y="1416173"/>
            <a:ext cx="922531" cy="1402624"/>
          </a:xfrm>
          <a:prstGeom prst="rect">
            <a:avLst/>
          </a:prstGeom>
        </p:spPr>
      </p:pic>
      <p:pic>
        <p:nvPicPr>
          <p:cNvPr id="18" name="그림 17"/>
          <p:cNvPicPr>
            <a:picLocks noChangeAspect="1"/>
          </p:cNvPicPr>
          <p:nvPr/>
        </p:nvPicPr>
        <p:blipFill>
          <a:blip r:embed="rId6"/>
          <a:stretch>
            <a:fillRect/>
          </a:stretch>
        </p:blipFill>
        <p:spPr>
          <a:xfrm rot="8231381">
            <a:off x="2540589" y="1963810"/>
            <a:ext cx="664147" cy="734303"/>
          </a:xfrm>
          <a:prstGeom prst="rect">
            <a:avLst/>
          </a:prstGeom>
        </p:spPr>
      </p:pic>
      <p:pic>
        <p:nvPicPr>
          <p:cNvPr id="19" name="그림 18"/>
          <p:cNvPicPr>
            <a:picLocks noChangeAspect="1"/>
          </p:cNvPicPr>
          <p:nvPr/>
        </p:nvPicPr>
        <p:blipFill>
          <a:blip r:embed="rId7"/>
          <a:stretch>
            <a:fillRect/>
          </a:stretch>
        </p:blipFill>
        <p:spPr>
          <a:xfrm>
            <a:off x="4223792" y="2536389"/>
            <a:ext cx="970534" cy="801745"/>
          </a:xfrm>
          <a:prstGeom prst="rect">
            <a:avLst/>
          </a:prstGeom>
        </p:spPr>
      </p:pic>
    </p:spTree>
    <p:extLst>
      <p:ext uri="{BB962C8B-B14F-4D97-AF65-F5344CB8AC3E}">
        <p14:creationId xmlns:p14="http://schemas.microsoft.com/office/powerpoint/2010/main" val="3507091120"/>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전자 부품 </a:t>
            </a:r>
            <a:r>
              <a:rPr lang="en-US" altLang="ko-KR" sz="2000" b="1">
                <a:solidFill>
                  <a:schemeClr val="tx1"/>
                </a:solidFill>
              </a:rPr>
              <a:t>. Transistor</a:t>
            </a:r>
            <a:endParaRPr lang="en-US" altLang="ko-KR" sz="1600" b="1" dirty="0">
              <a:solidFill>
                <a:schemeClr val="tx1"/>
              </a:solidFill>
            </a:endParaRPr>
          </a:p>
        </p:txBody>
      </p:sp>
      <p:sp>
        <p:nvSpPr>
          <p:cNvPr id="5" name="직사각형 4"/>
          <p:cNvSpPr/>
          <p:nvPr/>
        </p:nvSpPr>
        <p:spPr>
          <a:xfrm>
            <a:off x="1831975" y="5407457"/>
            <a:ext cx="8298818" cy="1323439"/>
          </a:xfrm>
          <a:prstGeom prst="rect">
            <a:avLst/>
          </a:prstGeom>
          <a:solidFill>
            <a:schemeClr val="bg1">
              <a:lumMod val="95000"/>
            </a:schemeClr>
          </a:solidFill>
        </p:spPr>
        <p:txBody>
          <a:bodyPr wrap="square">
            <a:spAutoFit/>
          </a:bodyPr>
          <a:lstStyle/>
          <a:p>
            <a:pPr fontAlgn="base"/>
            <a:r>
              <a:rPr lang="ko-KR" altLang="en-US" sz="1600"/>
              <a:t>트랜지스터는 이미터</a:t>
            </a:r>
            <a:r>
              <a:rPr lang="en-US" altLang="ko-KR" sz="1600"/>
              <a:t>(Emitter), </a:t>
            </a:r>
            <a:r>
              <a:rPr lang="ko-KR" altLang="en-US" sz="1600"/>
              <a:t>베이스</a:t>
            </a:r>
            <a:r>
              <a:rPr lang="en-US" altLang="ko-KR" sz="1600"/>
              <a:t>(Base), </a:t>
            </a:r>
            <a:r>
              <a:rPr lang="ko-KR" altLang="en-US" sz="1600"/>
              <a:t>컬렉터</a:t>
            </a:r>
            <a:r>
              <a:rPr lang="en-US" altLang="ko-KR" sz="1600"/>
              <a:t>(Collector) </a:t>
            </a:r>
            <a:r>
              <a:rPr lang="ko-KR" altLang="en-US" sz="1600"/>
              <a:t>세 개의 핀을 가지고 있는 반도체 부품으로</a:t>
            </a:r>
            <a:r>
              <a:rPr lang="en-US" altLang="ko-KR" sz="1600"/>
              <a:t>, </a:t>
            </a:r>
            <a:r>
              <a:rPr lang="ko-KR" altLang="en-US" sz="1600"/>
              <a:t>증폭이나 스위칭 역할로 주로 사용된다</a:t>
            </a:r>
            <a:r>
              <a:rPr lang="en-US" altLang="ko-KR" sz="1600"/>
              <a:t>. </a:t>
            </a:r>
            <a:r>
              <a:rPr lang="ko-KR" altLang="en-US" sz="1600"/>
              <a:t>트랜지스터는 전류가 흐르는 방향에 따라 </a:t>
            </a:r>
            <a:r>
              <a:rPr lang="en-US" altLang="ko-KR" sz="1600"/>
              <a:t>NPN</a:t>
            </a:r>
            <a:r>
              <a:rPr lang="ko-KR" altLang="en-US" sz="1600"/>
              <a:t>형</a:t>
            </a:r>
            <a:r>
              <a:rPr lang="en-US" altLang="ko-KR" sz="1600"/>
              <a:t>, PNP</a:t>
            </a:r>
            <a:r>
              <a:rPr lang="ko-KR" altLang="en-US" sz="1600"/>
              <a:t>형 두 종류로 구분되며 트랜지스터 기호에서 화살표가 전류의 방향을 나타내며 화살표가 베이스</a:t>
            </a:r>
            <a:r>
              <a:rPr lang="en-US" altLang="ko-KR" sz="1600"/>
              <a:t>(B)</a:t>
            </a:r>
            <a:r>
              <a:rPr lang="ko-KR" altLang="en-US" sz="1600"/>
              <a:t>에서 이미터</a:t>
            </a:r>
            <a:r>
              <a:rPr lang="en-US" altLang="ko-KR" sz="1600"/>
              <a:t>(E) </a:t>
            </a:r>
            <a:r>
              <a:rPr lang="ko-KR" altLang="en-US" sz="1600"/>
              <a:t>쪽으로 향하는 것이 </a:t>
            </a:r>
            <a:r>
              <a:rPr lang="en-US" altLang="ko-KR" sz="1600"/>
              <a:t>NPN</a:t>
            </a:r>
            <a:r>
              <a:rPr lang="ko-KR" altLang="en-US" sz="1600"/>
              <a:t>형이며 이미터</a:t>
            </a:r>
            <a:r>
              <a:rPr lang="en-US" altLang="ko-KR" sz="1600"/>
              <a:t>(E)</a:t>
            </a:r>
            <a:r>
              <a:rPr lang="ko-KR" altLang="en-US" sz="1600"/>
              <a:t>에서 베이스</a:t>
            </a:r>
            <a:r>
              <a:rPr lang="en-US" altLang="ko-KR" sz="1600"/>
              <a:t>(B) </a:t>
            </a:r>
            <a:r>
              <a:rPr lang="ko-KR" altLang="en-US" sz="1600"/>
              <a:t>방향으로 들어오는 것이 </a:t>
            </a:r>
            <a:r>
              <a:rPr lang="en-US" altLang="ko-KR" sz="1600"/>
              <a:t>PNP</a:t>
            </a:r>
            <a:r>
              <a:rPr lang="ko-KR" altLang="en-US" sz="1600"/>
              <a:t>형 트랜지스터이다</a:t>
            </a:r>
            <a:r>
              <a:rPr lang="en-US" altLang="ko-KR" sz="1600"/>
              <a:t>.</a:t>
            </a:r>
            <a:endParaRPr lang="ko-KR" altLang="en-US" sz="1600"/>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5121" name="_x442097344" descr="EMB00002da45b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351" y="1523555"/>
            <a:ext cx="3740443"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p:cNvPicPr>
            <a:picLocks noChangeAspect="1"/>
          </p:cNvPicPr>
          <p:nvPr/>
        </p:nvPicPr>
        <p:blipFill>
          <a:blip r:embed="rId3"/>
          <a:stretch>
            <a:fillRect/>
          </a:stretch>
        </p:blipFill>
        <p:spPr>
          <a:xfrm>
            <a:off x="1778254" y="876296"/>
            <a:ext cx="769687" cy="1158340"/>
          </a:xfrm>
          <a:prstGeom prst="rect">
            <a:avLst/>
          </a:prstGeom>
        </p:spPr>
      </p:pic>
      <p:sp>
        <p:nvSpPr>
          <p:cNvPr id="14" name="TextBox 13"/>
          <p:cNvSpPr txBox="1"/>
          <p:nvPr/>
        </p:nvSpPr>
        <p:spPr>
          <a:xfrm>
            <a:off x="1795423" y="2118918"/>
            <a:ext cx="822726" cy="369332"/>
          </a:xfrm>
          <a:prstGeom prst="rect">
            <a:avLst/>
          </a:prstGeom>
          <a:noFill/>
        </p:spPr>
        <p:txBody>
          <a:bodyPr wrap="none" rtlCol="0">
            <a:spAutoFit/>
          </a:bodyPr>
          <a:lstStyle/>
          <a:p>
            <a:r>
              <a:rPr lang="en-US" altLang="ko-KR"/>
              <a:t>TO-92</a:t>
            </a:r>
            <a:endParaRPr lang="ko-KR" altLang="en-US"/>
          </a:p>
        </p:txBody>
      </p:sp>
      <p:pic>
        <p:nvPicPr>
          <p:cNvPr id="21" name="그림 20"/>
          <p:cNvPicPr>
            <a:picLocks noChangeAspect="1"/>
          </p:cNvPicPr>
          <p:nvPr/>
        </p:nvPicPr>
        <p:blipFill>
          <a:blip r:embed="rId4"/>
          <a:stretch>
            <a:fillRect/>
          </a:stretch>
        </p:blipFill>
        <p:spPr>
          <a:xfrm>
            <a:off x="2999656" y="689772"/>
            <a:ext cx="1393556" cy="1713097"/>
          </a:xfrm>
          <a:prstGeom prst="rect">
            <a:avLst/>
          </a:prstGeom>
        </p:spPr>
      </p:pic>
      <p:sp>
        <p:nvSpPr>
          <p:cNvPr id="24" name="TextBox 23"/>
          <p:cNvSpPr txBox="1"/>
          <p:nvPr/>
        </p:nvSpPr>
        <p:spPr>
          <a:xfrm>
            <a:off x="3076751" y="2288758"/>
            <a:ext cx="949362" cy="369332"/>
          </a:xfrm>
          <a:prstGeom prst="rect">
            <a:avLst/>
          </a:prstGeom>
          <a:noFill/>
        </p:spPr>
        <p:txBody>
          <a:bodyPr wrap="none" rtlCol="0">
            <a:spAutoFit/>
          </a:bodyPr>
          <a:lstStyle/>
          <a:p>
            <a:r>
              <a:rPr lang="en-US" altLang="ko-KR"/>
              <a:t>TO-220</a:t>
            </a:r>
            <a:endParaRPr lang="ko-KR" altLang="en-US"/>
          </a:p>
        </p:txBody>
      </p:sp>
      <p:pic>
        <p:nvPicPr>
          <p:cNvPr id="22" name="그림 21"/>
          <p:cNvPicPr>
            <a:picLocks noChangeAspect="1"/>
          </p:cNvPicPr>
          <p:nvPr/>
        </p:nvPicPr>
        <p:blipFill>
          <a:blip r:embed="rId5"/>
          <a:stretch>
            <a:fillRect/>
          </a:stretch>
        </p:blipFill>
        <p:spPr>
          <a:xfrm>
            <a:off x="4686408" y="1121488"/>
            <a:ext cx="1087425" cy="891435"/>
          </a:xfrm>
          <a:prstGeom prst="rect">
            <a:avLst/>
          </a:prstGeom>
        </p:spPr>
      </p:pic>
      <p:sp>
        <p:nvSpPr>
          <p:cNvPr id="26" name="TextBox 25"/>
          <p:cNvSpPr txBox="1"/>
          <p:nvPr/>
        </p:nvSpPr>
        <p:spPr>
          <a:xfrm>
            <a:off x="4851814" y="2084671"/>
            <a:ext cx="947760" cy="646331"/>
          </a:xfrm>
          <a:prstGeom prst="rect">
            <a:avLst/>
          </a:prstGeom>
          <a:noFill/>
        </p:spPr>
        <p:txBody>
          <a:bodyPr wrap="none" rtlCol="0">
            <a:spAutoFit/>
          </a:bodyPr>
          <a:lstStyle/>
          <a:p>
            <a:r>
              <a:rPr lang="en-US" altLang="ko-KR"/>
              <a:t>SMD</a:t>
            </a:r>
          </a:p>
          <a:p>
            <a:r>
              <a:rPr lang="en-US" altLang="ko-KR"/>
              <a:t>SOT-23</a:t>
            </a:r>
            <a:endParaRPr lang="ko-KR" altLang="en-US"/>
          </a:p>
        </p:txBody>
      </p:sp>
      <p:pic>
        <p:nvPicPr>
          <p:cNvPr id="23" name="그림 22"/>
          <p:cNvPicPr>
            <a:picLocks noChangeAspect="1"/>
          </p:cNvPicPr>
          <p:nvPr/>
        </p:nvPicPr>
        <p:blipFill>
          <a:blip r:embed="rId6"/>
          <a:stretch>
            <a:fillRect/>
          </a:stretch>
        </p:blipFill>
        <p:spPr>
          <a:xfrm>
            <a:off x="1778254" y="2817903"/>
            <a:ext cx="1428263" cy="1311530"/>
          </a:xfrm>
          <a:prstGeom prst="rect">
            <a:avLst/>
          </a:prstGeom>
        </p:spPr>
      </p:pic>
      <p:sp>
        <p:nvSpPr>
          <p:cNvPr id="28" name="TextBox 27"/>
          <p:cNvSpPr txBox="1"/>
          <p:nvPr/>
        </p:nvSpPr>
        <p:spPr>
          <a:xfrm>
            <a:off x="1909940" y="4082534"/>
            <a:ext cx="1699376" cy="923330"/>
          </a:xfrm>
          <a:prstGeom prst="rect">
            <a:avLst/>
          </a:prstGeom>
          <a:noFill/>
        </p:spPr>
        <p:txBody>
          <a:bodyPr wrap="none" rtlCol="0">
            <a:spAutoFit/>
          </a:bodyPr>
          <a:lstStyle/>
          <a:p>
            <a:r>
              <a:rPr lang="en-US" altLang="ko-KR"/>
              <a:t>SMD</a:t>
            </a:r>
          </a:p>
          <a:p>
            <a:r>
              <a:rPr lang="en-US" altLang="ko-KR"/>
              <a:t>D2PAK/DDPAK</a:t>
            </a:r>
          </a:p>
          <a:p>
            <a:r>
              <a:rPr lang="en-US" altLang="ko-KR"/>
              <a:t>SOT-404</a:t>
            </a:r>
            <a:endParaRPr lang="ko-KR" altLang="en-US"/>
          </a:p>
        </p:txBody>
      </p:sp>
      <p:pic>
        <p:nvPicPr>
          <p:cNvPr id="25" name="그림 24"/>
          <p:cNvPicPr>
            <a:picLocks noChangeAspect="1"/>
          </p:cNvPicPr>
          <p:nvPr/>
        </p:nvPicPr>
        <p:blipFill>
          <a:blip r:embed="rId7"/>
          <a:stretch>
            <a:fillRect/>
          </a:stretch>
        </p:blipFill>
        <p:spPr>
          <a:xfrm>
            <a:off x="4022411" y="2954182"/>
            <a:ext cx="1099483" cy="1033250"/>
          </a:xfrm>
          <a:prstGeom prst="rect">
            <a:avLst/>
          </a:prstGeom>
        </p:spPr>
      </p:pic>
      <p:sp>
        <p:nvSpPr>
          <p:cNvPr id="30" name="TextBox 29"/>
          <p:cNvSpPr txBox="1"/>
          <p:nvPr/>
        </p:nvSpPr>
        <p:spPr>
          <a:xfrm>
            <a:off x="4145560" y="4043047"/>
            <a:ext cx="947760" cy="646331"/>
          </a:xfrm>
          <a:prstGeom prst="rect">
            <a:avLst/>
          </a:prstGeom>
          <a:noFill/>
        </p:spPr>
        <p:txBody>
          <a:bodyPr wrap="none" rtlCol="0">
            <a:spAutoFit/>
          </a:bodyPr>
          <a:lstStyle/>
          <a:p>
            <a:r>
              <a:rPr lang="en-US" altLang="ko-KR"/>
              <a:t>SMD</a:t>
            </a:r>
          </a:p>
          <a:p>
            <a:r>
              <a:rPr lang="en-US" altLang="ko-KR"/>
              <a:t>SOT-89</a:t>
            </a:r>
            <a:endParaRPr lang="ko-KR" altLang="en-US"/>
          </a:p>
        </p:txBody>
      </p:sp>
      <p:sp>
        <p:nvSpPr>
          <p:cNvPr id="27" name="TextBox 26"/>
          <p:cNvSpPr txBox="1"/>
          <p:nvPr/>
        </p:nvSpPr>
        <p:spPr>
          <a:xfrm>
            <a:off x="6330200" y="4082535"/>
            <a:ext cx="3868303" cy="1200329"/>
          </a:xfrm>
          <a:prstGeom prst="rect">
            <a:avLst/>
          </a:prstGeom>
          <a:solidFill>
            <a:schemeClr val="bg2"/>
          </a:solidFill>
        </p:spPr>
        <p:txBody>
          <a:bodyPr wrap="none" rtlCol="0">
            <a:spAutoFit/>
          </a:bodyPr>
          <a:lstStyle/>
          <a:p>
            <a:r>
              <a:rPr lang="en-US" altLang="ko-KR"/>
              <a:t>TO : Transistor Outline</a:t>
            </a:r>
          </a:p>
          <a:p>
            <a:r>
              <a:rPr lang="en-US" altLang="ko-KR"/>
              <a:t>SOT : Small Outline Transistor</a:t>
            </a:r>
          </a:p>
          <a:p>
            <a:r>
              <a:rPr lang="en-US" altLang="ko-KR"/>
              <a:t>DDPAK : Double Decawatt Package</a:t>
            </a:r>
          </a:p>
          <a:p>
            <a:r>
              <a:rPr lang="en-US" altLang="ko-KR"/>
              <a:t>SMD : Surface Mounted Device</a:t>
            </a:r>
            <a:endParaRPr lang="ko-KR" altLang="en-US"/>
          </a:p>
        </p:txBody>
      </p:sp>
    </p:spTree>
    <p:extLst>
      <p:ext uri="{BB962C8B-B14F-4D97-AF65-F5344CB8AC3E}">
        <p14:creationId xmlns:p14="http://schemas.microsoft.com/office/powerpoint/2010/main" val="659506720"/>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7"/>
            <a:ext cx="9144000" cy="25922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77800" algn="ctr"/>
            <a:r>
              <a:rPr lang="ko-KR" altLang="en-US" sz="4400" b="1" dirty="0">
                <a:solidFill>
                  <a:schemeClr val="tx1"/>
                </a:solidFill>
              </a:rPr>
              <a:t>전자 회로 </a:t>
            </a:r>
            <a:endParaRPr lang="en-US" altLang="ko-KR" sz="3600" b="1" dirty="0">
              <a:solidFill>
                <a:schemeClr val="tx1"/>
              </a:solidFill>
            </a:endParaRPr>
          </a:p>
        </p:txBody>
      </p:sp>
    </p:spTree>
    <p:extLst>
      <p:ext uri="{BB962C8B-B14F-4D97-AF65-F5344CB8AC3E}">
        <p14:creationId xmlns:p14="http://schemas.microsoft.com/office/powerpoint/2010/main" val="357527144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0"/>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DHT11 </a:t>
            </a:r>
            <a:r>
              <a:rPr lang="ko-KR" altLang="en-US" sz="2000" b="1">
                <a:solidFill>
                  <a:srgbClr val="000099"/>
                </a:solidFill>
                <a:latin typeface="+mn-ea"/>
              </a:rPr>
              <a:t>을 </a:t>
            </a:r>
            <a:r>
              <a:rPr lang="en-US" altLang="ko-KR" sz="2000" b="1">
                <a:solidFill>
                  <a:srgbClr val="000099"/>
                </a:solidFill>
                <a:latin typeface="+mn-ea"/>
              </a:rPr>
              <a:t>Timer2 </a:t>
            </a:r>
            <a:r>
              <a:rPr lang="ko-KR" altLang="en-US" sz="2000" b="1">
                <a:solidFill>
                  <a:srgbClr val="000099"/>
                </a:solidFill>
                <a:latin typeface="+mn-ea"/>
              </a:rPr>
              <a:t>로 동작시키자</a:t>
            </a:r>
            <a:r>
              <a:rPr lang="en-US" altLang="ko-KR" sz="2000" b="1">
                <a:solidFill>
                  <a:srgbClr val="000099"/>
                </a:solidFill>
                <a:latin typeface="+mn-ea"/>
              </a:rPr>
              <a:t>. : CubeIDE </a:t>
            </a:r>
            <a:r>
              <a:rPr lang="ko-KR" altLang="en-US" sz="2000" b="1">
                <a:solidFill>
                  <a:srgbClr val="000099"/>
                </a:solidFill>
                <a:latin typeface="+mn-ea"/>
              </a:rPr>
              <a:t>코드</a:t>
            </a:r>
            <a:endParaRPr lang="ko-KR" altLang="en-US" sz="2000" b="1" dirty="0">
              <a:solidFill>
                <a:srgbClr val="000099"/>
              </a:solidFill>
            </a:endParaRPr>
          </a:p>
        </p:txBody>
      </p:sp>
      <p:sp>
        <p:nvSpPr>
          <p:cNvPr id="3" name="직사각형 2"/>
          <p:cNvSpPr/>
          <p:nvPr/>
        </p:nvSpPr>
        <p:spPr>
          <a:xfrm>
            <a:off x="1631504" y="509946"/>
            <a:ext cx="8640960" cy="6186309"/>
          </a:xfrm>
          <a:prstGeom prst="rect">
            <a:avLst/>
          </a:prstGeom>
        </p:spPr>
        <p:txBody>
          <a:bodyPr wrap="square">
            <a:spAutoFit/>
          </a:bodyPr>
          <a:lstStyle/>
          <a:p>
            <a:r>
              <a:rPr lang="en-US" altLang="ko-KR" b="1">
                <a:solidFill>
                  <a:srgbClr val="7F0055"/>
                </a:solidFill>
                <a:latin typeface="Courier New" panose="02070309020205020404" pitchFamily="49" charset="0"/>
              </a:rPr>
              <a:t>void</a:t>
            </a:r>
            <a:r>
              <a:rPr lang="en-US" altLang="ko-KR" b="1">
                <a:solidFill>
                  <a:srgbClr val="000000"/>
                </a:solidFill>
                <a:latin typeface="Courier New" panose="02070309020205020404" pitchFamily="49" charset="0"/>
              </a:rPr>
              <a:t> Read_dht11(</a:t>
            </a:r>
            <a:r>
              <a:rPr lang="en-US" altLang="ko-KR" b="1">
                <a:solidFill>
                  <a:srgbClr val="7F0055"/>
                </a:solidFill>
                <a:latin typeface="Courier New" panose="02070309020205020404" pitchFamily="49" charset="0"/>
              </a:rPr>
              <a:t>void</a:t>
            </a:r>
            <a:r>
              <a:rPr lang="en-US" altLang="ko-KR" b="1">
                <a:solidFill>
                  <a:srgbClr val="000000"/>
                </a:solidFill>
                <a:latin typeface="Courier New" panose="02070309020205020404" pitchFamily="49" charset="0"/>
              </a:rPr>
              <a:t>)</a:t>
            </a:r>
          </a:p>
          <a:p>
            <a:r>
              <a:rPr lang="en-US" altLang="ko-KR" b="1">
                <a:solidFill>
                  <a:srgbClr val="000000"/>
                </a:solidFill>
                <a:latin typeface="Courier New" panose="02070309020205020404" pitchFamily="49" charset="0"/>
              </a:rPr>
              <a:t>{</a:t>
            </a:r>
          </a:p>
          <a:p>
            <a:r>
              <a:rPr lang="en-US" altLang="ko-KR" b="1">
                <a:solidFill>
                  <a:srgbClr val="005032"/>
                </a:solidFill>
                <a:latin typeface="Courier New" panose="02070309020205020404" pitchFamily="49" charset="0"/>
              </a:rPr>
              <a:t>     DHT_DataTypedef</a:t>
            </a:r>
            <a:r>
              <a:rPr lang="en-US" altLang="ko-KR" b="1">
                <a:solidFill>
                  <a:srgbClr val="000000"/>
                </a:solidFill>
                <a:latin typeface="Courier New" panose="02070309020205020404" pitchFamily="49" charset="0"/>
              </a:rPr>
              <a:t> dht11_data;</a:t>
            </a:r>
          </a:p>
          <a:p>
            <a:r>
              <a:rPr lang="en-US" altLang="ko-KR" b="1">
                <a:solidFill>
                  <a:srgbClr val="7F0055"/>
                </a:solidFill>
                <a:latin typeface="Courier New" panose="02070309020205020404" pitchFamily="49" charset="0"/>
              </a:rPr>
              <a:t>     float</a:t>
            </a:r>
            <a:r>
              <a:rPr lang="en-US" altLang="ko-KR" b="1">
                <a:solidFill>
                  <a:srgbClr val="000000"/>
                </a:solidFill>
                <a:latin typeface="Courier New" panose="02070309020205020404" pitchFamily="49" charset="0"/>
              </a:rPr>
              <a:t> Temp;</a:t>
            </a:r>
          </a:p>
          <a:p>
            <a:r>
              <a:rPr lang="en-US" altLang="ko-KR" b="1">
                <a:solidFill>
                  <a:srgbClr val="005032"/>
                </a:solidFill>
                <a:latin typeface="Courier New" panose="02070309020205020404" pitchFamily="49" charset="0"/>
              </a:rPr>
              <a:t>     uint8_t</a:t>
            </a:r>
            <a:r>
              <a:rPr lang="en-US" altLang="ko-KR" b="1">
                <a:solidFill>
                  <a:srgbClr val="000000"/>
                </a:solidFill>
                <a:latin typeface="Courier New" panose="02070309020205020404" pitchFamily="49" charset="0"/>
              </a:rPr>
              <a:t> Humi;</a:t>
            </a:r>
          </a:p>
          <a:p>
            <a:endParaRPr lang="en-US" altLang="ko-KR" b="1">
              <a:solidFill>
                <a:srgbClr val="000000"/>
              </a:solidFill>
              <a:latin typeface="Courier New" panose="02070309020205020404" pitchFamily="49" charset="0"/>
            </a:endParaRPr>
          </a:p>
          <a:p>
            <a:r>
              <a:rPr lang="en-US" altLang="ko-KR" b="1">
                <a:solidFill>
                  <a:srgbClr val="000000"/>
                </a:solidFill>
                <a:latin typeface="Courier New" panose="02070309020205020404" pitchFamily="49" charset="0"/>
              </a:rPr>
              <a:t>     DHT_GetData(&amp;dht11_data);</a:t>
            </a:r>
          </a:p>
          <a:p>
            <a:r>
              <a:rPr lang="en-US" altLang="ko-KR" b="1">
                <a:solidFill>
                  <a:srgbClr val="000000"/>
                </a:solidFill>
                <a:latin typeface="Courier New" panose="02070309020205020404" pitchFamily="49" charset="0"/>
              </a:rPr>
              <a:t>     Temp = dht11_data.</a:t>
            </a:r>
            <a:r>
              <a:rPr lang="en-US" altLang="ko-KR" b="1">
                <a:solidFill>
                  <a:srgbClr val="0000C0"/>
                </a:solidFill>
                <a:latin typeface="Courier New" panose="02070309020205020404" pitchFamily="49" charset="0"/>
              </a:rPr>
              <a:t>Temperature</a:t>
            </a:r>
            <a:r>
              <a:rPr lang="en-US" altLang="ko-KR" b="1">
                <a:solidFill>
                  <a:srgbClr val="000000"/>
                </a:solidFill>
                <a:latin typeface="Courier New" panose="02070309020205020404" pitchFamily="49" charset="0"/>
              </a:rPr>
              <a:t>;</a:t>
            </a:r>
          </a:p>
          <a:p>
            <a:r>
              <a:rPr lang="en-US" altLang="ko-KR" b="1">
                <a:solidFill>
                  <a:srgbClr val="000000"/>
                </a:solidFill>
                <a:latin typeface="Courier New" panose="02070309020205020404" pitchFamily="49" charset="0"/>
              </a:rPr>
              <a:t>     Humi = dht11_data.</a:t>
            </a:r>
            <a:r>
              <a:rPr lang="en-US" altLang="ko-KR" b="1">
                <a:solidFill>
                  <a:srgbClr val="0000C0"/>
                </a:solidFill>
                <a:latin typeface="Courier New" panose="02070309020205020404" pitchFamily="49" charset="0"/>
              </a:rPr>
              <a:t>Humidity</a:t>
            </a:r>
            <a:r>
              <a:rPr lang="en-US" altLang="ko-KR" b="1">
                <a:solidFill>
                  <a:srgbClr val="000000"/>
                </a:solidFill>
                <a:latin typeface="Courier New" panose="02070309020205020404" pitchFamily="49" charset="0"/>
              </a:rPr>
              <a:t>;</a:t>
            </a:r>
          </a:p>
          <a:p>
            <a:r>
              <a:rPr lang="en-US" altLang="ko-KR" b="1">
                <a:solidFill>
                  <a:srgbClr val="642880"/>
                </a:solidFill>
                <a:latin typeface="Courier New" panose="02070309020205020404" pitchFamily="49" charset="0"/>
              </a:rPr>
              <a:t>     printf</a:t>
            </a:r>
            <a:r>
              <a:rPr lang="en-US" altLang="ko-KR" b="1">
                <a:solidFill>
                  <a:srgbClr val="000000"/>
                </a:solidFill>
                <a:latin typeface="Courier New" panose="02070309020205020404" pitchFamily="49" charset="0"/>
              </a:rPr>
              <a:t>(</a:t>
            </a:r>
            <a:r>
              <a:rPr lang="en-US" altLang="ko-KR" b="1">
                <a:solidFill>
                  <a:srgbClr val="2A00FF"/>
                </a:solidFill>
                <a:latin typeface="Courier New" panose="02070309020205020404" pitchFamily="49" charset="0"/>
              </a:rPr>
              <a:t>"%.1f,%.1f\n\r"</a:t>
            </a:r>
            <a:r>
              <a:rPr lang="en-US" altLang="ko-KR" b="1">
                <a:solidFill>
                  <a:srgbClr val="000000"/>
                </a:solidFill>
                <a:latin typeface="Courier New" panose="02070309020205020404" pitchFamily="49" charset="0"/>
              </a:rPr>
              <a:t>,Temp,Humi);</a:t>
            </a:r>
          </a:p>
          <a:p>
            <a:r>
              <a:rPr lang="en-US" altLang="ko-KR" b="1">
                <a:solidFill>
                  <a:srgbClr val="000000"/>
                </a:solidFill>
                <a:latin typeface="Courier New" panose="02070309020205020404" pitchFamily="49" charset="0"/>
              </a:rPr>
              <a:t>}</a:t>
            </a:r>
          </a:p>
          <a:p>
            <a:r>
              <a:rPr lang="en-US" altLang="ko-KR" b="1">
                <a:solidFill>
                  <a:srgbClr val="3F7F5F"/>
                </a:solidFill>
                <a:latin typeface="Courier New" panose="02070309020205020404" pitchFamily="49" charset="0"/>
              </a:rPr>
              <a:t>// Interrupt Callback </a:t>
            </a:r>
            <a:r>
              <a:rPr lang="ko-KR" altLang="en-US" b="1">
                <a:solidFill>
                  <a:srgbClr val="3F7F5F"/>
                </a:solidFill>
                <a:latin typeface="Courier New" panose="02070309020205020404" pitchFamily="49" charset="0"/>
              </a:rPr>
              <a:t>함수</a:t>
            </a:r>
            <a:r>
              <a:rPr lang="en-US" altLang="ko-KR" b="1">
                <a:solidFill>
                  <a:srgbClr val="3F7F5F"/>
                </a:solidFill>
                <a:latin typeface="Courier New" panose="02070309020205020404" pitchFamily="49" charset="0"/>
              </a:rPr>
              <a:t>, 10msec.</a:t>
            </a:r>
            <a:endParaRPr lang="en-US" altLang="ko-KR" b="1">
              <a:solidFill>
                <a:srgbClr val="000000"/>
              </a:solidFill>
              <a:latin typeface="Courier New" panose="02070309020205020404" pitchFamily="49" charset="0"/>
            </a:endParaRPr>
          </a:p>
          <a:p>
            <a:r>
              <a:rPr lang="en-US" altLang="ko-KR" b="1">
                <a:solidFill>
                  <a:srgbClr val="7F0055"/>
                </a:solidFill>
                <a:latin typeface="Courier New" panose="02070309020205020404" pitchFamily="49" charset="0"/>
              </a:rPr>
              <a:t>void</a:t>
            </a:r>
            <a:r>
              <a:rPr lang="en-US" altLang="ko-KR" b="1">
                <a:solidFill>
                  <a:srgbClr val="000000"/>
                </a:solidFill>
                <a:latin typeface="Courier New" panose="02070309020205020404" pitchFamily="49" charset="0"/>
              </a:rPr>
              <a:t> HAL_TIM_PeriodElapsedCallback(</a:t>
            </a:r>
            <a:r>
              <a:rPr lang="en-US" altLang="ko-KR" b="1">
                <a:solidFill>
                  <a:srgbClr val="005032"/>
                </a:solidFill>
                <a:latin typeface="Courier New" panose="02070309020205020404" pitchFamily="49" charset="0"/>
              </a:rPr>
              <a:t>TIM_HandleTypeDef</a:t>
            </a:r>
            <a:r>
              <a:rPr lang="en-US" altLang="ko-KR" b="1">
                <a:solidFill>
                  <a:srgbClr val="000000"/>
                </a:solidFill>
                <a:latin typeface="Courier New" panose="02070309020205020404" pitchFamily="49" charset="0"/>
              </a:rPr>
              <a:t> *htim)</a:t>
            </a:r>
          </a:p>
          <a:p>
            <a:r>
              <a:rPr lang="en-US" altLang="ko-KR" b="1">
                <a:solidFill>
                  <a:srgbClr val="000000"/>
                </a:solidFill>
                <a:latin typeface="Courier New" panose="02070309020205020404" pitchFamily="49" charset="0"/>
              </a:rPr>
              <a:t>{</a:t>
            </a:r>
          </a:p>
          <a:p>
            <a:r>
              <a:rPr lang="en-US" altLang="ko-KR" b="1">
                <a:solidFill>
                  <a:srgbClr val="7F0055"/>
                </a:solidFill>
                <a:latin typeface="Courier New" panose="02070309020205020404" pitchFamily="49" charset="0"/>
              </a:rPr>
              <a:t>     if</a:t>
            </a:r>
            <a:r>
              <a:rPr lang="en-US" altLang="ko-KR" b="1">
                <a:solidFill>
                  <a:srgbClr val="000000"/>
                </a:solidFill>
                <a:latin typeface="Courier New" panose="02070309020205020404" pitchFamily="49" charset="0"/>
              </a:rPr>
              <a:t>(htim -&gt; </a:t>
            </a:r>
            <a:r>
              <a:rPr lang="en-US" altLang="ko-KR" b="1">
                <a:solidFill>
                  <a:srgbClr val="0000C0"/>
                </a:solidFill>
                <a:latin typeface="Courier New" panose="02070309020205020404" pitchFamily="49" charset="0"/>
              </a:rPr>
              <a:t>Instance</a:t>
            </a:r>
            <a:r>
              <a:rPr lang="en-US" altLang="ko-KR" b="1">
                <a:solidFill>
                  <a:srgbClr val="000000"/>
                </a:solidFill>
                <a:latin typeface="Courier New" panose="02070309020205020404" pitchFamily="49" charset="0"/>
              </a:rPr>
              <a:t> == TIM2){</a:t>
            </a:r>
          </a:p>
          <a:p>
            <a:r>
              <a:rPr lang="en-US" altLang="ko-KR" b="1">
                <a:solidFill>
                  <a:srgbClr val="000000"/>
                </a:solidFill>
                <a:latin typeface="Courier New" panose="02070309020205020404" pitchFamily="49" charset="0"/>
              </a:rPr>
              <a:t>          Timer_10m++;</a:t>
            </a:r>
          </a:p>
          <a:p>
            <a:r>
              <a:rPr lang="en-US" altLang="ko-KR" b="1">
                <a:solidFill>
                  <a:srgbClr val="7F0055"/>
                </a:solidFill>
                <a:latin typeface="Courier New" panose="02070309020205020404" pitchFamily="49" charset="0"/>
              </a:rPr>
              <a:t>          if</a:t>
            </a:r>
            <a:r>
              <a:rPr lang="en-US" altLang="ko-KR" b="1">
                <a:solidFill>
                  <a:srgbClr val="000000"/>
                </a:solidFill>
                <a:latin typeface="Courier New" panose="02070309020205020404" pitchFamily="49" charset="0"/>
              </a:rPr>
              <a:t>(Timer_10m &gt; 199){        // 2sec</a:t>
            </a:r>
          </a:p>
          <a:p>
            <a:r>
              <a:rPr lang="en-US" altLang="ko-KR" b="1">
                <a:solidFill>
                  <a:srgbClr val="000000"/>
                </a:solidFill>
                <a:latin typeface="Courier New" panose="02070309020205020404" pitchFamily="49" charset="0"/>
              </a:rPr>
              <a:t>               Timer_10m = 0;</a:t>
            </a:r>
          </a:p>
          <a:p>
            <a:r>
              <a:rPr lang="en-US" altLang="ko-KR" b="1">
                <a:solidFill>
                  <a:srgbClr val="000000"/>
                </a:solidFill>
                <a:latin typeface="Courier New" panose="02070309020205020404" pitchFamily="49" charset="0"/>
              </a:rPr>
              <a:t>               Read_dht11();</a:t>
            </a:r>
          </a:p>
          <a:p>
            <a:r>
              <a:rPr lang="en-US" altLang="ko-KR" b="1">
                <a:solidFill>
                  <a:srgbClr val="000000"/>
                </a:solidFill>
                <a:latin typeface="Courier New" panose="02070309020205020404" pitchFamily="49" charset="0"/>
              </a:rPr>
              <a:t>          }</a:t>
            </a:r>
          </a:p>
          <a:p>
            <a:r>
              <a:rPr lang="en-US" altLang="ko-KR" b="1">
                <a:solidFill>
                  <a:srgbClr val="000000"/>
                </a:solidFill>
                <a:latin typeface="Courier New" panose="02070309020205020404" pitchFamily="49" charset="0"/>
              </a:rPr>
              <a:t>     }</a:t>
            </a:r>
          </a:p>
          <a:p>
            <a:r>
              <a:rPr lang="en-US" altLang="ko-KR" b="1">
                <a:solidFill>
                  <a:srgbClr val="000000"/>
                </a:solidFill>
                <a:latin typeface="Courier New" panose="02070309020205020404" pitchFamily="49" charset="0"/>
              </a:rPr>
              <a:t>}</a:t>
            </a:r>
          </a:p>
        </p:txBody>
      </p:sp>
      <p:pic>
        <p:nvPicPr>
          <p:cNvPr id="2" name="그림 1"/>
          <p:cNvPicPr>
            <a:picLocks noChangeAspect="1"/>
          </p:cNvPicPr>
          <p:nvPr/>
        </p:nvPicPr>
        <p:blipFill>
          <a:blip r:embed="rId2"/>
          <a:stretch>
            <a:fillRect/>
          </a:stretch>
        </p:blipFill>
        <p:spPr>
          <a:xfrm>
            <a:off x="8904312" y="562690"/>
            <a:ext cx="1667108" cy="2667372"/>
          </a:xfrm>
          <a:prstGeom prst="rect">
            <a:avLst/>
          </a:prstGeom>
          <a:ln w="19050">
            <a:solidFill>
              <a:schemeClr val="accent5">
                <a:lumMod val="50000"/>
              </a:schemeClr>
            </a:solidFill>
          </a:ln>
        </p:spPr>
      </p:pic>
    </p:spTree>
    <p:extLst>
      <p:ext uri="{BB962C8B-B14F-4D97-AF65-F5344CB8AC3E}">
        <p14:creationId xmlns:p14="http://schemas.microsoft.com/office/powerpoint/2010/main" val="3698853772"/>
      </p:ext>
    </p:extLst>
  </p:cSld>
  <p:clrMapOvr>
    <a:masterClrMapping/>
  </p:clrMapOvr>
  <p:transition spd="slow"/>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Ohm’s law</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29" name="그룹 28">
            <a:extLst>
              <a:ext uri="{FF2B5EF4-FFF2-40B4-BE49-F238E27FC236}">
                <a16:creationId xmlns:a16="http://schemas.microsoft.com/office/drawing/2014/main" id="{334BDF51-BB5C-4E2C-BF81-AB3A8F25479E}"/>
              </a:ext>
            </a:extLst>
          </p:cNvPr>
          <p:cNvGrpSpPr/>
          <p:nvPr/>
        </p:nvGrpSpPr>
        <p:grpSpPr>
          <a:xfrm>
            <a:off x="2423593" y="1525590"/>
            <a:ext cx="4251579" cy="689035"/>
            <a:chOff x="1908083" y="1792277"/>
            <a:chExt cx="4251579" cy="689035"/>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0052A5-E0CD-4D36-87A0-B2C9ED5BC6CA}"/>
                    </a:ext>
                  </a:extLst>
                </p:cNvPr>
                <p:cNvSpPr txBox="1"/>
                <p:nvPr/>
              </p:nvSpPr>
              <p:spPr>
                <a:xfrm>
                  <a:off x="3609389" y="1792277"/>
                  <a:ext cx="915892" cy="68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latin typeface="Cambria Math" panose="02040503050406030204" pitchFamily="18" charset="0"/>
                          </a:rPr>
                          <m:t>𝑉</m:t>
                        </m:r>
                        <m:r>
                          <a:rPr lang="fr-FR" altLang="ko-KR" sz="2400" i="1">
                            <a:latin typeface="Cambria Math" panose="02040503050406030204" pitchFamily="18" charset="0"/>
                          </a:rPr>
                          <m:t>=</m:t>
                        </m:r>
                        <m:f>
                          <m:fPr>
                            <m:ctrlPr>
                              <a:rPr lang="en-US" altLang="ko-KR" sz="2400" i="1">
                                <a:latin typeface="Cambria Math" panose="02040503050406030204" pitchFamily="18" charset="0"/>
                              </a:rPr>
                            </m:ctrlPr>
                          </m:fPr>
                          <m:num>
                            <m:r>
                              <a:rPr lang="en-US" altLang="ko-KR" sz="2400" i="1">
                                <a:latin typeface="Cambria Math" panose="02040503050406030204" pitchFamily="18" charset="0"/>
                              </a:rPr>
                              <m:t>𝑉</m:t>
                            </m:r>
                          </m:num>
                          <m:den>
                            <m:r>
                              <a:rPr lang="en-US" altLang="ko-KR" sz="2400" i="1">
                                <a:latin typeface="Cambria Math" panose="02040503050406030204" pitchFamily="18" charset="0"/>
                              </a:rPr>
                              <m:t>𝑅</m:t>
                            </m:r>
                          </m:den>
                        </m:f>
                      </m:oMath>
                    </m:oMathPara>
                  </a14:m>
                  <a:endParaRPr lang="en-US" altLang="ko-KR" sz="2400" i="1" dirty="0">
                    <a:latin typeface="+mn-ea"/>
                  </a:endParaRPr>
                </a:p>
              </p:txBody>
            </p:sp>
          </mc:Choice>
          <mc:Fallback xmlns="">
            <p:sp>
              <p:nvSpPr>
                <p:cNvPr id="31" name="TextBox 30">
                  <a:extLst>
                    <a:ext uri="{FF2B5EF4-FFF2-40B4-BE49-F238E27FC236}">
                      <a16:creationId xmlns:a16="http://schemas.microsoft.com/office/drawing/2014/main" id="{F00052A5-E0CD-4D36-87A0-B2C9ED5BC6CA}"/>
                    </a:ext>
                  </a:extLst>
                </p:cNvPr>
                <p:cNvSpPr txBox="1">
                  <a:spLocks noRot="1" noChangeAspect="1" noMove="1" noResize="1" noEditPoints="1" noAdjustHandles="1" noChangeArrowheads="1" noChangeShapeType="1" noTextEdit="1"/>
                </p:cNvSpPr>
                <p:nvPr/>
              </p:nvSpPr>
              <p:spPr>
                <a:xfrm>
                  <a:off x="3609389" y="1792277"/>
                  <a:ext cx="915892" cy="689035"/>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ADA0D9C-D36A-4304-B15E-929B4C32A2D0}"/>
                    </a:ext>
                  </a:extLst>
                </p:cNvPr>
                <p:cNvSpPr txBox="1"/>
                <p:nvPr/>
              </p:nvSpPr>
              <p:spPr>
                <a:xfrm>
                  <a:off x="1908083" y="1978739"/>
                  <a:ext cx="1033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latin typeface="Cambria Math" panose="02040503050406030204" pitchFamily="18" charset="0"/>
                          </a:rPr>
                          <m:t>𝑉</m:t>
                        </m:r>
                        <m:r>
                          <a:rPr lang="fr-FR" altLang="ko-KR" sz="2400" i="1">
                            <a:latin typeface="Cambria Math" panose="02040503050406030204" pitchFamily="18" charset="0"/>
                          </a:rPr>
                          <m:t>=</m:t>
                        </m:r>
                        <m:r>
                          <a:rPr lang="en-US" altLang="ko-KR" sz="2400" i="1">
                            <a:latin typeface="Cambria Math" panose="02040503050406030204" pitchFamily="18" charset="0"/>
                          </a:rPr>
                          <m:t>𝑅𝐼</m:t>
                        </m:r>
                      </m:oMath>
                    </m:oMathPara>
                  </a14:m>
                  <a:endParaRPr lang="ko-KR" altLang="en-US" sz="2400" i="1">
                    <a:latin typeface="+mn-ea"/>
                  </a:endParaRPr>
                </a:p>
              </p:txBody>
            </p:sp>
          </mc:Choice>
          <mc:Fallback xmlns="">
            <p:sp>
              <p:nvSpPr>
                <p:cNvPr id="32" name="TextBox 31">
                  <a:extLst>
                    <a:ext uri="{FF2B5EF4-FFF2-40B4-BE49-F238E27FC236}">
                      <a16:creationId xmlns:a16="http://schemas.microsoft.com/office/drawing/2014/main" id="{8ADA0D9C-D36A-4304-B15E-929B4C32A2D0}"/>
                    </a:ext>
                  </a:extLst>
                </p:cNvPr>
                <p:cNvSpPr txBox="1">
                  <a:spLocks noRot="1" noChangeAspect="1" noMove="1" noResize="1" noEditPoints="1" noAdjustHandles="1" noChangeArrowheads="1" noChangeShapeType="1" noTextEdit="1"/>
                </p:cNvSpPr>
                <p:nvPr/>
              </p:nvSpPr>
              <p:spPr>
                <a:xfrm>
                  <a:off x="1908083" y="1978739"/>
                  <a:ext cx="1033616" cy="369332"/>
                </a:xfrm>
                <a:prstGeom prst="rect">
                  <a:avLst/>
                </a:prstGeom>
                <a:blipFill>
                  <a:blip r:embed="rId3"/>
                  <a:stretch>
                    <a:fillRect l="-4734" r="-4142"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458CF80-5C7B-4426-BD1F-7004A6395520}"/>
                    </a:ext>
                  </a:extLst>
                </p:cNvPr>
                <p:cNvSpPr txBox="1"/>
                <p:nvPr/>
              </p:nvSpPr>
              <p:spPr>
                <a:xfrm>
                  <a:off x="5243770" y="1792277"/>
                  <a:ext cx="915892" cy="68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latin typeface="Cambria Math" panose="02040503050406030204" pitchFamily="18" charset="0"/>
                          </a:rPr>
                          <m:t>𝑅</m:t>
                        </m:r>
                        <m:r>
                          <a:rPr lang="fr-FR" altLang="ko-KR" sz="2400" i="1">
                            <a:latin typeface="Cambria Math" panose="02040503050406030204" pitchFamily="18" charset="0"/>
                          </a:rPr>
                          <m:t>=</m:t>
                        </m:r>
                        <m:f>
                          <m:fPr>
                            <m:ctrlPr>
                              <a:rPr lang="en-US" altLang="ko-KR" sz="2400" i="1">
                                <a:latin typeface="Cambria Math" panose="02040503050406030204" pitchFamily="18" charset="0"/>
                              </a:rPr>
                            </m:ctrlPr>
                          </m:fPr>
                          <m:num>
                            <m:r>
                              <a:rPr lang="en-US" altLang="ko-KR" sz="2400" i="1">
                                <a:latin typeface="Cambria Math" panose="02040503050406030204" pitchFamily="18" charset="0"/>
                              </a:rPr>
                              <m:t>𝑉</m:t>
                            </m:r>
                          </m:num>
                          <m:den>
                            <m:r>
                              <a:rPr lang="en-US" altLang="ko-KR" sz="2400" i="1">
                                <a:latin typeface="Cambria Math" panose="02040503050406030204" pitchFamily="18" charset="0"/>
                              </a:rPr>
                              <m:t>𝐼</m:t>
                            </m:r>
                          </m:den>
                        </m:f>
                      </m:oMath>
                    </m:oMathPara>
                  </a14:m>
                  <a:endParaRPr lang="en-US" altLang="ko-KR" sz="2400" i="1" dirty="0">
                    <a:latin typeface="+mn-ea"/>
                  </a:endParaRPr>
                </a:p>
              </p:txBody>
            </p:sp>
          </mc:Choice>
          <mc:Fallback xmlns="">
            <p:sp>
              <p:nvSpPr>
                <p:cNvPr id="33" name="TextBox 32">
                  <a:extLst>
                    <a:ext uri="{FF2B5EF4-FFF2-40B4-BE49-F238E27FC236}">
                      <a16:creationId xmlns:a16="http://schemas.microsoft.com/office/drawing/2014/main" id="{2458CF80-5C7B-4426-BD1F-7004A6395520}"/>
                    </a:ext>
                  </a:extLst>
                </p:cNvPr>
                <p:cNvSpPr txBox="1">
                  <a:spLocks noRot="1" noChangeAspect="1" noMove="1" noResize="1" noEditPoints="1" noAdjustHandles="1" noChangeArrowheads="1" noChangeShapeType="1" noTextEdit="1"/>
                </p:cNvSpPr>
                <p:nvPr/>
              </p:nvSpPr>
              <p:spPr>
                <a:xfrm>
                  <a:off x="5243770" y="1792277"/>
                  <a:ext cx="915892" cy="689035"/>
                </a:xfrm>
                <a:prstGeom prst="rect">
                  <a:avLst/>
                </a:prstGeom>
                <a:blipFill>
                  <a:blip r:embed="rId4"/>
                  <a:stretch>
                    <a:fillRect/>
                  </a:stretch>
                </a:blipFill>
              </p:spPr>
              <p:txBody>
                <a:bodyPr/>
                <a:lstStyle/>
                <a:p>
                  <a:r>
                    <a:rPr lang="ko-KR" altLang="en-US">
                      <a:noFill/>
                    </a:rPr>
                    <a:t> </a:t>
                  </a:r>
                </a:p>
              </p:txBody>
            </p:sp>
          </mc:Fallback>
        </mc:AlternateContent>
      </p:grpSp>
      <p:pic>
        <p:nvPicPr>
          <p:cNvPr id="34" name="그림 33">
            <a:extLst>
              <a:ext uri="{FF2B5EF4-FFF2-40B4-BE49-F238E27FC236}">
                <a16:creationId xmlns:a16="http://schemas.microsoft.com/office/drawing/2014/main" id="{AFB81EE1-0B30-4E82-803E-6AAD9BD2F6F1}"/>
              </a:ext>
            </a:extLst>
          </p:cNvPr>
          <p:cNvPicPr>
            <a:picLocks noChangeAspect="1"/>
          </p:cNvPicPr>
          <p:nvPr/>
        </p:nvPicPr>
        <p:blipFill>
          <a:blip r:embed="rId5"/>
          <a:stretch>
            <a:fillRect/>
          </a:stretch>
        </p:blipFill>
        <p:spPr>
          <a:xfrm>
            <a:off x="2454357" y="2641854"/>
            <a:ext cx="3851188" cy="1348580"/>
          </a:xfrm>
          <a:prstGeom prst="rect">
            <a:avLst/>
          </a:prstGeom>
        </p:spPr>
      </p:pic>
      <p:sp>
        <p:nvSpPr>
          <p:cNvPr id="9" name="TextBox 8">
            <a:extLst>
              <a:ext uri="{FF2B5EF4-FFF2-40B4-BE49-F238E27FC236}">
                <a16:creationId xmlns:a16="http://schemas.microsoft.com/office/drawing/2014/main" id="{BEA3C167-1A67-4C8D-A4E1-37EA4C6BDB55}"/>
              </a:ext>
            </a:extLst>
          </p:cNvPr>
          <p:cNvSpPr txBox="1"/>
          <p:nvPr/>
        </p:nvSpPr>
        <p:spPr>
          <a:xfrm>
            <a:off x="1801745" y="905613"/>
            <a:ext cx="3026791" cy="369332"/>
          </a:xfrm>
          <a:prstGeom prst="rect">
            <a:avLst/>
          </a:prstGeom>
          <a:noFill/>
        </p:spPr>
        <p:txBody>
          <a:bodyPr wrap="none" rtlCol="0">
            <a:spAutoFit/>
          </a:bodyPr>
          <a:lstStyle/>
          <a:p>
            <a:pPr marL="285750" indent="-285750">
              <a:buFont typeface="Arial" panose="020B0604020202020204" pitchFamily="34" charset="0"/>
              <a:buChar char="•"/>
            </a:pPr>
            <a:r>
              <a:rPr lang="ko-KR" altLang="en-US" dirty="0"/>
              <a:t>전압과 저항과 </a:t>
            </a:r>
            <a:r>
              <a:rPr lang="ko-KR" altLang="en-US"/>
              <a:t>전류 관계</a:t>
            </a:r>
          </a:p>
        </p:txBody>
      </p:sp>
    </p:spTree>
    <p:extLst>
      <p:ext uri="{BB962C8B-B14F-4D97-AF65-F5344CB8AC3E}">
        <p14:creationId xmlns:p14="http://schemas.microsoft.com/office/powerpoint/2010/main" val="3986518785"/>
      </p:ext>
    </p:extLst>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b="1" dirty="0" err="1">
                <a:solidFill>
                  <a:schemeClr val="tx1"/>
                </a:solidFill>
              </a:rPr>
              <a:t>키르히호프의</a:t>
            </a:r>
            <a:r>
              <a:rPr lang="ko-KR" altLang="en-US" b="1" dirty="0">
                <a:solidFill>
                  <a:schemeClr val="tx1"/>
                </a:solidFill>
              </a:rPr>
              <a:t> 전류 법칙</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TextBox 8">
            <a:extLst>
              <a:ext uri="{FF2B5EF4-FFF2-40B4-BE49-F238E27FC236}">
                <a16:creationId xmlns:a16="http://schemas.microsoft.com/office/drawing/2014/main" id="{BEA3C167-1A67-4C8D-A4E1-37EA4C6BDB55}"/>
              </a:ext>
            </a:extLst>
          </p:cNvPr>
          <p:cNvSpPr txBox="1"/>
          <p:nvPr/>
        </p:nvSpPr>
        <p:spPr>
          <a:xfrm>
            <a:off x="1801744" y="905614"/>
            <a:ext cx="4602542"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t>회로에서 흘러 들어가는 전류의 합은</a:t>
            </a:r>
            <a:br>
              <a:rPr lang="en-US" altLang="ko-KR" dirty="0"/>
            </a:br>
            <a:r>
              <a:rPr lang="en-US" altLang="ko-KR" dirty="0"/>
              <a:t>            </a:t>
            </a:r>
            <a:r>
              <a:rPr lang="ko-KR" altLang="en-US" dirty="0"/>
              <a:t>흘러 나오는 전류의 합과 같다</a:t>
            </a:r>
            <a:r>
              <a:rPr lang="en-US" altLang="ko-KR" dirty="0"/>
              <a:t>.</a:t>
            </a:r>
            <a:endParaRPr lang="ko-KR" altLang="en-US" dirty="0"/>
          </a:p>
        </p:txBody>
      </p:sp>
      <p:pic>
        <p:nvPicPr>
          <p:cNvPr id="5" name="그림 4">
            <a:extLst>
              <a:ext uri="{FF2B5EF4-FFF2-40B4-BE49-F238E27FC236}">
                <a16:creationId xmlns:a16="http://schemas.microsoft.com/office/drawing/2014/main" id="{979BC702-3B27-4A0E-92D8-B87A4B233C2D}"/>
              </a:ext>
            </a:extLst>
          </p:cNvPr>
          <p:cNvPicPr>
            <a:picLocks noChangeAspect="1"/>
          </p:cNvPicPr>
          <p:nvPr/>
        </p:nvPicPr>
        <p:blipFill>
          <a:blip r:embed="rId2"/>
          <a:stretch>
            <a:fillRect/>
          </a:stretch>
        </p:blipFill>
        <p:spPr>
          <a:xfrm>
            <a:off x="2351585" y="1763004"/>
            <a:ext cx="4722541" cy="2991877"/>
          </a:xfrm>
          <a:prstGeom prst="rect">
            <a:avLst/>
          </a:prstGeom>
        </p:spPr>
      </p:pic>
      <p:pic>
        <p:nvPicPr>
          <p:cNvPr id="18" name="그림 17">
            <a:extLst>
              <a:ext uri="{FF2B5EF4-FFF2-40B4-BE49-F238E27FC236}">
                <a16:creationId xmlns:a16="http://schemas.microsoft.com/office/drawing/2014/main" id="{F0836B46-4016-4698-8FD3-A15FEC1CC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657" y="4965939"/>
            <a:ext cx="2428147" cy="459672"/>
          </a:xfrm>
          <a:prstGeom prst="rect">
            <a:avLst/>
          </a:prstGeom>
        </p:spPr>
      </p:pic>
    </p:spTree>
    <p:extLst>
      <p:ext uri="{BB962C8B-B14F-4D97-AF65-F5344CB8AC3E}">
        <p14:creationId xmlns:p14="http://schemas.microsoft.com/office/powerpoint/2010/main" val="1105290205"/>
      </p:ext>
    </p:extLst>
  </p:cSld>
  <p:clrMapOvr>
    <a:masterClrMapping/>
  </p:clrMapOvr>
  <p:transition spd="slow"/>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b="1" dirty="0" err="1">
                <a:solidFill>
                  <a:schemeClr val="tx1"/>
                </a:solidFill>
              </a:rPr>
              <a:t>키르히호프의</a:t>
            </a:r>
            <a:r>
              <a:rPr lang="ko-KR" altLang="en-US" b="1" dirty="0">
                <a:solidFill>
                  <a:schemeClr val="tx1"/>
                </a:solidFill>
              </a:rPr>
              <a:t> 전압 법칙</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TextBox 8">
            <a:extLst>
              <a:ext uri="{FF2B5EF4-FFF2-40B4-BE49-F238E27FC236}">
                <a16:creationId xmlns:a16="http://schemas.microsoft.com/office/drawing/2014/main" id="{BEA3C167-1A67-4C8D-A4E1-37EA4C6BDB55}"/>
              </a:ext>
            </a:extLst>
          </p:cNvPr>
          <p:cNvSpPr txBox="1"/>
          <p:nvPr/>
        </p:nvSpPr>
        <p:spPr>
          <a:xfrm>
            <a:off x="1801744" y="905614"/>
            <a:ext cx="3776996"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t>회로에서 전압강하의 합은</a:t>
            </a:r>
            <a:br>
              <a:rPr lang="en-US" altLang="ko-KR" dirty="0"/>
            </a:br>
            <a:r>
              <a:rPr lang="en-US" altLang="ko-KR" dirty="0"/>
              <a:t>            </a:t>
            </a:r>
            <a:r>
              <a:rPr lang="ko-KR" altLang="en-US" dirty="0"/>
              <a:t>공급 전압의 합과 같다</a:t>
            </a:r>
          </a:p>
        </p:txBody>
      </p:sp>
      <p:pic>
        <p:nvPicPr>
          <p:cNvPr id="10" name="그림 9">
            <a:extLst>
              <a:ext uri="{FF2B5EF4-FFF2-40B4-BE49-F238E27FC236}">
                <a16:creationId xmlns:a16="http://schemas.microsoft.com/office/drawing/2014/main" id="{C8B2C745-C0AD-4F9F-87C1-7C118D91D0D9}"/>
              </a:ext>
            </a:extLst>
          </p:cNvPr>
          <p:cNvPicPr>
            <a:picLocks noChangeAspect="1"/>
          </p:cNvPicPr>
          <p:nvPr/>
        </p:nvPicPr>
        <p:blipFill>
          <a:blip r:embed="rId2"/>
          <a:stretch>
            <a:fillRect/>
          </a:stretch>
        </p:blipFill>
        <p:spPr>
          <a:xfrm>
            <a:off x="4246140" y="1752195"/>
            <a:ext cx="3038737" cy="2664296"/>
          </a:xfrm>
          <a:prstGeom prst="rect">
            <a:avLst/>
          </a:prstGeom>
        </p:spPr>
      </p:pic>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445B22A0-459C-46A1-93D4-C302ADAE4D6B}"/>
                  </a:ext>
                </a:extLst>
              </p:cNvPr>
              <p:cNvSpPr/>
              <p:nvPr/>
            </p:nvSpPr>
            <p:spPr>
              <a:xfrm>
                <a:off x="2999657" y="4869161"/>
                <a:ext cx="5675721"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1" i="1">
                          <a:solidFill>
                            <a:srgbClr val="0000FF"/>
                          </a:solidFill>
                          <a:latin typeface="Cambria Math" panose="02040503050406030204" pitchFamily="18" charset="0"/>
                        </a:rPr>
                        <m:t>𝑽</m:t>
                      </m:r>
                      <m:r>
                        <a:rPr lang="en-US" altLang="ko-KR" sz="2400" b="1" i="1" baseline="-25000">
                          <a:solidFill>
                            <a:srgbClr val="0000FF"/>
                          </a:solidFill>
                          <a:latin typeface="Cambria Math" panose="02040503050406030204" pitchFamily="18" charset="0"/>
                        </a:rPr>
                        <m:t>𝑺</m:t>
                      </m:r>
                      <m:r>
                        <a:rPr lang="fr-FR" altLang="ko-KR" sz="2400" b="1" i="1">
                          <a:solidFill>
                            <a:srgbClr val="0000FF"/>
                          </a:solidFill>
                          <a:latin typeface="Cambria Math" panose="02040503050406030204" pitchFamily="18" charset="0"/>
                        </a:rPr>
                        <m:t>=</m:t>
                      </m:r>
                      <m:r>
                        <a:rPr lang="en-US" altLang="ko-KR" sz="2400" b="1" i="1">
                          <a:solidFill>
                            <a:srgbClr val="0000FF"/>
                          </a:solidFill>
                          <a:latin typeface="Cambria Math" panose="02040503050406030204" pitchFamily="18" charset="0"/>
                        </a:rPr>
                        <m:t>𝑽</m:t>
                      </m:r>
                      <m:r>
                        <a:rPr lang="en-US" altLang="ko-KR" sz="2400" b="1" i="1" baseline="-25000">
                          <a:solidFill>
                            <a:srgbClr val="0000FF"/>
                          </a:solidFill>
                          <a:latin typeface="Cambria Math" panose="02040503050406030204" pitchFamily="18" charset="0"/>
                        </a:rPr>
                        <m:t>𝟏</m:t>
                      </m:r>
                      <m:r>
                        <a:rPr lang="en-US" altLang="ko-KR" sz="2400" b="1" i="1">
                          <a:solidFill>
                            <a:srgbClr val="0000FF"/>
                          </a:solidFill>
                          <a:latin typeface="Cambria Math" panose="02040503050406030204" pitchFamily="18" charset="0"/>
                        </a:rPr>
                        <m:t>+</m:t>
                      </m:r>
                      <m:r>
                        <a:rPr lang="en-US" altLang="ko-KR" sz="2400" b="1" i="1">
                          <a:solidFill>
                            <a:srgbClr val="0000FF"/>
                          </a:solidFill>
                          <a:latin typeface="Cambria Math" panose="02040503050406030204" pitchFamily="18" charset="0"/>
                        </a:rPr>
                        <m:t>𝑽</m:t>
                      </m:r>
                      <m:r>
                        <a:rPr lang="en-US" altLang="ko-KR" sz="2400" b="1" i="1" baseline="-25000">
                          <a:solidFill>
                            <a:srgbClr val="0000FF"/>
                          </a:solidFill>
                          <a:latin typeface="Cambria Math" panose="02040503050406030204" pitchFamily="18" charset="0"/>
                        </a:rPr>
                        <m:t>𝟐</m:t>
                      </m:r>
                      <m:r>
                        <a:rPr lang="en-US" altLang="ko-KR" sz="2400" b="1" i="1">
                          <a:solidFill>
                            <a:srgbClr val="0000FF"/>
                          </a:solidFill>
                          <a:latin typeface="Cambria Math" panose="02040503050406030204" pitchFamily="18" charset="0"/>
                        </a:rPr>
                        <m:t>+</m:t>
                      </m:r>
                      <m:r>
                        <a:rPr lang="en-US" altLang="ko-KR" sz="2400" b="1" i="1">
                          <a:solidFill>
                            <a:srgbClr val="0000FF"/>
                          </a:solidFill>
                          <a:latin typeface="Cambria Math" panose="02040503050406030204" pitchFamily="18" charset="0"/>
                        </a:rPr>
                        <m:t>𝑽</m:t>
                      </m:r>
                      <m:r>
                        <a:rPr lang="en-US" altLang="ko-KR" sz="2400" b="1" i="1" baseline="-25000">
                          <a:solidFill>
                            <a:srgbClr val="0000FF"/>
                          </a:solidFill>
                          <a:latin typeface="Cambria Math" panose="02040503050406030204" pitchFamily="18" charset="0"/>
                        </a:rPr>
                        <m:t>𝟑</m:t>
                      </m:r>
                      <m:r>
                        <a:rPr lang="fr-FR" altLang="ko-KR" sz="2400" b="1" i="1">
                          <a:solidFill>
                            <a:srgbClr val="0000FF"/>
                          </a:solidFill>
                          <a:latin typeface="Cambria Math" panose="02040503050406030204" pitchFamily="18" charset="0"/>
                        </a:rPr>
                        <m:t>=</m:t>
                      </m:r>
                      <m:sSub>
                        <m:sSubPr>
                          <m:ctrlPr>
                            <a:rPr lang="en-US" altLang="ko-KR" sz="2400" b="1" i="1">
                              <a:solidFill>
                                <a:srgbClr val="0000FF"/>
                              </a:solidFill>
                              <a:latin typeface="Cambria Math" panose="02040503050406030204" pitchFamily="18" charset="0"/>
                            </a:rPr>
                          </m:ctrlPr>
                        </m:sSubPr>
                        <m:e>
                          <m:r>
                            <a:rPr lang="en-US" altLang="ko-KR" sz="2400" b="1" i="1">
                              <a:solidFill>
                                <a:srgbClr val="0000FF"/>
                              </a:solidFill>
                              <a:latin typeface="Cambria Math"/>
                            </a:rPr>
                            <m:t>𝑹</m:t>
                          </m:r>
                        </m:e>
                        <m:sub>
                          <m:r>
                            <a:rPr lang="en-US" altLang="ko-KR" sz="2400" b="1" i="1">
                              <a:solidFill>
                                <a:srgbClr val="0000FF"/>
                              </a:solidFill>
                              <a:latin typeface="Cambria Math"/>
                            </a:rPr>
                            <m:t>𝟏</m:t>
                          </m:r>
                        </m:sub>
                      </m:sSub>
                      <m:sSub>
                        <m:sSubPr>
                          <m:ctrlPr>
                            <a:rPr lang="en-US" altLang="ko-KR" sz="2400" b="1" i="1">
                              <a:solidFill>
                                <a:srgbClr val="0000FF"/>
                              </a:solidFill>
                              <a:latin typeface="Cambria Math" panose="02040503050406030204" pitchFamily="18" charset="0"/>
                            </a:rPr>
                          </m:ctrlPr>
                        </m:sSubPr>
                        <m:e>
                          <m:r>
                            <a:rPr lang="en-US" altLang="ko-KR" sz="2400" b="1" i="1">
                              <a:solidFill>
                                <a:srgbClr val="0000FF"/>
                              </a:solidFill>
                              <a:latin typeface="Cambria Math"/>
                            </a:rPr>
                            <m:t>𝑰</m:t>
                          </m:r>
                        </m:e>
                        <m:sub>
                          <m:r>
                            <a:rPr lang="en-US" altLang="ko-KR" sz="2400" b="1" i="1">
                              <a:solidFill>
                                <a:srgbClr val="0000FF"/>
                              </a:solidFill>
                              <a:latin typeface="Cambria Math"/>
                            </a:rPr>
                            <m:t>𝒔</m:t>
                          </m:r>
                        </m:sub>
                      </m:sSub>
                      <m:r>
                        <a:rPr lang="en-US" altLang="ko-KR" sz="2400" b="1" i="1">
                          <a:solidFill>
                            <a:srgbClr val="0000FF"/>
                          </a:solidFill>
                          <a:latin typeface="Cambria Math"/>
                        </a:rPr>
                        <m:t>+</m:t>
                      </m:r>
                      <m:sSub>
                        <m:sSubPr>
                          <m:ctrlPr>
                            <a:rPr lang="en-US" altLang="ko-KR" sz="2400" b="1" i="1">
                              <a:solidFill>
                                <a:srgbClr val="0000FF"/>
                              </a:solidFill>
                              <a:latin typeface="Cambria Math" panose="02040503050406030204" pitchFamily="18" charset="0"/>
                            </a:rPr>
                          </m:ctrlPr>
                        </m:sSubPr>
                        <m:e>
                          <m:r>
                            <a:rPr lang="en-US" altLang="ko-KR" sz="2400" b="1" i="1">
                              <a:solidFill>
                                <a:srgbClr val="0000FF"/>
                              </a:solidFill>
                              <a:latin typeface="Cambria Math"/>
                            </a:rPr>
                            <m:t>𝑹</m:t>
                          </m:r>
                        </m:e>
                        <m:sub>
                          <m:r>
                            <a:rPr lang="en-US" altLang="ko-KR" sz="2400" b="1" i="1">
                              <a:solidFill>
                                <a:srgbClr val="0000FF"/>
                              </a:solidFill>
                              <a:latin typeface="Cambria Math"/>
                            </a:rPr>
                            <m:t>𝟐</m:t>
                          </m:r>
                        </m:sub>
                      </m:sSub>
                      <m:sSub>
                        <m:sSubPr>
                          <m:ctrlPr>
                            <a:rPr lang="en-US" altLang="ko-KR" sz="2400" b="1" i="1">
                              <a:solidFill>
                                <a:srgbClr val="0000FF"/>
                              </a:solidFill>
                              <a:latin typeface="Cambria Math" panose="02040503050406030204" pitchFamily="18" charset="0"/>
                            </a:rPr>
                          </m:ctrlPr>
                        </m:sSubPr>
                        <m:e>
                          <m:r>
                            <a:rPr lang="en-US" altLang="ko-KR" sz="2400" b="1" i="1">
                              <a:solidFill>
                                <a:srgbClr val="0000FF"/>
                              </a:solidFill>
                              <a:latin typeface="Cambria Math"/>
                            </a:rPr>
                            <m:t>𝑰</m:t>
                          </m:r>
                        </m:e>
                        <m:sub>
                          <m:r>
                            <a:rPr lang="en-US" altLang="ko-KR" sz="2400" b="1" i="1">
                              <a:solidFill>
                                <a:srgbClr val="0000FF"/>
                              </a:solidFill>
                              <a:latin typeface="Cambria Math"/>
                            </a:rPr>
                            <m:t>𝒔</m:t>
                          </m:r>
                        </m:sub>
                      </m:sSub>
                      <m:r>
                        <a:rPr lang="en-US" altLang="ko-KR" sz="2400" b="1" i="1">
                          <a:solidFill>
                            <a:srgbClr val="0000FF"/>
                          </a:solidFill>
                          <a:latin typeface="Cambria Math"/>
                        </a:rPr>
                        <m:t>+</m:t>
                      </m:r>
                      <m:sSub>
                        <m:sSubPr>
                          <m:ctrlPr>
                            <a:rPr lang="en-US" altLang="ko-KR" sz="2400" b="1" i="1">
                              <a:solidFill>
                                <a:srgbClr val="0000FF"/>
                              </a:solidFill>
                              <a:latin typeface="Cambria Math" panose="02040503050406030204" pitchFamily="18" charset="0"/>
                            </a:rPr>
                          </m:ctrlPr>
                        </m:sSubPr>
                        <m:e>
                          <m:r>
                            <a:rPr lang="en-US" altLang="ko-KR" sz="2400" b="1" i="1">
                              <a:solidFill>
                                <a:srgbClr val="0000FF"/>
                              </a:solidFill>
                              <a:latin typeface="Cambria Math"/>
                            </a:rPr>
                            <m:t>𝑹</m:t>
                          </m:r>
                        </m:e>
                        <m:sub>
                          <m:r>
                            <a:rPr lang="en-US" altLang="ko-KR" sz="2400" b="1" i="1">
                              <a:solidFill>
                                <a:srgbClr val="0000FF"/>
                              </a:solidFill>
                              <a:latin typeface="Cambria Math"/>
                            </a:rPr>
                            <m:t>𝟑</m:t>
                          </m:r>
                        </m:sub>
                      </m:sSub>
                      <m:sSub>
                        <m:sSubPr>
                          <m:ctrlPr>
                            <a:rPr lang="en-US" altLang="ko-KR" sz="2400" b="1" i="1">
                              <a:solidFill>
                                <a:srgbClr val="0000FF"/>
                              </a:solidFill>
                              <a:latin typeface="Cambria Math" panose="02040503050406030204" pitchFamily="18" charset="0"/>
                            </a:rPr>
                          </m:ctrlPr>
                        </m:sSubPr>
                        <m:e>
                          <m:r>
                            <a:rPr lang="en-US" altLang="ko-KR" sz="2400" b="1" i="1">
                              <a:solidFill>
                                <a:srgbClr val="0000FF"/>
                              </a:solidFill>
                              <a:latin typeface="Cambria Math"/>
                            </a:rPr>
                            <m:t>𝑰</m:t>
                          </m:r>
                        </m:e>
                        <m:sub>
                          <m:r>
                            <a:rPr lang="en-US" altLang="ko-KR" sz="2400" b="1" i="1">
                              <a:solidFill>
                                <a:srgbClr val="0000FF"/>
                              </a:solidFill>
                              <a:latin typeface="Cambria Math"/>
                            </a:rPr>
                            <m:t>𝒔</m:t>
                          </m:r>
                        </m:sub>
                      </m:sSub>
                    </m:oMath>
                  </m:oMathPara>
                </a14:m>
                <a:endParaRPr lang="ko-KR" altLang="en-US" sz="2400" b="1" i="1" baseline="-25000" dirty="0">
                  <a:solidFill>
                    <a:srgbClr val="0000FF"/>
                  </a:solidFill>
                  <a:latin typeface="+mn-ea"/>
                </a:endParaRPr>
              </a:p>
            </p:txBody>
          </p:sp>
        </mc:Choice>
        <mc:Fallback xmlns="">
          <p:sp>
            <p:nvSpPr>
              <p:cNvPr id="13" name="직사각형 12">
                <a:extLst>
                  <a:ext uri="{FF2B5EF4-FFF2-40B4-BE49-F238E27FC236}">
                    <a16:creationId xmlns:a16="http://schemas.microsoft.com/office/drawing/2014/main" id="{445B22A0-459C-46A1-93D4-C302ADAE4D6B}"/>
                  </a:ext>
                </a:extLst>
              </p:cNvPr>
              <p:cNvSpPr>
                <a:spLocks noRot="1" noChangeAspect="1" noMove="1" noResize="1" noEditPoints="1" noAdjustHandles="1" noChangeArrowheads="1" noChangeShapeType="1" noTextEdit="1"/>
              </p:cNvSpPr>
              <p:nvPr/>
            </p:nvSpPr>
            <p:spPr>
              <a:xfrm>
                <a:off x="2999657" y="4869161"/>
                <a:ext cx="5675721" cy="453137"/>
              </a:xfrm>
              <a:prstGeom prst="rect">
                <a:avLst/>
              </a:prstGeom>
              <a:blipFill>
                <a:blip r:embed="rId3"/>
                <a:stretch>
                  <a:fillRect b="-675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50417442"/>
      </p:ext>
    </p:extLst>
  </p:cSld>
  <p:clrMapOvr>
    <a:masterClrMapping/>
  </p:clrMapOvr>
  <p:transition spd="slow"/>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b="1" dirty="0">
                <a:solidFill>
                  <a:schemeClr val="tx1"/>
                </a:solidFill>
              </a:rPr>
              <a:t>전류 계산 문제</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4" name="그림 13">
            <a:extLst>
              <a:ext uri="{FF2B5EF4-FFF2-40B4-BE49-F238E27FC236}">
                <a16:creationId xmlns:a16="http://schemas.microsoft.com/office/drawing/2014/main" id="{AAD12B69-7B43-45F7-8A6F-7534683A4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25" y="1461905"/>
            <a:ext cx="5940745" cy="282120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419853-35FA-4144-8220-142624AF6459}"/>
                  </a:ext>
                </a:extLst>
              </p:cNvPr>
              <p:cNvSpPr txBox="1"/>
              <p:nvPr/>
            </p:nvSpPr>
            <p:spPr>
              <a:xfrm>
                <a:off x="2207569" y="820626"/>
                <a:ext cx="5966633" cy="369332"/>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n-ea"/>
                  </a:rPr>
                  <a:t>다음 회로에서 전체 전류</a:t>
                </a:r>
                <a:r>
                  <a:rPr lang="en-US" altLang="ko-KR" dirty="0">
                    <a:latin typeface="+mn-ea"/>
                  </a:rPr>
                  <a:t> </a:t>
                </a:r>
                <a14:m>
                  <m:oMath xmlns:m="http://schemas.openxmlformats.org/officeDocument/2006/math">
                    <m:r>
                      <a:rPr lang="en-US" altLang="ko-KR" i="1" dirty="0">
                        <a:latin typeface="Cambria Math" panose="02040503050406030204" pitchFamily="18" charset="0"/>
                      </a:rPr>
                      <m:t>𝐼</m:t>
                    </m:r>
                    <m:r>
                      <a:rPr lang="en-US" altLang="ko-KR" i="1" baseline="-25000" dirty="0">
                        <a:latin typeface="Cambria Math" panose="02040503050406030204" pitchFamily="18" charset="0"/>
                      </a:rPr>
                      <m:t>𝑠</m:t>
                    </m:r>
                  </m:oMath>
                </a14:m>
                <a:r>
                  <a:rPr lang="ko-KR" altLang="en-US" dirty="0">
                    <a:latin typeface="+mn-ea"/>
                  </a:rPr>
                  <a:t>와 </a:t>
                </a:r>
                <a14:m>
                  <m:oMath xmlns:m="http://schemas.openxmlformats.org/officeDocument/2006/math">
                    <m:r>
                      <a:rPr lang="en-US" altLang="ko-KR" i="1" dirty="0">
                        <a:latin typeface="Cambria Math" panose="02040503050406030204" pitchFamily="18" charset="0"/>
                      </a:rPr>
                      <m:t>𝐼</m:t>
                    </m:r>
                    <m:r>
                      <a:rPr lang="en-US" altLang="ko-KR" i="1" baseline="-25000" dirty="0">
                        <a:latin typeface="Cambria Math" panose="02040503050406030204" pitchFamily="18" charset="0"/>
                      </a:rPr>
                      <m:t>1 </m:t>
                    </m:r>
                  </m:oMath>
                </a14:m>
                <a:r>
                  <a:rPr lang="ko-KR" altLang="en-US" dirty="0">
                    <a:latin typeface="+mn-ea"/>
                  </a:rPr>
                  <a:t>및 </a:t>
                </a:r>
                <a14:m>
                  <m:oMath xmlns:m="http://schemas.openxmlformats.org/officeDocument/2006/math">
                    <m:r>
                      <a:rPr lang="en-US" altLang="ko-KR" i="1" dirty="0">
                        <a:latin typeface="Cambria Math" panose="02040503050406030204" pitchFamily="18" charset="0"/>
                      </a:rPr>
                      <m:t>𝑉</m:t>
                    </m:r>
                    <m:r>
                      <a:rPr lang="en-US" altLang="ko-KR" i="1" baseline="-25000" dirty="0">
                        <a:latin typeface="Cambria Math" panose="02040503050406030204" pitchFamily="18" charset="0"/>
                      </a:rPr>
                      <m:t>0 </m:t>
                    </m:r>
                  </m:oMath>
                </a14:m>
                <a:r>
                  <a:rPr lang="ko-KR" altLang="en-US" dirty="0">
                    <a:latin typeface="+mn-ea"/>
                  </a:rPr>
                  <a:t>를 각각 구하라</a:t>
                </a:r>
                <a:r>
                  <a:rPr lang="en-US" altLang="ko-KR" dirty="0">
                    <a:latin typeface="+mn-ea"/>
                  </a:rPr>
                  <a:t>.</a:t>
                </a:r>
              </a:p>
            </p:txBody>
          </p:sp>
        </mc:Choice>
        <mc:Fallback xmlns="">
          <p:sp>
            <p:nvSpPr>
              <p:cNvPr id="5" name="TextBox 4">
                <a:extLst>
                  <a:ext uri="{FF2B5EF4-FFF2-40B4-BE49-F238E27FC236}">
                    <a16:creationId xmlns:a16="http://schemas.microsoft.com/office/drawing/2014/main" id="{2B419853-35FA-4144-8220-142624AF6459}"/>
                  </a:ext>
                </a:extLst>
              </p:cNvPr>
              <p:cNvSpPr txBox="1">
                <a:spLocks noRot="1" noChangeAspect="1" noMove="1" noResize="1" noEditPoints="1" noAdjustHandles="1" noChangeArrowheads="1" noChangeShapeType="1" noTextEdit="1"/>
              </p:cNvSpPr>
              <p:nvPr/>
            </p:nvSpPr>
            <p:spPr>
              <a:xfrm>
                <a:off x="2207569" y="820626"/>
                <a:ext cx="5966633" cy="369332"/>
              </a:xfrm>
              <a:prstGeom prst="rect">
                <a:avLst/>
              </a:prstGeom>
              <a:blipFill>
                <a:blip r:embed="rId3"/>
                <a:stretch>
                  <a:fillRect l="-613" t="-10000" r="-204" b="-26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3299012"/>
      </p:ext>
    </p:extLst>
  </p:cSld>
  <p:clrMapOvr>
    <a:masterClrMapping/>
  </p:clrMapOvr>
  <p:transition spd="slow"/>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Diode </a:t>
            </a:r>
            <a:r>
              <a:rPr lang="ko-KR" altLang="en-US" b="1" dirty="0">
                <a:solidFill>
                  <a:schemeClr val="tx1"/>
                </a:solidFill>
              </a:rPr>
              <a:t>정류 회로</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TextBox 4">
            <a:extLst>
              <a:ext uri="{FF2B5EF4-FFF2-40B4-BE49-F238E27FC236}">
                <a16:creationId xmlns:a16="http://schemas.microsoft.com/office/drawing/2014/main" id="{2B419853-35FA-4144-8220-142624AF6459}"/>
              </a:ext>
            </a:extLst>
          </p:cNvPr>
          <p:cNvSpPr txBox="1"/>
          <p:nvPr/>
        </p:nvSpPr>
        <p:spPr>
          <a:xfrm>
            <a:off x="2207568" y="820626"/>
            <a:ext cx="1709122" cy="369332"/>
          </a:xfrm>
          <a:prstGeom prst="rect">
            <a:avLst/>
          </a:prstGeom>
          <a:noFill/>
        </p:spPr>
        <p:txBody>
          <a:bodyPr wrap="none" rtlCol="0">
            <a:spAutoFit/>
          </a:bodyPr>
          <a:lstStyle/>
          <a:p>
            <a:pPr marL="285750" indent="-285750">
              <a:buFont typeface="Arial" panose="020B0604020202020204" pitchFamily="34" charset="0"/>
              <a:buChar char="•"/>
            </a:pPr>
            <a:r>
              <a:rPr lang="ko-KR" altLang="en-US" dirty="0">
                <a:latin typeface="+mn-ea"/>
              </a:rPr>
              <a:t>반파 정류기</a:t>
            </a:r>
            <a:endParaRPr lang="en-US" altLang="ko-KR" dirty="0">
              <a:latin typeface="+mn-ea"/>
            </a:endParaRPr>
          </a:p>
        </p:txBody>
      </p:sp>
      <p:pic>
        <p:nvPicPr>
          <p:cNvPr id="13" name="내용 개체 틀 3" descr="12.JPG">
            <a:extLst>
              <a:ext uri="{FF2B5EF4-FFF2-40B4-BE49-F238E27FC236}">
                <a16:creationId xmlns:a16="http://schemas.microsoft.com/office/drawing/2014/main" id="{08DE3F47-0C07-410B-99FB-346D4FA35ADE}"/>
              </a:ext>
            </a:extLst>
          </p:cNvPr>
          <p:cNvPicPr>
            <a:picLocks noChangeAspect="1"/>
          </p:cNvPicPr>
          <p:nvPr/>
        </p:nvPicPr>
        <p:blipFill rotWithShape="1">
          <a:blip r:embed="rId2" cstate="print"/>
          <a:srcRect l="14318" t="2677" r="15114" b="14337"/>
          <a:stretch/>
        </p:blipFill>
        <p:spPr>
          <a:xfrm>
            <a:off x="2788296" y="1461905"/>
            <a:ext cx="6116017" cy="2747777"/>
          </a:xfrm>
          <a:prstGeom prst="rect">
            <a:avLst/>
          </a:prstGeom>
          <a:ln w="19050">
            <a:solidFill>
              <a:schemeClr val="tx2">
                <a:lumMod val="50000"/>
              </a:schemeClr>
            </a:solidFill>
          </a:ln>
        </p:spPr>
      </p:pic>
    </p:spTree>
    <p:extLst>
      <p:ext uri="{BB962C8B-B14F-4D97-AF65-F5344CB8AC3E}">
        <p14:creationId xmlns:p14="http://schemas.microsoft.com/office/powerpoint/2010/main" val="623306831"/>
      </p:ext>
    </p:extLst>
  </p:cSld>
  <p:clrMapOvr>
    <a:masterClrMapping/>
  </p:clrMapOvr>
  <p:transition spd="slow"/>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Transistor </a:t>
            </a:r>
            <a:r>
              <a:rPr lang="ko-KR" altLang="en-US" b="1" dirty="0">
                <a:solidFill>
                  <a:schemeClr val="tx1"/>
                </a:solidFill>
              </a:rPr>
              <a:t>회로 </a:t>
            </a:r>
            <a:r>
              <a:rPr lang="en-US" altLang="ko-KR" b="1" dirty="0">
                <a:solidFill>
                  <a:schemeClr val="tx1"/>
                </a:solidFill>
                <a:sym typeface="Wingdings" panose="05000000000000000000" pitchFamily="2" charset="2"/>
              </a:rPr>
              <a:t> </a:t>
            </a:r>
            <a:r>
              <a:rPr lang="ko-KR" altLang="en-US" b="1" dirty="0" err="1">
                <a:solidFill>
                  <a:schemeClr val="tx1"/>
                </a:solidFill>
                <a:sym typeface="Wingdings" panose="05000000000000000000" pitchFamily="2" charset="2"/>
              </a:rPr>
              <a:t>컬렉터</a:t>
            </a:r>
            <a:r>
              <a:rPr lang="ko-KR" altLang="en-US" b="1" dirty="0">
                <a:solidFill>
                  <a:schemeClr val="tx1"/>
                </a:solidFill>
                <a:sym typeface="Wingdings" panose="05000000000000000000" pitchFamily="2" charset="2"/>
              </a:rPr>
              <a:t> 특성 곡선</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4" name="그림 13">
            <a:extLst>
              <a:ext uri="{FF2B5EF4-FFF2-40B4-BE49-F238E27FC236}">
                <a16:creationId xmlns:a16="http://schemas.microsoft.com/office/drawing/2014/main" id="{E301822C-D7E1-45CA-B57D-AB4977F9D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908720"/>
            <a:ext cx="4164918" cy="2592288"/>
          </a:xfrm>
          <a:prstGeom prst="rect">
            <a:avLst/>
          </a:prstGeom>
        </p:spPr>
      </p:pic>
      <p:pic>
        <p:nvPicPr>
          <p:cNvPr id="15" name="Picture 3">
            <a:extLst>
              <a:ext uri="{FF2B5EF4-FFF2-40B4-BE49-F238E27FC236}">
                <a16:creationId xmlns:a16="http://schemas.microsoft.com/office/drawing/2014/main" id="{6744D7A6-EABF-4D67-96DE-2F61A67DBC58}"/>
              </a:ext>
            </a:extLst>
          </p:cNvPr>
          <p:cNvPicPr>
            <a:picLocks noChangeAspect="1" noChangeArrowheads="1"/>
          </p:cNvPicPr>
          <p:nvPr/>
        </p:nvPicPr>
        <p:blipFill rotWithShape="1">
          <a:blip r:embed="rId3" cstate="print"/>
          <a:srcRect l="23951" t="2616" r="25077" b="12369"/>
          <a:stretch/>
        </p:blipFill>
        <p:spPr bwMode="auto">
          <a:xfrm>
            <a:off x="5879976" y="659882"/>
            <a:ext cx="4729443" cy="2985143"/>
          </a:xfrm>
          <a:prstGeom prst="rect">
            <a:avLst/>
          </a:prstGeom>
          <a:noFill/>
          <a:ln w="9525">
            <a:solidFill>
              <a:schemeClr val="tx2">
                <a:lumMod val="50000"/>
              </a:schemeClr>
            </a:solidFill>
            <a:miter lim="800000"/>
            <a:headEnd/>
            <a:tailEnd/>
          </a:ln>
        </p:spPr>
      </p:pic>
    </p:spTree>
    <p:extLst>
      <p:ext uri="{BB962C8B-B14F-4D97-AF65-F5344CB8AC3E}">
        <p14:creationId xmlns:p14="http://schemas.microsoft.com/office/powerpoint/2010/main" val="360800533"/>
      </p:ext>
    </p:extLst>
  </p:cSld>
  <p:clrMapOvr>
    <a:masterClrMapping/>
  </p:clrMapOvr>
  <p:transition spd="slow"/>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LED </a:t>
            </a:r>
            <a:r>
              <a:rPr lang="ko-KR" altLang="en-US" b="1" dirty="0">
                <a:solidFill>
                  <a:schemeClr val="tx1"/>
                </a:solidFill>
              </a:rPr>
              <a:t>점멸 회로</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3" name="Picture 2">
            <a:extLst>
              <a:ext uri="{FF2B5EF4-FFF2-40B4-BE49-F238E27FC236}">
                <a16:creationId xmlns:a16="http://schemas.microsoft.com/office/drawing/2014/main" id="{830730C1-B15C-47C2-80C0-721330399D2C}"/>
              </a:ext>
            </a:extLst>
          </p:cNvPr>
          <p:cNvPicPr>
            <a:picLocks noChangeAspect="1" noChangeArrowheads="1"/>
          </p:cNvPicPr>
          <p:nvPr/>
        </p:nvPicPr>
        <p:blipFill rotWithShape="1">
          <a:blip r:embed="rId2" cstate="print"/>
          <a:srcRect l="17766" t="3712" r="18521" b="10914"/>
          <a:stretch/>
        </p:blipFill>
        <p:spPr bwMode="auto">
          <a:xfrm>
            <a:off x="2639616" y="692696"/>
            <a:ext cx="6768752" cy="4490806"/>
          </a:xfrm>
          <a:prstGeom prst="rect">
            <a:avLst/>
          </a:prstGeom>
          <a:noFill/>
          <a:ln w="9525">
            <a:solidFill>
              <a:schemeClr val="tx2">
                <a:lumMod val="50000"/>
              </a:schemeClr>
            </a:solidFill>
            <a:miter lim="800000"/>
            <a:headEnd/>
            <a:tailEnd/>
          </a:ln>
        </p:spPr>
      </p:pic>
    </p:spTree>
    <p:extLst>
      <p:ext uri="{BB962C8B-B14F-4D97-AF65-F5344CB8AC3E}">
        <p14:creationId xmlns:p14="http://schemas.microsoft.com/office/powerpoint/2010/main" val="1533538152"/>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FET (Field Effect Transistor)</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Rectangle 1">
            <a:extLst>
              <a:ext uri="{FF2B5EF4-FFF2-40B4-BE49-F238E27FC236}">
                <a16:creationId xmlns:a16="http://schemas.microsoft.com/office/drawing/2014/main" id="{8D95F573-1E4D-477F-8AC8-678793B57903}"/>
              </a:ext>
            </a:extLst>
          </p:cNvPr>
          <p:cNvSpPr>
            <a:spLocks noChangeArrowheads="1"/>
          </p:cNvSpPr>
          <p:nvPr/>
        </p:nvSpPr>
        <p:spPr bwMode="auto">
          <a:xfrm>
            <a:off x="1679576" y="629369"/>
            <a:ext cx="8771953" cy="5657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171450" indent="-171450" eaLnBrk="0" fontAlgn="base" latinLnBrk="0" hangingPunct="0">
              <a:lnSpc>
                <a:spcPts val="2700"/>
              </a:lnSpc>
              <a:spcBef>
                <a:spcPct val="0"/>
              </a:spcBef>
              <a:spcAft>
                <a:spcPct val="0"/>
              </a:spcAft>
              <a:buFont typeface="Arial" panose="020B0604020202020204" pitchFamily="34" charset="0"/>
              <a:buChar char="•"/>
            </a:pPr>
            <a:r>
              <a:rPr lang="en-US" altLang="ko-KR" dirty="0">
                <a:solidFill>
                  <a:srgbClr val="0000FF"/>
                </a:solidFill>
                <a:latin typeface="+mn-ea"/>
              </a:rPr>
              <a:t>BJT</a:t>
            </a:r>
            <a:r>
              <a:rPr lang="ko-KR" altLang="en-US" dirty="0">
                <a:solidFill>
                  <a:srgbClr val="0000FF"/>
                </a:solidFill>
                <a:latin typeface="+mn-ea"/>
              </a:rPr>
              <a:t>와 </a:t>
            </a:r>
            <a:r>
              <a:rPr lang="en-US" altLang="ko-KR" dirty="0">
                <a:solidFill>
                  <a:srgbClr val="0000FF"/>
                </a:solidFill>
                <a:latin typeface="+mn-ea"/>
              </a:rPr>
              <a:t>FET </a:t>
            </a:r>
            <a:r>
              <a:rPr lang="ko-KR" altLang="en-US" dirty="0">
                <a:solidFill>
                  <a:srgbClr val="0000FF"/>
                </a:solidFill>
                <a:latin typeface="+mn-ea"/>
              </a:rPr>
              <a:t>차이</a:t>
            </a:r>
            <a:endParaRPr lang="en-US" altLang="ko-KR" dirty="0">
              <a:solidFill>
                <a:srgbClr val="0000FF"/>
              </a:solidFill>
              <a:latin typeface="+mn-ea"/>
            </a:endParaRPr>
          </a:p>
          <a:p>
            <a:pPr eaLnBrk="0" fontAlgn="base" latinLnBrk="0" hangingPunct="0">
              <a:lnSpc>
                <a:spcPts val="2700"/>
              </a:lnSpc>
              <a:spcBef>
                <a:spcPct val="0"/>
              </a:spcBef>
              <a:spcAft>
                <a:spcPct val="0"/>
              </a:spcAft>
            </a:pPr>
            <a:endParaRPr lang="en-US" altLang="ko-KR" dirty="0">
              <a:latin typeface="+mn-ea"/>
            </a:endParaRPr>
          </a:p>
          <a:p>
            <a:pPr eaLnBrk="0" fontAlgn="base" latinLnBrk="0" hangingPunct="0">
              <a:lnSpc>
                <a:spcPts val="2700"/>
              </a:lnSpc>
              <a:spcBef>
                <a:spcPct val="0"/>
              </a:spcBef>
              <a:spcAft>
                <a:spcPct val="0"/>
              </a:spcAft>
            </a:pPr>
            <a:r>
              <a:rPr lang="en-US" altLang="ko-KR" dirty="0">
                <a:latin typeface="+mn-ea"/>
              </a:rPr>
              <a:t>  -</a:t>
            </a:r>
            <a:r>
              <a:rPr lang="ko-KR" altLang="ko-KR" dirty="0">
                <a:latin typeface="+mn-ea"/>
              </a:rPr>
              <a:t> </a:t>
            </a:r>
            <a:r>
              <a:rPr lang="ko-KR" altLang="ko-KR" dirty="0">
                <a:latin typeface="+mn-ea"/>
                <a:hlinkClick r:id="rId2" tooltip=" 쌍극 접합형 트랜지스터 (BJT, Bipolar Junction Transistor)  ㅇ 쌍극형 (Bipolar)   - 전하 반송자로 `전자` 및 `정공` 모두를 이용하는 쌍극(Bipolar)형 트랜지스터     . 한편, FET 계열은 단극형(Unipolar) ">
                  <a:extLst>
                    <a:ext uri="{A12FA001-AC4F-418D-AE19-62706E023703}">
                      <ahyp:hlinkClr xmlns:ahyp="http://schemas.microsoft.com/office/drawing/2018/hyperlinkcolor" val="tx"/>
                    </a:ext>
                  </a:extLst>
                </a:hlinkClick>
              </a:rPr>
              <a:t>BJT</a:t>
            </a:r>
            <a:r>
              <a:rPr lang="ko-KR" altLang="ko-KR" dirty="0">
                <a:latin typeface="+mn-ea"/>
              </a:rPr>
              <a:t> : </a:t>
            </a:r>
            <a:r>
              <a:rPr lang="ko-KR" altLang="ko-KR" dirty="0">
                <a:latin typeface="+mn-ea"/>
                <a:hlinkClick r:id="rId3" tooltip=" BJT 전류   ㅇ I&lt;sub E&lt;/sub = I&lt;sub C&lt;/sub + I&lt;sub B&lt;/sub  (by KCL)      ※ [참고]    - 활성영역[BJT]에서 만, `전류` 및 `전압` 모두가 의미 있음   - 차단영역[BJT],포화영역[BJT] 하에서는, ">
                  <a:extLst>
                    <a:ext uri="{A12FA001-AC4F-418D-AE19-62706E023703}">
                      <ahyp:hlinkClr xmlns:ahyp="http://schemas.microsoft.com/office/drawing/2018/hyperlinkcolor" val="tx"/>
                    </a:ext>
                  </a:extLst>
                </a:hlinkClick>
              </a:rPr>
              <a:t>베이스 전류</a:t>
            </a:r>
            <a:r>
              <a:rPr lang="ko-KR" altLang="ko-KR" dirty="0">
                <a:latin typeface="+mn-ea"/>
              </a:rPr>
              <a:t>로, </a:t>
            </a:r>
            <a:r>
              <a:rPr lang="ko-KR" altLang="ko-KR" dirty="0" err="1">
                <a:latin typeface="+mn-ea"/>
                <a:hlinkClick r:id="rId3" tooltip=" BJT 전류   ㅇ I&lt;sub E&lt;/sub = I&lt;sub C&lt;/sub + I&lt;sub B&lt;/sub  (by KCL)      ※ [참고]    - 활성영역[BJT]에서 만, `전류` 및 `전압` 모두가 의미 있음   - 차단영역[BJT],포화영역[BJT] 하에서는, ">
                  <a:extLst>
                    <a:ext uri="{A12FA001-AC4F-418D-AE19-62706E023703}">
                      <ahyp:hlinkClr xmlns:ahyp="http://schemas.microsoft.com/office/drawing/2018/hyperlinkcolor" val="tx"/>
                    </a:ext>
                  </a:extLst>
                </a:hlinkClick>
              </a:rPr>
              <a:t>컬렉터</a:t>
            </a:r>
            <a:r>
              <a:rPr lang="ko-KR" altLang="ko-KR" dirty="0">
                <a:latin typeface="+mn-ea"/>
                <a:hlinkClick r:id="rId3" tooltip=" BJT 전류   ㅇ I&lt;sub E&lt;/sub = I&lt;sub C&lt;/sub + I&lt;sub B&lt;/sub  (by KCL)      ※ [참고]    - 활성영역[BJT]에서 만, `전류` 및 `전압` 모두가 의미 있음   - 차단영역[BJT],포화영역[BJT] 하에서는, ">
                  <a:extLst>
                    <a:ext uri="{A12FA001-AC4F-418D-AE19-62706E023703}">
                      <ahyp:hlinkClr xmlns:ahyp="http://schemas.microsoft.com/office/drawing/2018/hyperlinkcolor" val="tx"/>
                    </a:ext>
                  </a:extLst>
                </a:hlinkClick>
              </a:rPr>
              <a:t> 전류</a:t>
            </a:r>
            <a:r>
              <a:rPr lang="ko-KR" altLang="ko-KR" dirty="0">
                <a:latin typeface="+mn-ea"/>
              </a:rPr>
              <a:t>의 양을 </a:t>
            </a:r>
            <a:r>
              <a:rPr lang="ko-KR" altLang="ko-KR" dirty="0">
                <a:latin typeface="+mn-ea"/>
                <a:hlinkClick r:id="rId4" tooltip=" 제어 (Control) 이란?  ㅇ 정상적이고 효율적으로 가동시키려는 행위(동작)   - 적당한 성능을 얻기위해, 시스템을 변화,조정하는 것          - 목적/목표에 이르도록, 대상물에 조작을 ">
                  <a:extLst>
                    <a:ext uri="{A12FA001-AC4F-418D-AE19-62706E023703}">
                      <ahyp:hlinkClr xmlns:ahyp="http://schemas.microsoft.com/office/drawing/2018/hyperlinkcolor" val="tx"/>
                    </a:ext>
                  </a:extLst>
                </a:hlinkClick>
              </a:rPr>
              <a:t>제어</a:t>
            </a:r>
            <a:r>
              <a:rPr lang="ko-KR" altLang="ko-KR" dirty="0">
                <a:latin typeface="+mn-ea"/>
              </a:rPr>
              <a:t>하는 </a:t>
            </a:r>
            <a:r>
              <a:rPr lang="ko-KR" altLang="ko-KR" dirty="0">
                <a:latin typeface="+mn-ea"/>
                <a:hlinkClick r:id="rId5" tooltip=" 전류 (電流, Current)  ㅇ 대전된 전하(전자 또는 전하캐리어)의 흐름으로 정의되는 量 (물리량)   - 전하의 시간적 변화율   - 어느 한 점을 지나는 단위 시간당 전하량  ※ 전류의 본질 : ">
                  <a:extLst>
                    <a:ext uri="{A12FA001-AC4F-418D-AE19-62706E023703}">
                      <ahyp:hlinkClr xmlns:ahyp="http://schemas.microsoft.com/office/drawing/2018/hyperlinkcolor" val="tx"/>
                    </a:ext>
                  </a:extLst>
                </a:hlinkClick>
              </a:rPr>
              <a:t>전류</a:t>
            </a:r>
            <a:r>
              <a:rPr lang="ko-KR" altLang="ko-KR" dirty="0">
                <a:latin typeface="+mn-ea"/>
              </a:rPr>
              <a:t> </a:t>
            </a:r>
            <a:r>
              <a:rPr lang="ko-KR" altLang="ko-KR" dirty="0">
                <a:latin typeface="+mn-ea"/>
                <a:hlinkClick r:id="rId4" tooltip=" 제어 (Control) 이란?  ㅇ 정상적이고 효율적으로 가동시키려는 행위(동작)   - 적당한 성능을 얻기위해, 시스템을 변화,조정하는 것          - 목적/목표에 이르도록, 대상물에 조작을 ">
                  <a:extLst>
                    <a:ext uri="{A12FA001-AC4F-418D-AE19-62706E023703}">
                      <ahyp:hlinkClr xmlns:ahyp="http://schemas.microsoft.com/office/drawing/2018/hyperlinkcolor" val="tx"/>
                    </a:ext>
                  </a:extLst>
                </a:hlinkClick>
              </a:rPr>
              <a:t>제어</a:t>
            </a:r>
            <a:r>
              <a:rPr lang="ko-KR" altLang="ko-KR" dirty="0">
                <a:latin typeface="+mn-ea"/>
              </a:rPr>
              <a:t> 소자 . </a:t>
            </a:r>
            <a:br>
              <a:rPr lang="en-US" altLang="ko-KR" dirty="0">
                <a:latin typeface="+mn-ea"/>
              </a:rPr>
            </a:br>
            <a:r>
              <a:rPr lang="en-US" altLang="ko-KR" dirty="0">
                <a:latin typeface="+mn-ea"/>
              </a:rPr>
              <a:t>  - </a:t>
            </a:r>
            <a:r>
              <a:rPr lang="ko-KR" altLang="ko-KR" dirty="0">
                <a:latin typeface="+mn-ea"/>
              </a:rPr>
              <a:t>FET : </a:t>
            </a:r>
            <a:r>
              <a:rPr lang="ko-KR" altLang="ko-KR" dirty="0">
                <a:latin typeface="+mn-ea"/>
                <a:hlinkClick r:id="rId6" tooltip=" MOSFET의 구조  ㅇ (수평) 서브스트레이트 위에 소스-게이트-드레인으로 구성된 pnp, npn 접합 구조   - 소스(Source) : 전하 캐리어의 공급   - 게이트(Gate) : 전하 캐리어의 흐름 조절   - ">
                  <a:extLst>
                    <a:ext uri="{A12FA001-AC4F-418D-AE19-62706E023703}">
                      <ahyp:hlinkClr xmlns:ahyp="http://schemas.microsoft.com/office/drawing/2018/hyperlinkcolor" val="tx"/>
                    </a:ext>
                  </a:extLst>
                </a:hlinkClick>
              </a:rPr>
              <a:t>게이트</a:t>
            </a:r>
            <a:r>
              <a:rPr lang="ko-KR" altLang="ko-KR" dirty="0">
                <a:latin typeface="+mn-ea"/>
              </a:rPr>
              <a:t>와 소스 간 </a:t>
            </a:r>
            <a:r>
              <a:rPr lang="ko-KR" altLang="ko-KR" dirty="0">
                <a:latin typeface="+mn-ea"/>
                <a:hlinkClick r:id="rId7" tooltip=" 전압 (Voltage)  ㅇ 회로에서 전하를 이동시키는 (전류를 일으키는) 힘   - 또는, 회로 상의 두 점 간의 전위차  ㅇ 표기 : V (전압) 또는 E (기전력)  ㅇ 단위 : Volt (볼트) [V]    * 최초로 ">
                  <a:extLst>
                    <a:ext uri="{A12FA001-AC4F-418D-AE19-62706E023703}">
                      <ahyp:hlinkClr xmlns:ahyp="http://schemas.microsoft.com/office/drawing/2018/hyperlinkcolor" val="tx"/>
                    </a:ext>
                  </a:extLst>
                </a:hlinkClick>
              </a:rPr>
              <a:t>전압</a:t>
            </a:r>
            <a:r>
              <a:rPr lang="ko-KR" altLang="ko-KR" dirty="0">
                <a:latin typeface="+mn-ea"/>
              </a:rPr>
              <a:t>으로, </a:t>
            </a:r>
            <a:r>
              <a:rPr lang="ko-KR" altLang="ko-KR" dirty="0" err="1">
                <a:latin typeface="+mn-ea"/>
                <a:hlinkClick r:id="rId6" tooltip=" MOSFET의 구조  ㅇ (수평) 서브스트레이트 위에 소스-게이트-드레인으로 구성된 pnp, npn 접합 구조   - 소스(Source) : 전하 캐리어의 공급   - 게이트(Gate) : 전하 캐리어의 흐름 조절   - ">
                  <a:extLst>
                    <a:ext uri="{A12FA001-AC4F-418D-AE19-62706E023703}">
                      <ahyp:hlinkClr xmlns:ahyp="http://schemas.microsoft.com/office/drawing/2018/hyperlinkcolor" val="tx"/>
                    </a:ext>
                  </a:extLst>
                </a:hlinkClick>
              </a:rPr>
              <a:t>드레인</a:t>
            </a:r>
            <a:r>
              <a:rPr lang="ko-KR" altLang="ko-KR" dirty="0">
                <a:latin typeface="+mn-ea"/>
              </a:rPr>
              <a:t> </a:t>
            </a:r>
            <a:r>
              <a:rPr lang="ko-KR" altLang="ko-KR" dirty="0">
                <a:latin typeface="+mn-ea"/>
                <a:hlinkClick r:id="rId5" tooltip=" 전류 (電流, Current)  ㅇ 대전된 전하(전자 또는 전하캐리어)의 흐름으로 정의되는 量 (물리량)   - 전하의 시간적 변화율   - 어느 한 점을 지나는 단위 시간당 전하량  ※ 전류의 본질 : ">
                  <a:extLst>
                    <a:ext uri="{A12FA001-AC4F-418D-AE19-62706E023703}">
                      <ahyp:hlinkClr xmlns:ahyp="http://schemas.microsoft.com/office/drawing/2018/hyperlinkcolor" val="tx"/>
                    </a:ext>
                  </a:extLst>
                </a:hlinkClick>
              </a:rPr>
              <a:t>전류</a:t>
            </a:r>
            <a:r>
              <a:rPr lang="ko-KR" altLang="ko-KR" dirty="0">
                <a:latin typeface="+mn-ea"/>
              </a:rPr>
              <a:t>를 </a:t>
            </a:r>
            <a:r>
              <a:rPr lang="ko-KR" altLang="ko-KR" dirty="0">
                <a:latin typeface="+mn-ea"/>
                <a:hlinkClick r:id="rId4" tooltip=" 제어 (Control) 이란?  ㅇ 정상적이고 효율적으로 가동시키려는 행위(동작)   - 적당한 성능을 얻기위해, 시스템을 변화,조정하는 것          - 목적/목표에 이르도록, 대상물에 조작을 ">
                  <a:extLst>
                    <a:ext uri="{A12FA001-AC4F-418D-AE19-62706E023703}">
                      <ahyp:hlinkClr xmlns:ahyp="http://schemas.microsoft.com/office/drawing/2018/hyperlinkcolor" val="tx"/>
                    </a:ext>
                  </a:extLst>
                </a:hlinkClick>
              </a:rPr>
              <a:t>제어</a:t>
            </a:r>
            <a:r>
              <a:rPr lang="ko-KR" altLang="ko-KR" dirty="0">
                <a:latin typeface="+mn-ea"/>
              </a:rPr>
              <a:t>하는 </a:t>
            </a:r>
            <a:r>
              <a:rPr lang="ko-KR" altLang="ko-KR" dirty="0">
                <a:latin typeface="+mn-ea"/>
                <a:hlinkClick r:id="rId7" tooltip=" 전압 (Voltage)  ㅇ 회로에서 전하를 이동시키는 (전류를 일으키는) 힘   - 또는, 회로 상의 두 점 간의 전위차  ㅇ 표기 : V (전압) 또는 E (기전력)  ㅇ 단위 : Volt (볼트) [V]    * 최초로 ">
                  <a:extLst>
                    <a:ext uri="{A12FA001-AC4F-418D-AE19-62706E023703}">
                      <ahyp:hlinkClr xmlns:ahyp="http://schemas.microsoft.com/office/drawing/2018/hyperlinkcolor" val="tx"/>
                    </a:ext>
                  </a:extLst>
                </a:hlinkClick>
              </a:rPr>
              <a:t>전압</a:t>
            </a:r>
            <a:r>
              <a:rPr lang="ko-KR" altLang="ko-KR" dirty="0">
                <a:latin typeface="+mn-ea"/>
              </a:rPr>
              <a:t> </a:t>
            </a:r>
            <a:r>
              <a:rPr lang="ko-KR" altLang="ko-KR" dirty="0">
                <a:latin typeface="+mn-ea"/>
                <a:hlinkClick r:id="rId4" tooltip=" 제어 (Control) 이란?  ㅇ 정상적이고 효율적으로 가동시키려는 행위(동작)   - 적당한 성능을 얻기위해, 시스템을 변화,조정하는 것          - 목적/목표에 이르도록, 대상물에 조작을 ">
                  <a:extLst>
                    <a:ext uri="{A12FA001-AC4F-418D-AE19-62706E023703}">
                      <ahyp:hlinkClr xmlns:ahyp="http://schemas.microsoft.com/office/drawing/2018/hyperlinkcolor" val="tx"/>
                    </a:ext>
                  </a:extLst>
                </a:hlinkClick>
              </a:rPr>
              <a:t>제어</a:t>
            </a:r>
            <a:r>
              <a:rPr lang="ko-KR" altLang="ko-KR" dirty="0">
                <a:latin typeface="+mn-ea"/>
              </a:rPr>
              <a:t> 소자 </a:t>
            </a:r>
            <a:br>
              <a:rPr lang="en-US" altLang="ko-KR" dirty="0">
                <a:latin typeface="+mn-ea"/>
              </a:rPr>
            </a:br>
            <a:r>
              <a:rPr lang="en-US" altLang="ko-KR" dirty="0">
                <a:latin typeface="+mn-ea"/>
              </a:rPr>
              <a:t>           </a:t>
            </a:r>
            <a:r>
              <a:rPr lang="ko-KR" altLang="ko-KR" dirty="0">
                <a:latin typeface="+mn-ea"/>
                <a:hlinkClick r:id="rId2" tooltip=" 쌍극 접합형 트랜지스터 (BJT, Bipolar Junction Transistor)  ㅇ 쌍극형 (Bipolar)   - 전하 반송자로 `전자` 및 `정공` 모두를 이용하는 쌍극(Bipolar)형 트랜지스터     . 한편, FET 계열은 단극형(Unipolar) ">
                  <a:extLst>
                    <a:ext uri="{A12FA001-AC4F-418D-AE19-62706E023703}">
                      <ahyp:hlinkClr xmlns:ahyp="http://schemas.microsoft.com/office/drawing/2018/hyperlinkcolor" val="tx"/>
                    </a:ext>
                  </a:extLst>
                </a:hlinkClick>
              </a:rPr>
              <a:t>BJT</a:t>
            </a:r>
            <a:r>
              <a:rPr lang="ko-KR" altLang="ko-KR" dirty="0">
                <a:latin typeface="+mn-ea"/>
              </a:rPr>
              <a:t> 처럼 입력 </a:t>
            </a:r>
            <a:r>
              <a:rPr lang="ko-KR" altLang="ko-KR" dirty="0">
                <a:latin typeface="+mn-ea"/>
                <a:hlinkClick r:id="rId5" tooltip=" 전류 (電流, Current)  ㅇ 대전된 전하(전자 또는 전하캐리어)의 흐름으로 정의되는 量 (물리량)   - 전하의 시간적 변화율   - 어느 한 점을 지나는 단위 시간당 전하량  ※ 전류의 본질 : ">
                  <a:extLst>
                    <a:ext uri="{A12FA001-AC4F-418D-AE19-62706E023703}">
                      <ahyp:hlinkClr xmlns:ahyp="http://schemas.microsoft.com/office/drawing/2018/hyperlinkcolor" val="tx"/>
                    </a:ext>
                  </a:extLst>
                </a:hlinkClick>
              </a:rPr>
              <a:t>전류</a:t>
            </a:r>
            <a:r>
              <a:rPr lang="ko-KR" altLang="ko-KR" dirty="0">
                <a:latin typeface="+mn-ea"/>
              </a:rPr>
              <a:t>의 필요 없이도, 큰 출력 </a:t>
            </a:r>
            <a:r>
              <a:rPr lang="ko-KR" altLang="ko-KR" dirty="0">
                <a:latin typeface="+mn-ea"/>
                <a:hlinkClick r:id="rId5" tooltip=" 전류 (電流, Current)  ㅇ 대전된 전하(전자 또는 전하캐리어)의 흐름으로 정의되는 量 (물리량)   - 전하의 시간적 변화율   - 어느 한 점을 지나는 단위 시간당 전하량  ※ 전류의 본질 : ">
                  <a:extLst>
                    <a:ext uri="{A12FA001-AC4F-418D-AE19-62706E023703}">
                      <ahyp:hlinkClr xmlns:ahyp="http://schemas.microsoft.com/office/drawing/2018/hyperlinkcolor" val="tx"/>
                    </a:ext>
                  </a:extLst>
                </a:hlinkClick>
              </a:rPr>
              <a:t>전류</a:t>
            </a:r>
            <a:r>
              <a:rPr lang="ko-KR" altLang="ko-KR" dirty="0">
                <a:latin typeface="+mn-ea"/>
              </a:rPr>
              <a:t>를 갖는 소자 구현에 유리 </a:t>
            </a:r>
            <a:endParaRPr lang="en-US" altLang="ko-KR" dirty="0">
              <a:latin typeface="+mn-ea"/>
            </a:endParaRPr>
          </a:p>
          <a:p>
            <a:pPr eaLnBrk="0" fontAlgn="base" latinLnBrk="0" hangingPunct="0">
              <a:lnSpc>
                <a:spcPts val="2700"/>
              </a:lnSpc>
              <a:spcBef>
                <a:spcPct val="0"/>
              </a:spcBef>
              <a:spcAft>
                <a:spcPct val="0"/>
              </a:spcAft>
            </a:pPr>
            <a:endParaRPr lang="en-US" altLang="ko-KR" dirty="0">
              <a:latin typeface="+mn-ea"/>
            </a:endParaRPr>
          </a:p>
          <a:p>
            <a:pPr marL="285750" indent="-285750" eaLnBrk="0" fontAlgn="base" latinLnBrk="0" hangingPunct="0">
              <a:lnSpc>
                <a:spcPts val="2700"/>
              </a:lnSpc>
              <a:spcBef>
                <a:spcPct val="0"/>
              </a:spcBef>
              <a:spcAft>
                <a:spcPct val="0"/>
              </a:spcAft>
              <a:buFont typeface="Arial" panose="020B0604020202020204" pitchFamily="34" charset="0"/>
              <a:buChar char="•"/>
            </a:pPr>
            <a:r>
              <a:rPr lang="ko-KR" altLang="ko-KR" dirty="0">
                <a:solidFill>
                  <a:srgbClr val="000080"/>
                </a:solidFill>
                <a:latin typeface="Arial Unicode MS"/>
                <a:hlinkClick r:id="rId8" tooltip=" 전기장/전계 (Electric Field)  ㅇ 전기력이 미치는 공간 또는 계(界)/장(場) (Force Field,力場)   - 전하가 전기적 힘을 주거나 받게되는 공간적 성질을 나타내는 물리량  ㅇ 만일, 텅 빈 공간에 "/>
              </a:rPr>
              <a:t>전계</a:t>
            </a:r>
            <a:r>
              <a:rPr lang="ko-KR" altLang="ko-KR" dirty="0">
                <a:solidFill>
                  <a:srgbClr val="000000"/>
                </a:solidFill>
                <a:latin typeface="Arial Unicode MS"/>
              </a:rPr>
              <a:t> 효과(</a:t>
            </a:r>
            <a:r>
              <a:rPr lang="ko-KR" altLang="ko-KR" dirty="0" err="1">
                <a:solidFill>
                  <a:srgbClr val="000000"/>
                </a:solidFill>
                <a:latin typeface="Arial Unicode MS"/>
              </a:rPr>
              <a:t>Field</a:t>
            </a:r>
            <a:r>
              <a:rPr lang="ko-KR" altLang="ko-KR" dirty="0">
                <a:solidFill>
                  <a:srgbClr val="000000"/>
                </a:solidFill>
                <a:latin typeface="Arial Unicode MS"/>
              </a:rPr>
              <a:t> </a:t>
            </a:r>
            <a:r>
              <a:rPr lang="ko-KR" altLang="ko-KR" dirty="0" err="1">
                <a:solidFill>
                  <a:srgbClr val="000000"/>
                </a:solidFill>
                <a:latin typeface="Arial Unicode MS"/>
              </a:rPr>
              <a:t>Effect</a:t>
            </a:r>
            <a:r>
              <a:rPr lang="ko-KR" altLang="ko-KR" dirty="0">
                <a:solidFill>
                  <a:srgbClr val="000000"/>
                </a:solidFill>
                <a:latin typeface="Arial Unicode MS"/>
              </a:rPr>
              <a:t>)에 의함</a:t>
            </a:r>
            <a:br>
              <a:rPr lang="en-US" altLang="ko-KR" dirty="0">
                <a:solidFill>
                  <a:srgbClr val="000000"/>
                </a:solidFill>
                <a:latin typeface="Arial Unicode MS"/>
              </a:rPr>
            </a:br>
            <a:r>
              <a:rPr lang="ko-KR" altLang="ko-KR" dirty="0">
                <a:solidFill>
                  <a:srgbClr val="000000"/>
                </a:solidFill>
                <a:latin typeface="Arial Unicode MS"/>
              </a:rPr>
              <a:t> - 특정 단자(</a:t>
            </a:r>
            <a:r>
              <a:rPr lang="ko-KR" altLang="ko-KR" dirty="0">
                <a:solidFill>
                  <a:srgbClr val="000080"/>
                </a:solidFill>
                <a:latin typeface="Arial Unicode MS"/>
                <a:hlinkClick r:id="rId6" tooltip=" MOSFET의 구조  ㅇ (수평) 서브스트레이트 위에 소스-게이트-드레인으로 구성된 pnp, npn 접합 구조   - 소스(Source) : 전하 캐리어의 공급   - 게이트(Gate) : 전하 캐리어의 흐름 조절   - "/>
              </a:rPr>
              <a:t>게이트</a:t>
            </a:r>
            <a:r>
              <a:rPr lang="ko-KR" altLang="ko-KR" dirty="0">
                <a:solidFill>
                  <a:srgbClr val="000000"/>
                </a:solidFill>
                <a:latin typeface="Arial Unicode MS"/>
              </a:rPr>
              <a:t>)에 </a:t>
            </a:r>
            <a:r>
              <a:rPr lang="ko-KR" altLang="ko-KR" dirty="0">
                <a:solidFill>
                  <a:srgbClr val="000080"/>
                </a:solidFill>
                <a:latin typeface="Arial Unicode MS"/>
                <a:hlinkClick r:id="rId7" tooltip=" 전압 (Voltage)  ㅇ 회로에서 전하를 이동시키는 (전류를 일으키는) 힘   - 또는, 회로 상의 두 점 간의 전위차  ㅇ 표기 : V (전압) 또는 E (기전력)  ㅇ 단위 : Volt (볼트) [V]    * 최초로 "/>
              </a:rPr>
              <a:t>전압</a:t>
            </a:r>
            <a:r>
              <a:rPr lang="ko-KR" altLang="ko-KR" dirty="0">
                <a:solidFill>
                  <a:srgbClr val="000000"/>
                </a:solidFill>
                <a:latin typeface="Arial Unicode MS"/>
              </a:rPr>
              <a:t>이 인가되어 나타난 </a:t>
            </a:r>
            <a:r>
              <a:rPr lang="ko-KR" altLang="ko-KR" dirty="0">
                <a:solidFill>
                  <a:srgbClr val="000080"/>
                </a:solidFill>
                <a:latin typeface="Arial Unicode MS"/>
                <a:hlinkClick r:id="rId8" tooltip=" 전기장/전계 (Electric Field)  ㅇ 전기력이 미치는 공간 또는 계(界)/장(場) (Force Field,力場)   - 전하가 전기적 힘을 주거나 받게되는 공간적 성질을 나타내는 물리량  ㅇ 만일, 텅 빈 공간에 "/>
              </a:rPr>
              <a:t>전계</a:t>
            </a:r>
            <a:r>
              <a:rPr lang="ko-KR" altLang="ko-KR" dirty="0">
                <a:solidFill>
                  <a:srgbClr val="000000"/>
                </a:solidFill>
                <a:latin typeface="Arial Unicode MS"/>
              </a:rPr>
              <a:t>에 의해,  </a:t>
            </a:r>
            <a:br>
              <a:rPr lang="en-US" altLang="ko-KR" dirty="0">
                <a:solidFill>
                  <a:srgbClr val="000000"/>
                </a:solidFill>
                <a:latin typeface="Arial Unicode MS"/>
              </a:rPr>
            </a:br>
            <a:r>
              <a:rPr lang="en-US" altLang="ko-KR" dirty="0">
                <a:solidFill>
                  <a:srgbClr val="000000"/>
                </a:solidFill>
                <a:latin typeface="Arial Unicode MS"/>
              </a:rPr>
              <a:t>   </a:t>
            </a:r>
            <a:r>
              <a:rPr lang="ko-KR" altLang="ko-KR" dirty="0">
                <a:solidFill>
                  <a:srgbClr val="000080"/>
                </a:solidFill>
                <a:latin typeface="Arial Unicode MS"/>
                <a:hlinkClick r:id="rId5" tooltip=" 전류 (電流, Current)  ㅇ 대전된 전하(전자 또는 전하캐리어)의 흐름으로 정의되는 量 (물리량)   - 전하의 시간적 변화율   - 어느 한 점을 지나는 단위 시간당 전하량  ※ 전류의 본질 : "/>
              </a:rPr>
              <a:t>전류</a:t>
            </a:r>
            <a:r>
              <a:rPr lang="ko-KR" altLang="ko-KR" dirty="0">
                <a:solidFill>
                  <a:srgbClr val="000000"/>
                </a:solidFill>
                <a:latin typeface="Arial Unicode MS"/>
              </a:rPr>
              <a:t>가 </a:t>
            </a:r>
            <a:r>
              <a:rPr lang="ko-KR" altLang="ko-KR" dirty="0" err="1">
                <a:solidFill>
                  <a:srgbClr val="000000"/>
                </a:solidFill>
                <a:latin typeface="Arial Unicode MS"/>
              </a:rPr>
              <a:t>흐를수</a:t>
            </a:r>
            <a:r>
              <a:rPr lang="ko-KR" altLang="ko-KR" dirty="0">
                <a:solidFill>
                  <a:srgbClr val="000000"/>
                </a:solidFill>
                <a:latin typeface="Arial Unicode MS"/>
              </a:rPr>
              <a:t> 있는 `</a:t>
            </a:r>
            <a:r>
              <a:rPr lang="ko-KR" altLang="ko-KR" dirty="0">
                <a:solidFill>
                  <a:srgbClr val="000080"/>
                </a:solidFill>
                <a:latin typeface="Arial Unicode MS"/>
                <a:hlinkClick r:id="rId9" tooltip=" 전도 (傳導) 이란?  ㅇ 전도성 (Conduction, Conductivity)   - 물질에서 열,전기 등이 얼마나 잘 흐르는(옮겨지는)가를 나타내는 성질  ㅇ 전도율 또는 도전율 (Conductivity)   - 물질에서 열,전기 "/>
              </a:rPr>
              <a:t>전도성</a:t>
            </a:r>
            <a:r>
              <a:rPr lang="ko-KR" altLang="ko-KR" dirty="0">
                <a:solidFill>
                  <a:srgbClr val="000000"/>
                </a:solidFill>
                <a:latin typeface="Arial Unicode MS"/>
              </a:rPr>
              <a:t> </a:t>
            </a:r>
            <a:r>
              <a:rPr lang="ko-KR" altLang="ko-KR" dirty="0">
                <a:solidFill>
                  <a:srgbClr val="000080"/>
                </a:solidFill>
                <a:latin typeface="Arial Unicode MS"/>
                <a:hlinkClick r:id="rId10" tooltip=" 채널 이란?  ㅇ 정보 신호를 시간 및 공간적으로 전달해 주는 한정된 통로   - 전송 : 정보를 현 위치에서 다른 위치로 전달하는 과정 (공간적)   - 저장 : 정보를 현재에서 미래로 전달하는 "/>
              </a:rPr>
              <a:t>채널</a:t>
            </a:r>
            <a:r>
              <a:rPr lang="ko-KR" altLang="ko-KR" dirty="0">
                <a:solidFill>
                  <a:srgbClr val="000000"/>
                </a:solidFill>
                <a:latin typeface="Arial Unicode MS"/>
              </a:rPr>
              <a:t>의 </a:t>
            </a:r>
            <a:r>
              <a:rPr lang="ko-KR" altLang="ko-KR" dirty="0" err="1">
                <a:solidFill>
                  <a:srgbClr val="000000"/>
                </a:solidFill>
                <a:latin typeface="Arial Unicode MS"/>
              </a:rPr>
              <a:t>폭`과</a:t>
            </a:r>
            <a:r>
              <a:rPr lang="ko-KR" altLang="ko-KR" dirty="0">
                <a:solidFill>
                  <a:srgbClr val="000000"/>
                </a:solidFill>
                <a:latin typeface="Arial Unicode MS"/>
              </a:rPr>
              <a:t> `</a:t>
            </a:r>
            <a:r>
              <a:rPr lang="ko-KR" altLang="ko-KR" dirty="0" err="1">
                <a:solidFill>
                  <a:srgbClr val="000080"/>
                </a:solidFill>
                <a:latin typeface="Arial Unicode MS"/>
                <a:hlinkClick r:id="rId11" tooltip=" 공간 전하 (Space Charge) / 공간 고정 전하 (Spatially Fixed Charge)   ㅇ 공간 내 위치가 고정된 전하   - 반도체 접합 등에서,   - 확산[유동] 등에 의해, 이동 가능 전하 캐리어가 빠져나가고,   - "/>
              </a:rPr>
              <a:t>공핍영역</a:t>
            </a:r>
            <a:r>
              <a:rPr lang="ko-KR" altLang="ko-KR" dirty="0" err="1">
                <a:solidFill>
                  <a:srgbClr val="000000"/>
                </a:solidFill>
                <a:latin typeface="Arial Unicode MS"/>
              </a:rPr>
              <a:t>`의</a:t>
            </a:r>
            <a:r>
              <a:rPr lang="ko-KR" altLang="ko-KR" dirty="0">
                <a:solidFill>
                  <a:srgbClr val="000000"/>
                </a:solidFill>
                <a:latin typeface="Arial Unicode MS"/>
              </a:rPr>
              <a:t> 조절이 되며, </a:t>
            </a:r>
            <a:br>
              <a:rPr lang="en-US" altLang="ko-KR" dirty="0">
                <a:solidFill>
                  <a:srgbClr val="000000"/>
                </a:solidFill>
                <a:latin typeface="Arial Unicode MS"/>
              </a:rPr>
            </a:br>
            <a:r>
              <a:rPr lang="en-US" altLang="ko-KR" dirty="0">
                <a:solidFill>
                  <a:srgbClr val="000000"/>
                </a:solidFill>
                <a:latin typeface="Arial Unicode MS"/>
              </a:rPr>
              <a:t> </a:t>
            </a:r>
            <a:r>
              <a:rPr lang="ko-KR" altLang="ko-KR" dirty="0">
                <a:solidFill>
                  <a:srgbClr val="000000"/>
                </a:solidFill>
                <a:latin typeface="Arial Unicode MS"/>
              </a:rPr>
              <a:t> 이에따라 </a:t>
            </a:r>
            <a:r>
              <a:rPr lang="ko-KR" altLang="ko-KR" dirty="0">
                <a:solidFill>
                  <a:srgbClr val="000080"/>
                </a:solidFill>
                <a:latin typeface="Arial Unicode MS"/>
                <a:hlinkClick r:id="rId12" tooltip=" 저항 (Resistance)  ㅇ [물리계] 모든 물리계는 관성 또는 저항 처럼 물체 변화/흐름을 방해하려는 경향 있음    * 한편, 물리계는,     . 감쇠,관성,저항성,탄성,기억성 등 성질의 결합에 따라 "/>
              </a:rPr>
              <a:t>저항</a:t>
            </a:r>
            <a:r>
              <a:rPr lang="ko-KR" altLang="ko-KR" dirty="0">
                <a:solidFill>
                  <a:srgbClr val="000000"/>
                </a:solidFill>
                <a:latin typeface="Arial Unicode MS"/>
              </a:rPr>
              <a:t>의 변화가 </a:t>
            </a:r>
            <a:r>
              <a:rPr lang="ko-KR" altLang="ko-KR" dirty="0" err="1">
                <a:solidFill>
                  <a:srgbClr val="000000"/>
                </a:solidFill>
                <a:latin typeface="Arial Unicode MS"/>
              </a:rPr>
              <a:t>있게됨</a:t>
            </a:r>
            <a:r>
              <a:rPr lang="ko-KR" altLang="ko-KR" dirty="0">
                <a:solidFill>
                  <a:srgbClr val="000000"/>
                </a:solidFill>
                <a:latin typeface="Arial Unicode MS"/>
              </a:rPr>
              <a:t> </a:t>
            </a:r>
            <a:endParaRPr lang="en-US" altLang="ko-KR" dirty="0">
              <a:solidFill>
                <a:srgbClr val="000000"/>
              </a:solidFill>
              <a:latin typeface="Arial Unicode MS"/>
            </a:endParaRPr>
          </a:p>
          <a:p>
            <a:pPr marL="285750" indent="-285750" eaLnBrk="0" fontAlgn="base" latinLnBrk="0" hangingPunct="0">
              <a:lnSpc>
                <a:spcPts val="2700"/>
              </a:lnSpc>
              <a:spcBef>
                <a:spcPct val="0"/>
              </a:spcBef>
              <a:spcAft>
                <a:spcPct val="0"/>
              </a:spcAft>
              <a:buFont typeface="Arial" panose="020B0604020202020204" pitchFamily="34" charset="0"/>
              <a:buChar char="•"/>
            </a:pPr>
            <a:r>
              <a:rPr lang="ko-KR" altLang="ko-KR" dirty="0">
                <a:solidFill>
                  <a:srgbClr val="000000"/>
                </a:solidFill>
                <a:latin typeface="Arial Unicode MS"/>
              </a:rPr>
              <a:t> 입력 </a:t>
            </a:r>
            <a:r>
              <a:rPr lang="ko-KR" altLang="ko-KR" dirty="0">
                <a:solidFill>
                  <a:srgbClr val="000080"/>
                </a:solidFill>
                <a:latin typeface="Arial Unicode MS"/>
                <a:hlinkClick r:id="rId12" tooltip=" 저항 (Resistance)  ㅇ [물리계] 모든 물리계는 관성 또는 저항 처럼 물체 변화/흐름을 방해하려는 경향 있음    * 한편, 물리계는,     . 감쇠,관성,저항성,탄성,기억성 등 성질의 결합에 따라 "/>
              </a:rPr>
              <a:t>저항</a:t>
            </a:r>
            <a:r>
              <a:rPr lang="ko-KR" altLang="ko-KR" dirty="0">
                <a:solidFill>
                  <a:srgbClr val="000000"/>
                </a:solidFill>
                <a:latin typeface="Arial Unicode MS"/>
              </a:rPr>
              <a:t>이 매우 높음 </a:t>
            </a:r>
            <a:br>
              <a:rPr lang="en-US" altLang="ko-KR" dirty="0">
                <a:solidFill>
                  <a:srgbClr val="000000"/>
                </a:solidFill>
                <a:latin typeface="Arial Unicode MS"/>
              </a:rPr>
            </a:br>
            <a:r>
              <a:rPr lang="ko-KR" altLang="ko-KR" dirty="0">
                <a:solidFill>
                  <a:srgbClr val="000000"/>
                </a:solidFill>
                <a:latin typeface="Arial Unicode MS"/>
              </a:rPr>
              <a:t>- 게이트-소스 간 </a:t>
            </a:r>
            <a:r>
              <a:rPr lang="ko-KR" altLang="ko-KR" dirty="0" err="1">
                <a:solidFill>
                  <a:srgbClr val="000080"/>
                </a:solidFill>
                <a:latin typeface="Arial Unicode MS"/>
                <a:hlinkClick r:id="rId13" tooltip=" PN 접합  ㅇ 2개의 상반된 불순물 반도체 결정을 반도체 접합시킨 것    - 제 4족 원소(Si,Ge 등)에, 제 3족 원소(Al,Ga,In 등)의 첨가 : p형 반도체   - 제 4족 원소(Si,Ge 등)에, 제 5족 원소(P,As "/>
              </a:rPr>
              <a:t>pn접합</a:t>
            </a:r>
            <a:r>
              <a:rPr lang="ko-KR" altLang="ko-KR" dirty="0" err="1">
                <a:solidFill>
                  <a:srgbClr val="000000"/>
                </a:solidFill>
                <a:latin typeface="Arial Unicode MS"/>
              </a:rPr>
              <a:t>이</a:t>
            </a:r>
            <a:r>
              <a:rPr lang="ko-KR" altLang="ko-KR" dirty="0">
                <a:solidFill>
                  <a:srgbClr val="000000"/>
                </a:solidFill>
                <a:latin typeface="Arial Unicode MS"/>
              </a:rPr>
              <a:t> </a:t>
            </a:r>
            <a:r>
              <a:rPr lang="ko-KR" altLang="ko-KR" dirty="0">
                <a:solidFill>
                  <a:srgbClr val="000080"/>
                </a:solidFill>
                <a:latin typeface="Arial Unicode MS"/>
                <a:hlinkClick r:id="rId14" tooltip=" 바이어스(Bias) 이란?  ㅇ [ 전자회로 ] 바이어스 (직류 공급, dc Bias)   - 전자회로의 동작 기준점/동작 레벨을 정하기 위해, 외부에서 직류 전압/전류를 인가하는 것     . 전자회로가 동작점 "/>
              </a:rPr>
              <a:t>역방향 바이어스</a:t>
            </a:r>
            <a:r>
              <a:rPr lang="ko-KR" altLang="ko-KR" dirty="0">
                <a:solidFill>
                  <a:srgbClr val="000000"/>
                </a:solidFill>
                <a:latin typeface="Arial Unicode MS"/>
              </a:rPr>
              <a:t> 하에 동작 </a:t>
            </a:r>
            <a:endParaRPr lang="en-US" altLang="ko-KR" dirty="0">
              <a:solidFill>
                <a:srgbClr val="000000"/>
              </a:solidFill>
              <a:latin typeface="Arial Unicode MS"/>
            </a:endParaRPr>
          </a:p>
          <a:p>
            <a:pPr marL="285750" indent="-285750" eaLnBrk="0" fontAlgn="base" latinLnBrk="0" hangingPunct="0">
              <a:lnSpc>
                <a:spcPts val="2700"/>
              </a:lnSpc>
              <a:spcBef>
                <a:spcPct val="0"/>
              </a:spcBef>
              <a:spcAft>
                <a:spcPct val="0"/>
              </a:spcAft>
              <a:buFont typeface="Arial" panose="020B0604020202020204" pitchFamily="34" charset="0"/>
              <a:buChar char="•"/>
            </a:pPr>
            <a:r>
              <a:rPr lang="ko-KR" altLang="ko-KR" dirty="0">
                <a:solidFill>
                  <a:srgbClr val="000080"/>
                </a:solidFill>
                <a:latin typeface="Arial Unicode MS"/>
                <a:hlinkClick r:id="rId15" tooltip=" 제조, 가공/공작, 가공성 이란?  ㅇ 제조 (Manufacturing), 생산 (Production)   - 재료,에너지 등을 이용하여 판매가능한 제품으로 바꾸는 조직적인 행위  ㅇ 가공/공작 (Working, Processing, Manufacturing)  "/>
              </a:rPr>
              <a:t>제조</a:t>
            </a:r>
            <a:r>
              <a:rPr lang="ko-KR" altLang="ko-KR" dirty="0">
                <a:solidFill>
                  <a:srgbClr val="000000"/>
                </a:solidFill>
                <a:latin typeface="Arial Unicode MS"/>
              </a:rPr>
              <a:t> 용이, 집적도 좋음, </a:t>
            </a:r>
            <a:r>
              <a:rPr lang="ko-KR" altLang="ko-KR" dirty="0">
                <a:solidFill>
                  <a:srgbClr val="000080"/>
                </a:solidFill>
                <a:latin typeface="Arial Unicode MS"/>
                <a:hlinkClick r:id="rId16" tooltip=" 온도 (Temperature)   ㅇ [감각 관점]  사람이 뜨겁다거나 차다고 느끼는 감각과 관련된 거시적인 정량적 척도   - 뜨겁고 차가운 정도를 수량화한 것   ☞ 온도체계(온도눈금) 참조  ㅇ "/>
              </a:rPr>
              <a:t>온도</a:t>
            </a:r>
            <a:r>
              <a:rPr lang="ko-KR" altLang="ko-KR" dirty="0">
                <a:solidFill>
                  <a:srgbClr val="000000"/>
                </a:solidFill>
                <a:latin typeface="Arial Unicode MS"/>
              </a:rPr>
              <a:t> 유지 특성이 좋음, 크기가 작음, </a:t>
            </a:r>
            <a:r>
              <a:rPr lang="ko-KR" altLang="ko-KR" dirty="0">
                <a:solidFill>
                  <a:srgbClr val="000080"/>
                </a:solidFill>
                <a:latin typeface="Arial Unicode MS"/>
                <a:hlinkClick r:id="rId17" tooltip=" 전력 또는 에너지율 또는 일률 (Power) 이란?  ㅇ 에너지 및 전력의 비교   - `에너지`의 이동/흐름/전달,입출력 등, 에너지가 `시간`과 관련된 개념이, `전력`인 셈  ㅇ 전력의 관점별 의미    "/>
              </a:rPr>
              <a:t>전력</a:t>
            </a:r>
            <a:r>
              <a:rPr lang="ko-KR" altLang="ko-KR" dirty="0">
                <a:solidFill>
                  <a:srgbClr val="000000"/>
                </a:solidFill>
                <a:latin typeface="Arial Unicode MS"/>
              </a:rPr>
              <a:t> 소모 적음</a:t>
            </a:r>
            <a:r>
              <a:rPr lang="ko-KR" altLang="ko-KR" sz="800" dirty="0"/>
              <a:t> </a:t>
            </a:r>
            <a:endParaRPr lang="ko-KR" altLang="ko-KR" sz="4400" dirty="0">
              <a:latin typeface="Arial" panose="020B0604020202020204" pitchFamily="34" charset="0"/>
            </a:endParaRPr>
          </a:p>
          <a:p>
            <a:pPr eaLnBrk="0" fontAlgn="base" latinLnBrk="0" hangingPunct="0">
              <a:lnSpc>
                <a:spcPts val="2700"/>
              </a:lnSpc>
              <a:spcBef>
                <a:spcPct val="0"/>
              </a:spcBef>
              <a:spcAft>
                <a:spcPct val="0"/>
              </a:spcAft>
            </a:pPr>
            <a:endParaRPr lang="en-US" altLang="ko-KR" dirty="0">
              <a:latin typeface="+mn-ea"/>
            </a:endParaRPr>
          </a:p>
          <a:p>
            <a:pPr eaLnBrk="0" fontAlgn="base" latinLnBrk="0" hangingPunct="0">
              <a:lnSpc>
                <a:spcPts val="2700"/>
              </a:lnSpc>
              <a:spcBef>
                <a:spcPct val="0"/>
              </a:spcBef>
              <a:spcAft>
                <a:spcPct val="0"/>
              </a:spcAft>
            </a:pPr>
            <a:endParaRPr lang="en-US" altLang="ko-KR" sz="4400" dirty="0">
              <a:latin typeface="+mn-ea"/>
            </a:endParaRPr>
          </a:p>
          <a:p>
            <a:pPr eaLnBrk="0" fontAlgn="base" latinLnBrk="0" hangingPunct="0">
              <a:lnSpc>
                <a:spcPts val="2700"/>
              </a:lnSpc>
              <a:spcBef>
                <a:spcPct val="0"/>
              </a:spcBef>
              <a:spcAft>
                <a:spcPct val="0"/>
              </a:spcAft>
            </a:pPr>
            <a:endParaRPr lang="ko-KR" altLang="ko-KR" sz="4000" dirty="0">
              <a:latin typeface="+mn-ea"/>
            </a:endParaRPr>
          </a:p>
        </p:txBody>
      </p:sp>
      <p:sp>
        <p:nvSpPr>
          <p:cNvPr id="15" name="직사각형 14">
            <a:extLst>
              <a:ext uri="{FF2B5EF4-FFF2-40B4-BE49-F238E27FC236}">
                <a16:creationId xmlns:a16="http://schemas.microsoft.com/office/drawing/2014/main" id="{31B78E17-1F58-4B20-A456-86372B04B9BD}"/>
              </a:ext>
            </a:extLst>
          </p:cNvPr>
          <p:cNvSpPr/>
          <p:nvPr/>
        </p:nvSpPr>
        <p:spPr>
          <a:xfrm>
            <a:off x="1559630" y="6476682"/>
            <a:ext cx="1731564" cy="261610"/>
          </a:xfrm>
          <a:prstGeom prst="rect">
            <a:avLst/>
          </a:prstGeom>
        </p:spPr>
        <p:txBody>
          <a:bodyPr wrap="none">
            <a:spAutoFit/>
          </a:bodyPr>
          <a:lstStyle/>
          <a:p>
            <a:r>
              <a:rPr lang="ko-KR" altLang="en-US" sz="1100" dirty="0">
                <a:hlinkClick r:id="rId18">
                  <a:extLst>
                    <a:ext uri="{A12FA001-AC4F-418D-AE19-62706E023703}">
                      <ahyp:hlinkClr xmlns:ahyp="http://schemas.microsoft.com/office/drawing/2018/hyperlinkcolor" val="tx"/>
                    </a:ext>
                  </a:extLst>
                </a:hlinkClick>
              </a:rPr>
              <a:t>출처 </a:t>
            </a:r>
            <a:r>
              <a:rPr lang="en-US" altLang="ko-KR" sz="1100" dirty="0">
                <a:hlinkClick r:id="rId18">
                  <a:extLst>
                    <a:ext uri="{A12FA001-AC4F-418D-AE19-62706E023703}">
                      <ahyp:hlinkClr xmlns:ahyp="http://schemas.microsoft.com/office/drawing/2018/hyperlinkcolor" val="tx"/>
                    </a:ext>
                  </a:extLst>
                </a:hlinkClick>
              </a:rPr>
              <a:t>: FET (ktword.co.kr)</a:t>
            </a:r>
            <a:endParaRPr lang="ko-KR" altLang="en-US" sz="1100" dirty="0"/>
          </a:p>
        </p:txBody>
      </p:sp>
    </p:spTree>
    <p:extLst>
      <p:ext uri="{BB962C8B-B14F-4D97-AF65-F5344CB8AC3E}">
        <p14:creationId xmlns:p14="http://schemas.microsoft.com/office/powerpoint/2010/main" val="3818924856"/>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JFET (Junction Field Effect Transistor)</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5" name="그림 4">
            <a:extLst>
              <a:ext uri="{FF2B5EF4-FFF2-40B4-BE49-F238E27FC236}">
                <a16:creationId xmlns:a16="http://schemas.microsoft.com/office/drawing/2014/main" id="{3EF62C04-C5D3-45A0-B709-015A28B3240B}"/>
              </a:ext>
            </a:extLst>
          </p:cNvPr>
          <p:cNvPicPr>
            <a:picLocks noChangeAspect="1"/>
          </p:cNvPicPr>
          <p:nvPr/>
        </p:nvPicPr>
        <p:blipFill>
          <a:blip r:embed="rId2"/>
          <a:stretch>
            <a:fillRect/>
          </a:stretch>
        </p:blipFill>
        <p:spPr>
          <a:xfrm>
            <a:off x="1984375" y="836712"/>
            <a:ext cx="8121764" cy="4984412"/>
          </a:xfrm>
          <a:prstGeom prst="rect">
            <a:avLst/>
          </a:prstGeom>
        </p:spPr>
      </p:pic>
    </p:spTree>
    <p:extLst>
      <p:ext uri="{BB962C8B-B14F-4D97-AF65-F5344CB8AC3E}">
        <p14:creationId xmlns:p14="http://schemas.microsoft.com/office/powerpoint/2010/main" val="3609568924"/>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JFET (Junction Field Effect Transistor)</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3" name="그림 12">
            <a:extLst>
              <a:ext uri="{FF2B5EF4-FFF2-40B4-BE49-F238E27FC236}">
                <a16:creationId xmlns:a16="http://schemas.microsoft.com/office/drawing/2014/main" id="{4BA0F5AC-4822-43C6-BBFE-0DD2DB164581}"/>
              </a:ext>
            </a:extLst>
          </p:cNvPr>
          <p:cNvPicPr>
            <a:picLocks noChangeAspect="1"/>
          </p:cNvPicPr>
          <p:nvPr/>
        </p:nvPicPr>
        <p:blipFill>
          <a:blip r:embed="rId2"/>
          <a:stretch>
            <a:fillRect/>
          </a:stretch>
        </p:blipFill>
        <p:spPr>
          <a:xfrm>
            <a:off x="7248128" y="843176"/>
            <a:ext cx="3306710" cy="4284346"/>
          </a:xfrm>
          <a:prstGeom prst="rect">
            <a:avLst/>
          </a:prstGeom>
        </p:spPr>
      </p:pic>
      <p:pic>
        <p:nvPicPr>
          <p:cNvPr id="14" name="그림 13">
            <a:extLst>
              <a:ext uri="{FF2B5EF4-FFF2-40B4-BE49-F238E27FC236}">
                <a16:creationId xmlns:a16="http://schemas.microsoft.com/office/drawing/2014/main" id="{08D7837B-1F43-487F-9109-6A473B1B6136}"/>
              </a:ext>
            </a:extLst>
          </p:cNvPr>
          <p:cNvPicPr>
            <a:picLocks noChangeAspect="1"/>
          </p:cNvPicPr>
          <p:nvPr/>
        </p:nvPicPr>
        <p:blipFill>
          <a:blip r:embed="rId3"/>
          <a:stretch>
            <a:fillRect/>
          </a:stretch>
        </p:blipFill>
        <p:spPr>
          <a:xfrm>
            <a:off x="1562501" y="3174474"/>
            <a:ext cx="5757385" cy="1599656"/>
          </a:xfrm>
          <a:prstGeom prst="rect">
            <a:avLst/>
          </a:prstGeom>
        </p:spPr>
      </p:pic>
      <p:pic>
        <p:nvPicPr>
          <p:cNvPr id="15" name="그림 14">
            <a:extLst>
              <a:ext uri="{FF2B5EF4-FFF2-40B4-BE49-F238E27FC236}">
                <a16:creationId xmlns:a16="http://schemas.microsoft.com/office/drawing/2014/main" id="{F65CAA8F-37AB-48BC-A77F-AFFF08636CA9}"/>
              </a:ext>
            </a:extLst>
          </p:cNvPr>
          <p:cNvPicPr>
            <a:picLocks noChangeAspect="1"/>
          </p:cNvPicPr>
          <p:nvPr/>
        </p:nvPicPr>
        <p:blipFill>
          <a:blip r:embed="rId4"/>
          <a:stretch>
            <a:fillRect/>
          </a:stretch>
        </p:blipFill>
        <p:spPr>
          <a:xfrm>
            <a:off x="1562500" y="835573"/>
            <a:ext cx="4312402" cy="1924913"/>
          </a:xfrm>
          <a:prstGeom prst="rect">
            <a:avLst/>
          </a:prstGeom>
        </p:spPr>
      </p:pic>
    </p:spTree>
    <p:extLst>
      <p:ext uri="{BB962C8B-B14F-4D97-AF65-F5344CB8AC3E}">
        <p14:creationId xmlns:p14="http://schemas.microsoft.com/office/powerpoint/2010/main" val="123655673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80512" cy="50556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44016" y="31938"/>
            <a:ext cx="2249334" cy="400110"/>
          </a:xfrm>
          <a:prstGeom prst="rect">
            <a:avLst/>
          </a:prstGeom>
          <a:noFill/>
        </p:spPr>
        <p:txBody>
          <a:bodyPr wrap="none" rtlCol="0">
            <a:spAutoFit/>
          </a:bodyPr>
          <a:lstStyle/>
          <a:p>
            <a:pPr marL="342900" indent="-342900">
              <a:buFont typeface="Wingdings" panose="05000000000000000000" pitchFamily="2" charset="2"/>
              <a:buChar char="§"/>
            </a:pPr>
            <a:r>
              <a:rPr lang="ko-KR" altLang="en-US" sz="2000" b="1" dirty="0">
                <a:solidFill>
                  <a:schemeClr val="bg1"/>
                </a:solidFill>
                <a:latin typeface="+mn-ea"/>
              </a:rPr>
              <a:t>사전 필요 지식</a:t>
            </a:r>
          </a:p>
        </p:txBody>
      </p:sp>
      <p:sp>
        <p:nvSpPr>
          <p:cNvPr id="3" name="TextBox 2"/>
          <p:cNvSpPr txBox="1"/>
          <p:nvPr/>
        </p:nvSpPr>
        <p:spPr>
          <a:xfrm>
            <a:off x="288033" y="716729"/>
            <a:ext cx="2401619" cy="2208297"/>
          </a:xfrm>
          <a:prstGeom prst="rect">
            <a:avLst/>
          </a:prstGeom>
          <a:noFill/>
        </p:spPr>
        <p:txBody>
          <a:bodyPr wrap="none" rtlCol="0">
            <a:spAutoFit/>
          </a:bodyPr>
          <a:lstStyle/>
          <a:p>
            <a:pPr marL="285750" indent="-285750">
              <a:lnSpc>
                <a:spcPts val="3300"/>
              </a:lnSpc>
              <a:buFont typeface="Arial" panose="020B0604020202020204" pitchFamily="34" charset="0"/>
              <a:buChar char="•"/>
            </a:pPr>
            <a:r>
              <a:rPr lang="en-US" altLang="ko-KR" dirty="0"/>
              <a:t>C </a:t>
            </a:r>
            <a:r>
              <a:rPr lang="ko-KR" altLang="en-US" dirty="0"/>
              <a:t>언어</a:t>
            </a:r>
            <a:endParaRPr lang="en-US" altLang="ko-KR" dirty="0"/>
          </a:p>
          <a:p>
            <a:pPr marL="285750" indent="-285750">
              <a:lnSpc>
                <a:spcPts val="3300"/>
              </a:lnSpc>
              <a:buFont typeface="Arial" panose="020B0604020202020204" pitchFamily="34" charset="0"/>
              <a:buChar char="•"/>
            </a:pPr>
            <a:r>
              <a:rPr lang="ko-KR" altLang="en-US" dirty="0"/>
              <a:t>전기</a:t>
            </a:r>
            <a:r>
              <a:rPr lang="en-US" altLang="ko-KR" dirty="0"/>
              <a:t>, </a:t>
            </a:r>
            <a:r>
              <a:rPr lang="ko-KR" altLang="en-US" dirty="0"/>
              <a:t>전자 기초</a:t>
            </a:r>
            <a:endParaRPr lang="en-US" altLang="ko-KR" dirty="0"/>
          </a:p>
          <a:p>
            <a:pPr marL="285750" indent="-285750">
              <a:lnSpc>
                <a:spcPts val="3300"/>
              </a:lnSpc>
              <a:buFont typeface="Arial" panose="020B0604020202020204" pitchFamily="34" charset="0"/>
              <a:buChar char="•"/>
            </a:pPr>
            <a:r>
              <a:rPr lang="ko-KR" altLang="en-US" dirty="0"/>
              <a:t>정보통신기술 기초</a:t>
            </a:r>
            <a:endParaRPr lang="en-US" altLang="ko-KR" dirty="0"/>
          </a:p>
          <a:p>
            <a:pPr marL="285750" indent="-285750">
              <a:lnSpc>
                <a:spcPts val="3300"/>
              </a:lnSpc>
              <a:buFont typeface="Arial" panose="020B0604020202020204" pitchFamily="34" charset="0"/>
              <a:buChar char="•"/>
            </a:pPr>
            <a:r>
              <a:rPr lang="ko-KR" altLang="en-US" dirty="0"/>
              <a:t>기본 영어</a:t>
            </a:r>
            <a:endParaRPr lang="en-US" altLang="ko-KR" dirty="0"/>
          </a:p>
          <a:p>
            <a:pPr marL="285750" indent="-285750">
              <a:lnSpc>
                <a:spcPts val="3300"/>
              </a:lnSpc>
              <a:buFont typeface="Arial" panose="020B0604020202020204" pitchFamily="34" charset="0"/>
              <a:buChar char="•"/>
            </a:pPr>
            <a:r>
              <a:rPr lang="en-US" altLang="ko-KR" dirty="0"/>
              <a:t>Python</a:t>
            </a:r>
            <a:endParaRPr lang="ko-KR" altLang="en-US" dirty="0"/>
          </a:p>
        </p:txBody>
      </p:sp>
    </p:spTree>
    <p:extLst>
      <p:ext uri="{BB962C8B-B14F-4D97-AF65-F5344CB8AC3E}">
        <p14:creationId xmlns:p14="http://schemas.microsoft.com/office/powerpoint/2010/main" val="1636980569"/>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6322" y="-8988"/>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csv </a:t>
            </a:r>
            <a:r>
              <a:rPr lang="ko-KR" altLang="en-US" sz="2000" b="1">
                <a:solidFill>
                  <a:srgbClr val="000099"/>
                </a:solidFill>
                <a:latin typeface="+mn-ea"/>
              </a:rPr>
              <a:t>파일 만들기 </a:t>
            </a:r>
            <a:r>
              <a:rPr lang="en-US" altLang="ko-KR" sz="2000" b="1">
                <a:solidFill>
                  <a:srgbClr val="000099"/>
                </a:solidFill>
                <a:latin typeface="+mn-ea"/>
              </a:rPr>
              <a:t>:  Putty </a:t>
            </a:r>
            <a:r>
              <a:rPr lang="ko-KR" altLang="en-US" sz="2000" b="1">
                <a:solidFill>
                  <a:srgbClr val="000099"/>
                </a:solidFill>
                <a:latin typeface="+mn-ea"/>
              </a:rPr>
              <a:t>설정</a:t>
            </a:r>
            <a:endParaRPr lang="ko-KR" altLang="en-US" sz="2000" b="1" dirty="0">
              <a:solidFill>
                <a:srgbClr val="000099"/>
              </a:solidFill>
            </a:endParaRPr>
          </a:p>
        </p:txBody>
      </p:sp>
      <p:sp>
        <p:nvSpPr>
          <p:cNvPr id="8" name="직사각형 7"/>
          <p:cNvSpPr/>
          <p:nvPr/>
        </p:nvSpPr>
        <p:spPr>
          <a:xfrm>
            <a:off x="1497226" y="988213"/>
            <a:ext cx="9179626" cy="49876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2"/>
          <a:stretch>
            <a:fillRect/>
          </a:stretch>
        </p:blipFill>
        <p:spPr>
          <a:xfrm>
            <a:off x="1761700" y="1628801"/>
            <a:ext cx="4229100" cy="4181475"/>
          </a:xfrm>
          <a:prstGeom prst="rect">
            <a:avLst/>
          </a:prstGeom>
          <a:ln>
            <a:solidFill>
              <a:schemeClr val="tx1">
                <a:lumMod val="50000"/>
                <a:lumOff val="50000"/>
              </a:schemeClr>
            </a:solidFill>
          </a:ln>
        </p:spPr>
      </p:pic>
      <p:sp>
        <p:nvSpPr>
          <p:cNvPr id="11" name="모서리가 둥근 직사각형 10"/>
          <p:cNvSpPr/>
          <p:nvPr/>
        </p:nvSpPr>
        <p:spPr>
          <a:xfrm>
            <a:off x="3713954" y="3065715"/>
            <a:ext cx="645226" cy="19000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연결선 11"/>
          <p:cNvCxnSpPr/>
          <p:nvPr/>
        </p:nvCxnSpPr>
        <p:spPr>
          <a:xfrm flipV="1">
            <a:off x="3349777" y="1308848"/>
            <a:ext cx="0" cy="13300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3349777" y="1308847"/>
            <a:ext cx="249382" cy="0"/>
          </a:xfrm>
          <a:prstGeom prst="line">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75410" y="1143574"/>
            <a:ext cx="2415391" cy="307777"/>
          </a:xfrm>
          <a:prstGeom prst="rect">
            <a:avLst/>
          </a:prstGeom>
          <a:solidFill>
            <a:schemeClr val="bg1"/>
          </a:solidFill>
          <a:ln w="19050">
            <a:solidFill>
              <a:srgbClr val="FFC000"/>
            </a:solidFill>
          </a:ln>
        </p:spPr>
        <p:txBody>
          <a:bodyPr wrap="square" rtlCol="0">
            <a:spAutoFit/>
          </a:bodyPr>
          <a:lstStyle/>
          <a:p>
            <a:r>
              <a:rPr lang="en-US" altLang="ko-KR" sz="1400" b="1"/>
              <a:t>1. </a:t>
            </a:r>
            <a:r>
              <a:rPr lang="ko-KR" altLang="en-US" sz="1400" b="1"/>
              <a:t>연결 포트 설정</a:t>
            </a:r>
          </a:p>
        </p:txBody>
      </p:sp>
      <p:sp>
        <p:nvSpPr>
          <p:cNvPr id="15" name="TextBox 14"/>
          <p:cNvSpPr txBox="1"/>
          <p:nvPr/>
        </p:nvSpPr>
        <p:spPr>
          <a:xfrm>
            <a:off x="3713955" y="3328142"/>
            <a:ext cx="1939636" cy="523220"/>
          </a:xfrm>
          <a:prstGeom prst="rect">
            <a:avLst/>
          </a:prstGeom>
          <a:solidFill>
            <a:schemeClr val="bg1"/>
          </a:solidFill>
          <a:ln w="19050">
            <a:solidFill>
              <a:srgbClr val="FFC000"/>
            </a:solidFill>
          </a:ln>
        </p:spPr>
        <p:txBody>
          <a:bodyPr wrap="square" rtlCol="0">
            <a:spAutoFit/>
          </a:bodyPr>
          <a:lstStyle/>
          <a:p>
            <a:r>
              <a:rPr lang="en-US" altLang="ko-KR" sz="1400" b="1"/>
              <a:t>2. Connection type: </a:t>
            </a:r>
            <a:br>
              <a:rPr lang="en-US" altLang="ko-KR" sz="1400" b="1"/>
            </a:br>
            <a:r>
              <a:rPr lang="en-US" altLang="ko-KR" sz="1400" b="1"/>
              <a:t>    Serial </a:t>
            </a:r>
            <a:r>
              <a:rPr lang="ko-KR" altLang="en-US" sz="1400" b="1"/>
              <a:t>선택</a:t>
            </a:r>
          </a:p>
        </p:txBody>
      </p:sp>
      <p:pic>
        <p:nvPicPr>
          <p:cNvPr id="21" name="그림 20"/>
          <p:cNvPicPr>
            <a:picLocks noChangeAspect="1"/>
          </p:cNvPicPr>
          <p:nvPr/>
        </p:nvPicPr>
        <p:blipFill>
          <a:blip r:embed="rId3"/>
          <a:stretch>
            <a:fillRect/>
          </a:stretch>
        </p:blipFill>
        <p:spPr>
          <a:xfrm>
            <a:off x="6200596" y="1606711"/>
            <a:ext cx="4276725" cy="4181475"/>
          </a:xfrm>
          <a:prstGeom prst="rect">
            <a:avLst/>
          </a:prstGeom>
          <a:ln>
            <a:solidFill>
              <a:schemeClr val="tx1">
                <a:lumMod val="50000"/>
                <a:lumOff val="50000"/>
              </a:schemeClr>
            </a:solidFill>
          </a:ln>
        </p:spPr>
      </p:pic>
      <p:sp>
        <p:nvSpPr>
          <p:cNvPr id="22" name="모서리가 둥근 직사각형 21"/>
          <p:cNvSpPr/>
          <p:nvPr/>
        </p:nvSpPr>
        <p:spPr>
          <a:xfrm>
            <a:off x="1761700" y="2091938"/>
            <a:ext cx="792430" cy="202562"/>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모서리가 둥근 직사각형 22"/>
          <p:cNvSpPr/>
          <p:nvPr/>
        </p:nvSpPr>
        <p:spPr>
          <a:xfrm>
            <a:off x="6518881" y="2216969"/>
            <a:ext cx="792430" cy="202562"/>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1749577" y="1243344"/>
            <a:ext cx="1347850" cy="307777"/>
          </a:xfrm>
          <a:prstGeom prst="rect">
            <a:avLst/>
          </a:prstGeom>
          <a:solidFill>
            <a:schemeClr val="bg1"/>
          </a:solidFill>
          <a:ln w="19050">
            <a:solidFill>
              <a:srgbClr val="00B050"/>
            </a:solidFill>
          </a:ln>
        </p:spPr>
        <p:txBody>
          <a:bodyPr wrap="square" rtlCol="0">
            <a:spAutoFit/>
          </a:bodyPr>
          <a:lstStyle/>
          <a:p>
            <a:pPr algn="ctr"/>
            <a:r>
              <a:rPr lang="en-US" altLang="ko-KR" sz="1400" b="1"/>
              <a:t>Session </a:t>
            </a:r>
            <a:r>
              <a:rPr lang="ko-KR" altLang="en-US" sz="1400" b="1"/>
              <a:t>메뉴</a:t>
            </a:r>
          </a:p>
        </p:txBody>
      </p:sp>
      <p:sp>
        <p:nvSpPr>
          <p:cNvPr id="25" name="TextBox 24"/>
          <p:cNvSpPr txBox="1"/>
          <p:nvPr/>
        </p:nvSpPr>
        <p:spPr>
          <a:xfrm>
            <a:off x="6226577" y="1221254"/>
            <a:ext cx="1347850" cy="307777"/>
          </a:xfrm>
          <a:prstGeom prst="rect">
            <a:avLst/>
          </a:prstGeom>
          <a:solidFill>
            <a:schemeClr val="bg1"/>
          </a:solidFill>
          <a:ln w="19050">
            <a:solidFill>
              <a:srgbClr val="00B050"/>
            </a:solidFill>
          </a:ln>
        </p:spPr>
        <p:txBody>
          <a:bodyPr wrap="square" rtlCol="0">
            <a:spAutoFit/>
          </a:bodyPr>
          <a:lstStyle/>
          <a:p>
            <a:pPr algn="ctr"/>
            <a:r>
              <a:rPr lang="en-US" altLang="ko-KR" sz="1400" b="1"/>
              <a:t>Logging </a:t>
            </a:r>
            <a:r>
              <a:rPr lang="ko-KR" altLang="en-US" sz="1400" b="1"/>
              <a:t>메뉴</a:t>
            </a:r>
          </a:p>
        </p:txBody>
      </p:sp>
      <p:sp>
        <p:nvSpPr>
          <p:cNvPr id="26" name="모서리가 둥근 직사각형 25"/>
          <p:cNvSpPr/>
          <p:nvPr/>
        </p:nvSpPr>
        <p:spPr>
          <a:xfrm>
            <a:off x="7684271" y="2638884"/>
            <a:ext cx="1157346" cy="21375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p:nvPr/>
        </p:nvCxnSpPr>
        <p:spPr>
          <a:xfrm flipV="1">
            <a:off x="7843351" y="1320233"/>
            <a:ext cx="0" cy="13300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7843351" y="1320232"/>
            <a:ext cx="249382" cy="0"/>
          </a:xfrm>
          <a:prstGeom prst="line">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068984" y="1154958"/>
            <a:ext cx="2415391" cy="523220"/>
          </a:xfrm>
          <a:prstGeom prst="rect">
            <a:avLst/>
          </a:prstGeom>
          <a:solidFill>
            <a:schemeClr val="bg1"/>
          </a:solidFill>
          <a:ln w="19050">
            <a:solidFill>
              <a:srgbClr val="FFC000"/>
            </a:solidFill>
          </a:ln>
        </p:spPr>
        <p:txBody>
          <a:bodyPr wrap="square" rtlCol="0">
            <a:spAutoFit/>
          </a:bodyPr>
          <a:lstStyle/>
          <a:p>
            <a:r>
              <a:rPr lang="en-US" altLang="ko-KR" sz="1400" b="1"/>
              <a:t>3. Session logging:</a:t>
            </a:r>
            <a:br>
              <a:rPr lang="en-US" altLang="ko-KR" sz="1400" b="1"/>
            </a:br>
            <a:r>
              <a:rPr lang="en-US" altLang="ko-KR" sz="1400" b="1"/>
              <a:t>   All session output </a:t>
            </a:r>
            <a:r>
              <a:rPr lang="ko-KR" altLang="en-US" sz="1400" b="1"/>
              <a:t>선택</a:t>
            </a:r>
          </a:p>
        </p:txBody>
      </p:sp>
      <p:sp>
        <p:nvSpPr>
          <p:cNvPr id="30" name="모서리가 둥근 직사각형 29"/>
          <p:cNvSpPr/>
          <p:nvPr/>
        </p:nvSpPr>
        <p:spPr>
          <a:xfrm>
            <a:off x="7684271" y="2995143"/>
            <a:ext cx="2636322" cy="47599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p:cNvSpPr txBox="1"/>
          <p:nvPr/>
        </p:nvSpPr>
        <p:spPr>
          <a:xfrm>
            <a:off x="7867164" y="3589752"/>
            <a:ext cx="2453429" cy="738664"/>
          </a:xfrm>
          <a:prstGeom prst="rect">
            <a:avLst/>
          </a:prstGeom>
          <a:solidFill>
            <a:schemeClr val="bg1"/>
          </a:solidFill>
          <a:ln w="19050">
            <a:solidFill>
              <a:srgbClr val="FFC000"/>
            </a:solidFill>
          </a:ln>
        </p:spPr>
        <p:txBody>
          <a:bodyPr wrap="square" rtlCol="0">
            <a:spAutoFit/>
          </a:bodyPr>
          <a:lstStyle/>
          <a:p>
            <a:r>
              <a:rPr lang="en-US" altLang="ko-KR" sz="1400" b="1"/>
              <a:t>4. </a:t>
            </a:r>
            <a:r>
              <a:rPr lang="ko-KR" altLang="en-US" sz="1400" b="1"/>
              <a:t>데이터를 저장할 폴더와</a:t>
            </a:r>
            <a:br>
              <a:rPr lang="en-US" altLang="ko-KR" sz="1400" b="1"/>
            </a:br>
            <a:r>
              <a:rPr lang="en-US" altLang="ko-KR" sz="1400" b="1"/>
              <a:t>   </a:t>
            </a:r>
            <a:r>
              <a:rPr lang="ko-KR" altLang="en-US" sz="1400" b="1"/>
              <a:t>파일 이름을 확장자 </a:t>
            </a:r>
            <a:r>
              <a:rPr lang="en-US" altLang="ko-KR" sz="1400" b="1"/>
              <a:t>csv</a:t>
            </a:r>
            <a:r>
              <a:rPr lang="ko-KR" altLang="en-US" sz="1400" b="1"/>
              <a:t>로</a:t>
            </a:r>
            <a:br>
              <a:rPr lang="en-US" altLang="ko-KR" sz="1400" b="1"/>
            </a:br>
            <a:r>
              <a:rPr lang="en-US" altLang="ko-KR" sz="1400" b="1"/>
              <a:t>   </a:t>
            </a:r>
            <a:r>
              <a:rPr lang="ko-KR" altLang="en-US" sz="1400" b="1"/>
              <a:t>지정  </a:t>
            </a:r>
          </a:p>
        </p:txBody>
      </p:sp>
      <p:sp>
        <p:nvSpPr>
          <p:cNvPr id="2" name="TextBox 1"/>
          <p:cNvSpPr txBox="1"/>
          <p:nvPr/>
        </p:nvSpPr>
        <p:spPr>
          <a:xfrm>
            <a:off x="5231905" y="2652881"/>
            <a:ext cx="588623" cy="230832"/>
          </a:xfrm>
          <a:prstGeom prst="rect">
            <a:avLst/>
          </a:prstGeom>
          <a:solidFill>
            <a:schemeClr val="bg1"/>
          </a:solidFill>
        </p:spPr>
        <p:txBody>
          <a:bodyPr wrap="none" rtlCol="0">
            <a:spAutoFit/>
          </a:bodyPr>
          <a:lstStyle/>
          <a:p>
            <a:r>
              <a:rPr lang="en-US" altLang="ko-KR" sz="900" b="1"/>
              <a:t>115200</a:t>
            </a:r>
            <a:endParaRPr lang="ko-KR" altLang="en-US" sz="900" b="1"/>
          </a:p>
        </p:txBody>
      </p:sp>
      <p:sp>
        <p:nvSpPr>
          <p:cNvPr id="32" name="모서리가 둥근 직사각형 31"/>
          <p:cNvSpPr/>
          <p:nvPr/>
        </p:nvSpPr>
        <p:spPr>
          <a:xfrm>
            <a:off x="3231024" y="2638884"/>
            <a:ext cx="2600696" cy="21375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모서리가 둥근 직사각형 32"/>
          <p:cNvSpPr/>
          <p:nvPr/>
        </p:nvSpPr>
        <p:spPr>
          <a:xfrm>
            <a:off x="8630965" y="5490930"/>
            <a:ext cx="993427" cy="31433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34894937"/>
      </p:ext>
    </p:extLst>
  </p:cSld>
  <p:clrMapOvr>
    <a:masterClrMapping/>
  </p:clrMapOvr>
  <p:transition spd="slow"/>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MOSFET (Metal Oxide Semiconductor Field Effect Transistor)</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6" name="그림 15">
            <a:extLst>
              <a:ext uri="{FF2B5EF4-FFF2-40B4-BE49-F238E27FC236}">
                <a16:creationId xmlns:a16="http://schemas.microsoft.com/office/drawing/2014/main" id="{16AD044D-4466-45CE-B68E-20E74D37BF81}"/>
              </a:ext>
            </a:extLst>
          </p:cNvPr>
          <p:cNvPicPr>
            <a:picLocks noChangeAspect="1"/>
          </p:cNvPicPr>
          <p:nvPr/>
        </p:nvPicPr>
        <p:blipFill rotWithShape="1">
          <a:blip r:embed="rId2"/>
          <a:srcRect l="8561" t="1073" r="7952" b="7953"/>
          <a:stretch/>
        </p:blipFill>
        <p:spPr>
          <a:xfrm>
            <a:off x="2783632" y="692696"/>
            <a:ext cx="6336704" cy="4425634"/>
          </a:xfrm>
          <a:prstGeom prst="rect">
            <a:avLst/>
          </a:prstGeom>
          <a:ln w="19050">
            <a:solidFill>
              <a:schemeClr val="tx2">
                <a:lumMod val="50000"/>
              </a:schemeClr>
            </a:solidFill>
          </a:ln>
        </p:spPr>
      </p:pic>
    </p:spTree>
    <p:extLst>
      <p:ext uri="{BB962C8B-B14F-4D97-AF65-F5344CB8AC3E}">
        <p14:creationId xmlns:p14="http://schemas.microsoft.com/office/powerpoint/2010/main" val="4065688363"/>
      </p:ext>
    </p:extLst>
  </p:cSld>
  <p:clrMapOvr>
    <a:masterClrMapping/>
  </p:clrMapOvr>
  <p:transition spd="slow"/>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MOSFET (Metal Oxide Semiconductor Field Effect Transistor)</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4" name="그림 13">
            <a:extLst>
              <a:ext uri="{FF2B5EF4-FFF2-40B4-BE49-F238E27FC236}">
                <a16:creationId xmlns:a16="http://schemas.microsoft.com/office/drawing/2014/main" id="{2DA6B1B5-6120-470D-B8DB-749D3FEBA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9617" y="563260"/>
            <a:ext cx="6702849" cy="4540243"/>
          </a:xfrm>
          <a:prstGeom prst="rect">
            <a:avLst/>
          </a:prstGeom>
        </p:spPr>
      </p:pic>
    </p:spTree>
    <p:extLst>
      <p:ext uri="{BB962C8B-B14F-4D97-AF65-F5344CB8AC3E}">
        <p14:creationId xmlns:p14="http://schemas.microsoft.com/office/powerpoint/2010/main" val="4234468098"/>
      </p:ext>
    </p:extLst>
  </p:cSld>
  <p:clrMapOvr>
    <a:masterClrMapping/>
  </p:clrMapOvr>
  <p:transition spd="slow"/>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(Operational Amplifier)</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3" name="그림 12">
            <a:extLst>
              <a:ext uri="{FF2B5EF4-FFF2-40B4-BE49-F238E27FC236}">
                <a16:creationId xmlns:a16="http://schemas.microsoft.com/office/drawing/2014/main" id="{7D70B319-81D9-4624-94D5-88DE11AEC03A}"/>
              </a:ext>
            </a:extLst>
          </p:cNvPr>
          <p:cNvPicPr>
            <a:picLocks noChangeAspect="1"/>
          </p:cNvPicPr>
          <p:nvPr/>
        </p:nvPicPr>
        <p:blipFill rotWithShape="1">
          <a:blip r:embed="rId2"/>
          <a:srcRect l="25250" t="1955" r="27138" b="16622"/>
          <a:stretch/>
        </p:blipFill>
        <p:spPr>
          <a:xfrm>
            <a:off x="3575720" y="2996953"/>
            <a:ext cx="3816424" cy="2355691"/>
          </a:xfrm>
          <a:prstGeom prst="rect">
            <a:avLst/>
          </a:prstGeom>
          <a:ln w="19050">
            <a:solidFill>
              <a:schemeClr val="tx2">
                <a:lumMod val="50000"/>
              </a:schemeClr>
            </a:solidFill>
          </a:ln>
        </p:spPr>
      </p:pic>
      <p:sp>
        <p:nvSpPr>
          <p:cNvPr id="5" name="TextBox 4">
            <a:extLst>
              <a:ext uri="{FF2B5EF4-FFF2-40B4-BE49-F238E27FC236}">
                <a16:creationId xmlns:a16="http://schemas.microsoft.com/office/drawing/2014/main" id="{F70F3483-6B6C-4EB2-92A5-3953FD28E8D9}"/>
              </a:ext>
            </a:extLst>
          </p:cNvPr>
          <p:cNvSpPr txBox="1"/>
          <p:nvPr/>
        </p:nvSpPr>
        <p:spPr>
          <a:xfrm>
            <a:off x="2064939" y="886257"/>
            <a:ext cx="7314823" cy="2015936"/>
          </a:xfrm>
          <a:prstGeom prst="rect">
            <a:avLst/>
          </a:prstGeom>
          <a:noFill/>
        </p:spPr>
        <p:txBody>
          <a:bodyPr wrap="none" rtlCol="0">
            <a:spAutoFit/>
          </a:bodyPr>
          <a:lstStyle/>
          <a:p>
            <a:pPr marL="342900" indent="-342900">
              <a:lnSpc>
                <a:spcPts val="3000"/>
              </a:lnSpc>
              <a:buFont typeface="Arial" panose="020B0604020202020204" pitchFamily="34" charset="0"/>
              <a:buChar char="•"/>
            </a:pPr>
            <a:r>
              <a:rPr lang="ko-KR" altLang="en-US" sz="2000" dirty="0"/>
              <a:t>반전입력과 </a:t>
            </a:r>
            <a:r>
              <a:rPr lang="ko-KR" altLang="en-US" sz="2000" dirty="0" err="1"/>
              <a:t>비반전</a:t>
            </a:r>
            <a:r>
              <a:rPr lang="ko-KR" altLang="en-US" sz="2000" dirty="0"/>
              <a:t> 입력을 가지며 하나의 출력 단자로 구성</a:t>
            </a:r>
            <a:endParaRPr lang="en-US" altLang="ko-KR" sz="2000" dirty="0"/>
          </a:p>
          <a:p>
            <a:pPr marL="342900" indent="-342900">
              <a:lnSpc>
                <a:spcPts val="3000"/>
              </a:lnSpc>
              <a:buFont typeface="Arial" panose="020B0604020202020204" pitchFamily="34" charset="0"/>
              <a:buChar char="•"/>
            </a:pPr>
            <a:r>
              <a:rPr lang="ko-KR" altLang="en-US" sz="2000" dirty="0"/>
              <a:t>이상적인 연산증폭기의 특성</a:t>
            </a:r>
            <a:br>
              <a:rPr lang="en-US" altLang="ko-KR" sz="2000" dirty="0"/>
            </a:br>
            <a:r>
              <a:rPr lang="en-US" altLang="ko-KR" sz="2000" dirty="0"/>
              <a:t>- </a:t>
            </a:r>
            <a:r>
              <a:rPr lang="ko-KR" altLang="en-US" sz="2000" dirty="0"/>
              <a:t>전압이득과 대역폭이 무한대</a:t>
            </a:r>
            <a:br>
              <a:rPr lang="en-US" altLang="ko-KR" sz="2000" dirty="0"/>
            </a:br>
            <a:r>
              <a:rPr lang="en-US" altLang="ko-KR" sz="2000" dirty="0"/>
              <a:t>- </a:t>
            </a:r>
            <a:r>
              <a:rPr lang="ko-KR" altLang="en-US" sz="2000" dirty="0"/>
              <a:t>입력 임피던스 무한대</a:t>
            </a:r>
            <a:br>
              <a:rPr lang="en-US" altLang="ko-KR" sz="2000" dirty="0"/>
            </a:br>
            <a:r>
              <a:rPr lang="en-US" altLang="ko-KR" sz="2000" dirty="0"/>
              <a:t>- </a:t>
            </a:r>
            <a:r>
              <a:rPr lang="ko-KR" altLang="en-US" sz="2000" dirty="0"/>
              <a:t>출력 임피던스 </a:t>
            </a:r>
            <a:r>
              <a:rPr lang="en-US" altLang="ko-KR" sz="2000" dirty="0"/>
              <a:t>‘0’</a:t>
            </a:r>
            <a:endParaRPr lang="ko-KR" altLang="en-US" sz="2000" dirty="0"/>
          </a:p>
        </p:txBody>
      </p:sp>
    </p:spTree>
    <p:extLst>
      <p:ext uri="{BB962C8B-B14F-4D97-AF65-F5344CB8AC3E}">
        <p14:creationId xmlns:p14="http://schemas.microsoft.com/office/powerpoint/2010/main" val="359625263"/>
      </p:ext>
    </p:extLst>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(Operational Amplifier) . LM741,</a:t>
            </a:r>
            <a:r>
              <a:rPr lang="ko-KR" altLang="en-US" b="1" dirty="0">
                <a:solidFill>
                  <a:schemeClr val="tx1"/>
                </a:solidFill>
              </a:rPr>
              <a:t> </a:t>
            </a:r>
            <a:r>
              <a:rPr lang="en-US" altLang="ko-KR" b="1" dirty="0">
                <a:solidFill>
                  <a:schemeClr val="tx1"/>
                </a:solidFill>
              </a:rPr>
              <a:t>UA741</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9" name="그림 8">
            <a:extLst>
              <a:ext uri="{FF2B5EF4-FFF2-40B4-BE49-F238E27FC236}">
                <a16:creationId xmlns:a16="http://schemas.microsoft.com/office/drawing/2014/main" id="{AC5324B5-FC7E-4A8F-BCA5-A7D3A8E5F14E}"/>
              </a:ext>
            </a:extLst>
          </p:cNvPr>
          <p:cNvPicPr>
            <a:picLocks noChangeAspect="1"/>
          </p:cNvPicPr>
          <p:nvPr/>
        </p:nvPicPr>
        <p:blipFill>
          <a:blip r:embed="rId2"/>
          <a:stretch>
            <a:fillRect/>
          </a:stretch>
        </p:blipFill>
        <p:spPr>
          <a:xfrm>
            <a:off x="2351584" y="1052737"/>
            <a:ext cx="7968782" cy="4284767"/>
          </a:xfrm>
          <a:prstGeom prst="rect">
            <a:avLst/>
          </a:prstGeom>
        </p:spPr>
      </p:pic>
      <p:sp>
        <p:nvSpPr>
          <p:cNvPr id="10" name="직사각형 9">
            <a:extLst>
              <a:ext uri="{FF2B5EF4-FFF2-40B4-BE49-F238E27FC236}">
                <a16:creationId xmlns:a16="http://schemas.microsoft.com/office/drawing/2014/main" id="{7EDC6A56-A257-437E-8557-103BC333617B}"/>
              </a:ext>
            </a:extLst>
          </p:cNvPr>
          <p:cNvSpPr/>
          <p:nvPr/>
        </p:nvSpPr>
        <p:spPr>
          <a:xfrm>
            <a:off x="1524000" y="6381328"/>
            <a:ext cx="6912768" cy="369332"/>
          </a:xfrm>
          <a:prstGeom prst="rect">
            <a:avLst/>
          </a:prstGeom>
        </p:spPr>
        <p:txBody>
          <a:bodyPr wrap="square">
            <a:spAutoFit/>
          </a:bodyPr>
          <a:lstStyle/>
          <a:p>
            <a:r>
              <a:rPr lang="en-US" altLang="ko-KR" dirty="0">
                <a:hlinkClick r:id="rId3"/>
              </a:rPr>
              <a:t>Introduction to LM741 - The Engineering Projects</a:t>
            </a:r>
            <a:endParaRPr lang="ko-KR" altLang="en-US" dirty="0"/>
          </a:p>
        </p:txBody>
      </p:sp>
    </p:spTree>
    <p:extLst>
      <p:ext uri="{BB962C8B-B14F-4D97-AF65-F5344CB8AC3E}">
        <p14:creationId xmlns:p14="http://schemas.microsoft.com/office/powerpoint/2010/main" val="4210373616"/>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(Operational Amplifier) . LM741,</a:t>
            </a:r>
            <a:r>
              <a:rPr lang="ko-KR" altLang="en-US" b="1" dirty="0">
                <a:solidFill>
                  <a:schemeClr val="tx1"/>
                </a:solidFill>
              </a:rPr>
              <a:t> </a:t>
            </a:r>
            <a:r>
              <a:rPr lang="en-US" altLang="ko-KR" b="1" dirty="0">
                <a:solidFill>
                  <a:schemeClr val="tx1"/>
                </a:solidFill>
              </a:rPr>
              <a:t>UA741</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4" name="그림 13">
            <a:extLst>
              <a:ext uri="{FF2B5EF4-FFF2-40B4-BE49-F238E27FC236}">
                <a16:creationId xmlns:a16="http://schemas.microsoft.com/office/drawing/2014/main" id="{7E38A955-5708-4E9A-800A-3352C003C355}"/>
              </a:ext>
            </a:extLst>
          </p:cNvPr>
          <p:cNvPicPr>
            <a:picLocks noChangeAspect="1"/>
          </p:cNvPicPr>
          <p:nvPr/>
        </p:nvPicPr>
        <p:blipFill>
          <a:blip r:embed="rId2"/>
          <a:stretch>
            <a:fillRect/>
          </a:stretch>
        </p:blipFill>
        <p:spPr>
          <a:xfrm>
            <a:off x="1524000" y="764704"/>
            <a:ext cx="9144000" cy="5980716"/>
          </a:xfrm>
          <a:prstGeom prst="rect">
            <a:avLst/>
          </a:prstGeom>
        </p:spPr>
      </p:pic>
    </p:spTree>
    <p:extLst>
      <p:ext uri="{BB962C8B-B14F-4D97-AF65-F5344CB8AC3E}">
        <p14:creationId xmlns:p14="http://schemas.microsoft.com/office/powerpoint/2010/main" val="1686366191"/>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(Operational Amplifier) . LM741,</a:t>
            </a:r>
            <a:r>
              <a:rPr lang="ko-KR" altLang="en-US" b="1" dirty="0">
                <a:solidFill>
                  <a:schemeClr val="tx1"/>
                </a:solidFill>
              </a:rPr>
              <a:t> </a:t>
            </a:r>
            <a:r>
              <a:rPr lang="en-US" altLang="ko-KR" b="1" dirty="0">
                <a:solidFill>
                  <a:schemeClr val="tx1"/>
                </a:solidFill>
              </a:rPr>
              <a:t>UA741</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5" name="그림 4">
            <a:extLst>
              <a:ext uri="{FF2B5EF4-FFF2-40B4-BE49-F238E27FC236}">
                <a16:creationId xmlns:a16="http://schemas.microsoft.com/office/drawing/2014/main" id="{9751F838-7E5B-41C5-8C52-E1F9B192066F}"/>
              </a:ext>
            </a:extLst>
          </p:cNvPr>
          <p:cNvPicPr>
            <a:picLocks noChangeAspect="1"/>
          </p:cNvPicPr>
          <p:nvPr/>
        </p:nvPicPr>
        <p:blipFill>
          <a:blip r:embed="rId2"/>
          <a:stretch>
            <a:fillRect/>
          </a:stretch>
        </p:blipFill>
        <p:spPr>
          <a:xfrm>
            <a:off x="3719736" y="1844825"/>
            <a:ext cx="5201376" cy="3381847"/>
          </a:xfrm>
          <a:prstGeom prst="rect">
            <a:avLst/>
          </a:prstGeom>
        </p:spPr>
      </p:pic>
      <p:sp>
        <p:nvSpPr>
          <p:cNvPr id="13" name="TextBox 12">
            <a:extLst>
              <a:ext uri="{FF2B5EF4-FFF2-40B4-BE49-F238E27FC236}">
                <a16:creationId xmlns:a16="http://schemas.microsoft.com/office/drawing/2014/main" id="{1D2BFE9E-1E17-4C92-A804-4D46EE2C45DB}"/>
              </a:ext>
            </a:extLst>
          </p:cNvPr>
          <p:cNvSpPr txBox="1"/>
          <p:nvPr/>
        </p:nvSpPr>
        <p:spPr>
          <a:xfrm>
            <a:off x="2135560" y="836712"/>
            <a:ext cx="3843040"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solidFill>
                  <a:srgbClr val="000099"/>
                </a:solidFill>
              </a:rPr>
              <a:t>Input Offset Voltage Null Circuit</a:t>
            </a:r>
            <a:endParaRPr lang="ko-KR" altLang="en-US" dirty="0">
              <a:solidFill>
                <a:srgbClr val="000099"/>
              </a:solidFill>
            </a:endParaRPr>
          </a:p>
        </p:txBody>
      </p:sp>
    </p:spTree>
    <p:extLst>
      <p:ext uri="{BB962C8B-B14F-4D97-AF65-F5344CB8AC3E}">
        <p14:creationId xmlns:p14="http://schemas.microsoft.com/office/powerpoint/2010/main" val="4070686764"/>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(Operational Amplifier) . LM741,</a:t>
            </a:r>
            <a:r>
              <a:rPr lang="ko-KR" altLang="en-US" b="1" dirty="0">
                <a:solidFill>
                  <a:schemeClr val="tx1"/>
                </a:solidFill>
              </a:rPr>
              <a:t> </a:t>
            </a:r>
            <a:r>
              <a:rPr lang="en-US" altLang="ko-KR" b="1" dirty="0">
                <a:solidFill>
                  <a:schemeClr val="tx1"/>
                </a:solidFill>
              </a:rPr>
              <a:t>UA741</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9" name="그림 8">
            <a:extLst>
              <a:ext uri="{FF2B5EF4-FFF2-40B4-BE49-F238E27FC236}">
                <a16:creationId xmlns:a16="http://schemas.microsoft.com/office/drawing/2014/main" id="{9740F66E-E0BD-416A-A455-97C22D11DFA7}"/>
              </a:ext>
            </a:extLst>
          </p:cNvPr>
          <p:cNvPicPr>
            <a:picLocks noChangeAspect="1"/>
          </p:cNvPicPr>
          <p:nvPr/>
        </p:nvPicPr>
        <p:blipFill>
          <a:blip r:embed="rId2"/>
          <a:stretch>
            <a:fillRect/>
          </a:stretch>
        </p:blipFill>
        <p:spPr>
          <a:xfrm>
            <a:off x="1524000" y="1340769"/>
            <a:ext cx="9144000" cy="3369749"/>
          </a:xfrm>
          <a:prstGeom prst="rect">
            <a:avLst/>
          </a:prstGeom>
        </p:spPr>
      </p:pic>
      <p:sp>
        <p:nvSpPr>
          <p:cNvPr id="14" name="TextBox 13">
            <a:extLst>
              <a:ext uri="{FF2B5EF4-FFF2-40B4-BE49-F238E27FC236}">
                <a16:creationId xmlns:a16="http://schemas.microsoft.com/office/drawing/2014/main" id="{2FACDB8B-D0B4-42BD-8129-355F9EA9927A}"/>
              </a:ext>
            </a:extLst>
          </p:cNvPr>
          <p:cNvSpPr txBox="1"/>
          <p:nvPr/>
        </p:nvSpPr>
        <p:spPr>
          <a:xfrm>
            <a:off x="1831975" y="697947"/>
            <a:ext cx="5192062" cy="369332"/>
          </a:xfrm>
          <a:prstGeom prst="rect">
            <a:avLst/>
          </a:prstGeom>
          <a:noFill/>
        </p:spPr>
        <p:txBody>
          <a:bodyPr wrap="none" rtlCol="0">
            <a:spAutoFit/>
          </a:bodyPr>
          <a:lstStyle/>
          <a:p>
            <a:pPr marL="285750" indent="-285750">
              <a:buFont typeface="Arial" panose="020B0604020202020204" pitchFamily="34" charset="0"/>
              <a:buChar char="•"/>
            </a:pPr>
            <a:r>
              <a:rPr lang="en-US" altLang="ko-KR" dirty="0">
                <a:solidFill>
                  <a:srgbClr val="000099"/>
                </a:solidFill>
              </a:rPr>
              <a:t>Board Layout for Noninverting Configuration</a:t>
            </a:r>
            <a:endParaRPr lang="ko-KR" altLang="en-US" dirty="0">
              <a:solidFill>
                <a:srgbClr val="000099"/>
              </a:solidFill>
            </a:endParaRPr>
          </a:p>
        </p:txBody>
      </p:sp>
    </p:spTree>
    <p:extLst>
      <p:ext uri="{BB962C8B-B14F-4D97-AF65-F5344CB8AC3E}">
        <p14:creationId xmlns:p14="http://schemas.microsoft.com/office/powerpoint/2010/main" val="4179837589"/>
      </p:ext>
    </p:extLst>
  </p:cSld>
  <p:clrMapOvr>
    <a:masterClrMapping/>
  </p:clrMapOvr>
  <p:transition spd="slow"/>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Dual Power Supply . </a:t>
            </a:r>
            <a:r>
              <a:rPr lang="ko-KR" altLang="en-US" b="1" dirty="0">
                <a:solidFill>
                  <a:schemeClr val="tx1"/>
                </a:solidFill>
              </a:rPr>
              <a:t>양 전원 만들기</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5" name="그림 14">
            <a:extLst>
              <a:ext uri="{FF2B5EF4-FFF2-40B4-BE49-F238E27FC236}">
                <a16:creationId xmlns:a16="http://schemas.microsoft.com/office/drawing/2014/main" id="{17CE66D5-D3B2-4662-991F-77929D9E51E0}"/>
              </a:ext>
            </a:extLst>
          </p:cNvPr>
          <p:cNvPicPr>
            <a:picLocks noChangeAspect="1"/>
          </p:cNvPicPr>
          <p:nvPr/>
        </p:nvPicPr>
        <p:blipFill>
          <a:blip r:embed="rId2"/>
          <a:stretch>
            <a:fillRect/>
          </a:stretch>
        </p:blipFill>
        <p:spPr>
          <a:xfrm>
            <a:off x="2818943" y="836712"/>
            <a:ext cx="6554115" cy="3477674"/>
          </a:xfrm>
          <a:prstGeom prst="rect">
            <a:avLst/>
          </a:prstGeom>
        </p:spPr>
      </p:pic>
      <p:cxnSp>
        <p:nvCxnSpPr>
          <p:cNvPr id="17" name="직선 연결선 16">
            <a:extLst>
              <a:ext uri="{FF2B5EF4-FFF2-40B4-BE49-F238E27FC236}">
                <a16:creationId xmlns:a16="http://schemas.microsoft.com/office/drawing/2014/main" id="{62F682CA-00B6-4AEA-90FE-283137E2D0B6}"/>
              </a:ext>
            </a:extLst>
          </p:cNvPr>
          <p:cNvCxnSpPr/>
          <p:nvPr/>
        </p:nvCxnSpPr>
        <p:spPr>
          <a:xfrm>
            <a:off x="5087888" y="3861048"/>
            <a:ext cx="0" cy="936104"/>
          </a:xfrm>
          <a:prstGeom prst="line">
            <a:avLst/>
          </a:prstGeom>
          <a:ln w="3492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56C056C-AA83-4FBD-8AB7-1FEE4BFE7FFF}"/>
              </a:ext>
            </a:extLst>
          </p:cNvPr>
          <p:cNvCxnSpPr/>
          <p:nvPr/>
        </p:nvCxnSpPr>
        <p:spPr>
          <a:xfrm>
            <a:off x="6528048" y="3861048"/>
            <a:ext cx="0" cy="936104"/>
          </a:xfrm>
          <a:prstGeom prst="line">
            <a:avLst/>
          </a:prstGeom>
          <a:ln w="3492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B6521C14-7455-4C55-8699-01BC0EDAD161}"/>
              </a:ext>
            </a:extLst>
          </p:cNvPr>
          <p:cNvCxnSpPr>
            <a:cxnSpLocks/>
          </p:cNvCxnSpPr>
          <p:nvPr/>
        </p:nvCxnSpPr>
        <p:spPr>
          <a:xfrm>
            <a:off x="5091312" y="4797152"/>
            <a:ext cx="1436737" cy="0"/>
          </a:xfrm>
          <a:prstGeom prst="line">
            <a:avLst/>
          </a:prstGeom>
          <a:ln w="3492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9704A398-A598-421E-A50B-0A49F4FC032D}"/>
              </a:ext>
            </a:extLst>
          </p:cNvPr>
          <p:cNvCxnSpPr>
            <a:cxnSpLocks/>
          </p:cNvCxnSpPr>
          <p:nvPr/>
        </p:nvCxnSpPr>
        <p:spPr>
          <a:xfrm>
            <a:off x="5807969" y="4797152"/>
            <a:ext cx="1711" cy="432048"/>
          </a:xfrm>
          <a:prstGeom prst="line">
            <a:avLst/>
          </a:prstGeom>
          <a:ln w="3492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5768D5F-D74B-417B-8C03-DDAEE05A8819}"/>
              </a:ext>
            </a:extLst>
          </p:cNvPr>
          <p:cNvSpPr txBox="1"/>
          <p:nvPr/>
        </p:nvSpPr>
        <p:spPr>
          <a:xfrm>
            <a:off x="5463964" y="5229201"/>
            <a:ext cx="688009" cy="646331"/>
          </a:xfrm>
          <a:prstGeom prst="rect">
            <a:avLst/>
          </a:prstGeom>
          <a:noFill/>
        </p:spPr>
        <p:txBody>
          <a:bodyPr wrap="none" rtlCol="0">
            <a:spAutoFit/>
          </a:bodyPr>
          <a:lstStyle/>
          <a:p>
            <a:pPr algn="ctr"/>
            <a:r>
              <a:rPr lang="en-US" altLang="ko-KR" dirty="0"/>
              <a:t>GND</a:t>
            </a:r>
          </a:p>
          <a:p>
            <a:pPr algn="ctr"/>
            <a:r>
              <a:rPr lang="en-US" altLang="ko-KR" dirty="0"/>
              <a:t>0[V]</a:t>
            </a:r>
            <a:endParaRPr lang="ko-KR" altLang="en-US" dirty="0"/>
          </a:p>
        </p:txBody>
      </p:sp>
      <p:cxnSp>
        <p:nvCxnSpPr>
          <p:cNvPr id="25" name="직선 연결선 24">
            <a:extLst>
              <a:ext uri="{FF2B5EF4-FFF2-40B4-BE49-F238E27FC236}">
                <a16:creationId xmlns:a16="http://schemas.microsoft.com/office/drawing/2014/main" id="{D2CA2B50-C577-41B9-989B-962F7B58EBF1}"/>
              </a:ext>
            </a:extLst>
          </p:cNvPr>
          <p:cNvCxnSpPr>
            <a:cxnSpLocks/>
          </p:cNvCxnSpPr>
          <p:nvPr/>
        </p:nvCxnSpPr>
        <p:spPr>
          <a:xfrm>
            <a:off x="7242977" y="3907698"/>
            <a:ext cx="0" cy="1321503"/>
          </a:xfrm>
          <a:prstGeom prst="line">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7355781-F1CA-43DC-ACEC-42435E8CC1FF}"/>
              </a:ext>
            </a:extLst>
          </p:cNvPr>
          <p:cNvSpPr txBox="1"/>
          <p:nvPr/>
        </p:nvSpPr>
        <p:spPr>
          <a:xfrm>
            <a:off x="6799587" y="5229201"/>
            <a:ext cx="886781" cy="646331"/>
          </a:xfrm>
          <a:prstGeom prst="rect">
            <a:avLst/>
          </a:prstGeom>
          <a:noFill/>
        </p:spPr>
        <p:txBody>
          <a:bodyPr wrap="none" rtlCol="0">
            <a:spAutoFit/>
          </a:bodyPr>
          <a:lstStyle/>
          <a:p>
            <a:pPr algn="ctr"/>
            <a:r>
              <a:rPr lang="en-US" altLang="ko-KR" dirty="0"/>
              <a:t>VCC+</a:t>
            </a:r>
          </a:p>
          <a:p>
            <a:pPr algn="ctr"/>
            <a:r>
              <a:rPr lang="en-US" altLang="ko-KR" dirty="0"/>
              <a:t>+10[V]</a:t>
            </a:r>
            <a:endParaRPr lang="ko-KR" altLang="en-US" dirty="0"/>
          </a:p>
        </p:txBody>
      </p:sp>
      <p:cxnSp>
        <p:nvCxnSpPr>
          <p:cNvPr id="28" name="직선 연결선 27">
            <a:extLst>
              <a:ext uri="{FF2B5EF4-FFF2-40B4-BE49-F238E27FC236}">
                <a16:creationId xmlns:a16="http://schemas.microsoft.com/office/drawing/2014/main" id="{10E0A912-7BFD-4F0A-B160-54D0E7261339}"/>
              </a:ext>
            </a:extLst>
          </p:cNvPr>
          <p:cNvCxnSpPr>
            <a:cxnSpLocks/>
          </p:cNvCxnSpPr>
          <p:nvPr/>
        </p:nvCxnSpPr>
        <p:spPr>
          <a:xfrm>
            <a:off x="4367808" y="3907698"/>
            <a:ext cx="0" cy="1321503"/>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9643560-A2D5-4450-9108-25C711509E94}"/>
              </a:ext>
            </a:extLst>
          </p:cNvPr>
          <p:cNvSpPr txBox="1"/>
          <p:nvPr/>
        </p:nvSpPr>
        <p:spPr>
          <a:xfrm>
            <a:off x="3945759" y="5229201"/>
            <a:ext cx="819456" cy="646331"/>
          </a:xfrm>
          <a:prstGeom prst="rect">
            <a:avLst/>
          </a:prstGeom>
          <a:noFill/>
        </p:spPr>
        <p:txBody>
          <a:bodyPr wrap="none" rtlCol="0">
            <a:spAutoFit/>
          </a:bodyPr>
          <a:lstStyle/>
          <a:p>
            <a:pPr algn="ctr"/>
            <a:r>
              <a:rPr lang="en-US" altLang="ko-KR" dirty="0"/>
              <a:t>VCC-</a:t>
            </a:r>
          </a:p>
          <a:p>
            <a:pPr algn="ctr"/>
            <a:r>
              <a:rPr lang="en-US" altLang="ko-KR" dirty="0"/>
              <a:t>-10[V]</a:t>
            </a:r>
            <a:endParaRPr lang="ko-KR" altLang="en-US" dirty="0"/>
          </a:p>
        </p:txBody>
      </p:sp>
    </p:spTree>
    <p:extLst>
      <p:ext uri="{BB962C8B-B14F-4D97-AF65-F5344CB8AC3E}">
        <p14:creationId xmlns:p14="http://schemas.microsoft.com/office/powerpoint/2010/main" val="1611155186"/>
      </p:ext>
    </p:extLst>
  </p:cSld>
  <p:clrMapOvr>
    <a:masterClrMapping/>
  </p:clrMapOvr>
  <p:transition spd="slow"/>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a:t>
            </a:r>
            <a:r>
              <a:rPr lang="ko-KR" altLang="en-US" b="1" dirty="0" err="1">
                <a:solidFill>
                  <a:schemeClr val="tx1"/>
                </a:solidFill>
              </a:rPr>
              <a:t>비반전</a:t>
            </a:r>
            <a:r>
              <a:rPr lang="ko-KR" altLang="en-US" b="1" dirty="0">
                <a:solidFill>
                  <a:schemeClr val="tx1"/>
                </a:solidFill>
              </a:rPr>
              <a:t> 증폭기</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4" name="그림 13">
            <a:extLst>
              <a:ext uri="{FF2B5EF4-FFF2-40B4-BE49-F238E27FC236}">
                <a16:creationId xmlns:a16="http://schemas.microsoft.com/office/drawing/2014/main" id="{37420C58-2666-4A1F-A19E-BE66FB3F7B75}"/>
              </a:ext>
            </a:extLst>
          </p:cNvPr>
          <p:cNvPicPr>
            <a:picLocks noChangeAspect="1"/>
          </p:cNvPicPr>
          <p:nvPr/>
        </p:nvPicPr>
        <p:blipFill rotWithShape="1">
          <a:blip r:embed="rId2"/>
          <a:srcRect l="23199" t="2381" r="23141" b="12683"/>
          <a:stretch/>
        </p:blipFill>
        <p:spPr>
          <a:xfrm>
            <a:off x="1821818" y="908721"/>
            <a:ext cx="4929374" cy="3382561"/>
          </a:xfrm>
          <a:prstGeom prst="rect">
            <a:avLst/>
          </a:prstGeom>
          <a:ln w="19050">
            <a:solidFill>
              <a:schemeClr val="tx2">
                <a:lumMod val="50000"/>
              </a:schemeClr>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882836-01D6-4CD6-8864-F1515B9B8D37}"/>
                  </a:ext>
                </a:extLst>
              </p:cNvPr>
              <p:cNvSpPr txBox="1"/>
              <p:nvPr/>
            </p:nvSpPr>
            <p:spPr>
              <a:xfrm>
                <a:off x="7464153" y="1916832"/>
                <a:ext cx="1989391" cy="1052660"/>
              </a:xfrm>
              <a:prstGeom prst="rect">
                <a:avLst/>
              </a:prstGeom>
              <a:noFill/>
            </p:spPr>
            <p:txBody>
              <a:bodyPr wrap="none" rtlCol="0">
                <a:spAutoFit/>
              </a:bodyPr>
              <a:lstStyle/>
              <a:p>
                <a:r>
                  <a:rPr lang="en-US" altLang="ko-KR" sz="2800" i="1" dirty="0">
                    <a:latin typeface="Constantia" panose="02030602050306030303" pitchFamily="18" charset="0"/>
                  </a:rPr>
                  <a:t>A</a:t>
                </a:r>
                <a:r>
                  <a:rPr lang="en-US" altLang="ko-KR" sz="2800" i="1" baseline="-25000" dirty="0">
                    <a:latin typeface="Constantia" panose="02030602050306030303" pitchFamily="18" charset="0"/>
                  </a:rPr>
                  <a:t>cl</a:t>
                </a:r>
                <a:r>
                  <a:rPr lang="en-US" altLang="ko-KR" sz="2800" dirty="0"/>
                  <a:t> =1+ </a:t>
                </a:r>
                <a14:m>
                  <m:oMath xmlns:m="http://schemas.openxmlformats.org/officeDocument/2006/math">
                    <m:f>
                      <m:fPr>
                        <m:ctrlPr>
                          <a:rPr lang="en-US" altLang="ko-KR" sz="4400" i="1">
                            <a:latin typeface="Cambria Math" panose="02040503050406030204" pitchFamily="18" charset="0"/>
                          </a:rPr>
                        </m:ctrlPr>
                      </m:fPr>
                      <m:num>
                        <m:r>
                          <a:rPr lang="en-US" altLang="ko-KR" sz="4400" i="1">
                            <a:latin typeface="Cambria Math" panose="02040503050406030204" pitchFamily="18" charset="0"/>
                          </a:rPr>
                          <m:t>𝑅</m:t>
                        </m:r>
                        <m:r>
                          <a:rPr lang="en-US" altLang="ko-KR" sz="4400" i="1" baseline="-25000">
                            <a:latin typeface="Cambria Math" panose="02040503050406030204" pitchFamily="18" charset="0"/>
                          </a:rPr>
                          <m:t>𝑓</m:t>
                        </m:r>
                      </m:num>
                      <m:den>
                        <m:r>
                          <a:rPr lang="en-US" altLang="ko-KR" sz="4400" i="1">
                            <a:latin typeface="Cambria Math" panose="02040503050406030204" pitchFamily="18" charset="0"/>
                          </a:rPr>
                          <m:t>𝑅</m:t>
                        </m:r>
                        <m:r>
                          <a:rPr lang="en-US" altLang="ko-KR" sz="4400" i="1" baseline="-25000">
                            <a:latin typeface="Cambria Math" panose="02040503050406030204" pitchFamily="18" charset="0"/>
                          </a:rPr>
                          <m:t>𝑖</m:t>
                        </m:r>
                      </m:den>
                    </m:f>
                  </m:oMath>
                </a14:m>
                <a:endParaRPr lang="ko-KR" altLang="en-US" sz="4400" dirty="0"/>
              </a:p>
            </p:txBody>
          </p:sp>
        </mc:Choice>
        <mc:Fallback xmlns="">
          <p:sp>
            <p:nvSpPr>
              <p:cNvPr id="9" name="TextBox 8">
                <a:extLst>
                  <a:ext uri="{FF2B5EF4-FFF2-40B4-BE49-F238E27FC236}">
                    <a16:creationId xmlns:a16="http://schemas.microsoft.com/office/drawing/2014/main" id="{E2882836-01D6-4CD6-8864-F1515B9B8D37}"/>
                  </a:ext>
                </a:extLst>
              </p:cNvPr>
              <p:cNvSpPr txBox="1">
                <a:spLocks noRot="1" noChangeAspect="1" noMove="1" noResize="1" noEditPoints="1" noAdjustHandles="1" noChangeArrowheads="1" noChangeShapeType="1" noTextEdit="1"/>
              </p:cNvSpPr>
              <p:nvPr/>
            </p:nvSpPr>
            <p:spPr>
              <a:xfrm>
                <a:off x="7464153" y="1916832"/>
                <a:ext cx="1989391" cy="1052660"/>
              </a:xfrm>
              <a:prstGeom prst="rect">
                <a:avLst/>
              </a:prstGeom>
              <a:blipFill>
                <a:blip r:embed="rId3"/>
                <a:stretch>
                  <a:fillRect l="-6116" b="-80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0619603"/>
      </p:ext>
    </p:extLst>
  </p:cSld>
  <p:clrMapOvr>
    <a:masterClrMapping/>
  </p:clrMapOvr>
  <p:transition spd="slow"/>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a:t>
            </a:r>
            <a:r>
              <a:rPr lang="ko-KR" altLang="en-US" b="1" dirty="0">
                <a:solidFill>
                  <a:schemeClr val="tx1"/>
                </a:solidFill>
              </a:rPr>
              <a:t>반전 증폭기</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882836-01D6-4CD6-8864-F1515B9B8D37}"/>
                  </a:ext>
                </a:extLst>
              </p:cNvPr>
              <p:cNvSpPr txBox="1"/>
              <p:nvPr/>
            </p:nvSpPr>
            <p:spPr>
              <a:xfrm>
                <a:off x="7032104" y="1598662"/>
                <a:ext cx="1814664" cy="1052660"/>
              </a:xfrm>
              <a:prstGeom prst="rect">
                <a:avLst/>
              </a:prstGeom>
              <a:noFill/>
            </p:spPr>
            <p:txBody>
              <a:bodyPr wrap="none" rtlCol="0">
                <a:spAutoFit/>
              </a:bodyPr>
              <a:lstStyle/>
              <a:p>
                <a:r>
                  <a:rPr lang="en-US" altLang="ko-KR" sz="2800" i="1" dirty="0">
                    <a:latin typeface="Constantia" panose="02030602050306030303" pitchFamily="18" charset="0"/>
                  </a:rPr>
                  <a:t>A</a:t>
                </a:r>
                <a:r>
                  <a:rPr lang="en-US" altLang="ko-KR" sz="2800" i="1" baseline="-25000" dirty="0">
                    <a:latin typeface="Constantia" panose="02030602050306030303" pitchFamily="18" charset="0"/>
                  </a:rPr>
                  <a:t>cl</a:t>
                </a:r>
                <a:r>
                  <a:rPr lang="en-US" altLang="ko-KR" sz="2800" dirty="0"/>
                  <a:t> = - </a:t>
                </a:r>
                <a14:m>
                  <m:oMath xmlns:m="http://schemas.openxmlformats.org/officeDocument/2006/math">
                    <m:f>
                      <m:fPr>
                        <m:ctrlPr>
                          <a:rPr lang="en-US" altLang="ko-KR" sz="4400" i="1">
                            <a:latin typeface="Cambria Math" panose="02040503050406030204" pitchFamily="18" charset="0"/>
                          </a:rPr>
                        </m:ctrlPr>
                      </m:fPr>
                      <m:num>
                        <m:r>
                          <a:rPr lang="en-US" altLang="ko-KR" sz="4400" i="1">
                            <a:latin typeface="Cambria Math" panose="02040503050406030204" pitchFamily="18" charset="0"/>
                          </a:rPr>
                          <m:t>𝑅</m:t>
                        </m:r>
                        <m:r>
                          <a:rPr lang="en-US" altLang="ko-KR" sz="4400" i="1" baseline="-25000">
                            <a:latin typeface="Cambria Math" panose="02040503050406030204" pitchFamily="18" charset="0"/>
                          </a:rPr>
                          <m:t>𝑓</m:t>
                        </m:r>
                      </m:num>
                      <m:den>
                        <m:r>
                          <a:rPr lang="en-US" altLang="ko-KR" sz="4400" i="1">
                            <a:latin typeface="Cambria Math" panose="02040503050406030204" pitchFamily="18" charset="0"/>
                          </a:rPr>
                          <m:t>𝑅</m:t>
                        </m:r>
                        <m:r>
                          <a:rPr lang="en-US" altLang="ko-KR" sz="4400" i="1" baseline="-25000">
                            <a:latin typeface="Cambria Math" panose="02040503050406030204" pitchFamily="18" charset="0"/>
                          </a:rPr>
                          <m:t>𝑖</m:t>
                        </m:r>
                      </m:den>
                    </m:f>
                  </m:oMath>
                </a14:m>
                <a:endParaRPr lang="ko-KR" altLang="en-US" sz="4400" dirty="0"/>
              </a:p>
            </p:txBody>
          </p:sp>
        </mc:Choice>
        <mc:Fallback xmlns="">
          <p:sp>
            <p:nvSpPr>
              <p:cNvPr id="9" name="TextBox 8">
                <a:extLst>
                  <a:ext uri="{FF2B5EF4-FFF2-40B4-BE49-F238E27FC236}">
                    <a16:creationId xmlns:a16="http://schemas.microsoft.com/office/drawing/2014/main" id="{E2882836-01D6-4CD6-8864-F1515B9B8D37}"/>
                  </a:ext>
                </a:extLst>
              </p:cNvPr>
              <p:cNvSpPr txBox="1">
                <a:spLocks noRot="1" noChangeAspect="1" noMove="1" noResize="1" noEditPoints="1" noAdjustHandles="1" noChangeArrowheads="1" noChangeShapeType="1" noTextEdit="1"/>
              </p:cNvSpPr>
              <p:nvPr/>
            </p:nvSpPr>
            <p:spPr>
              <a:xfrm>
                <a:off x="7032104" y="1598662"/>
                <a:ext cx="1814664" cy="1052660"/>
              </a:xfrm>
              <a:prstGeom prst="rect">
                <a:avLst/>
              </a:prstGeom>
              <a:blipFill>
                <a:blip r:embed="rId2"/>
                <a:stretch>
                  <a:fillRect l="-7071" b="-8092"/>
                </a:stretch>
              </a:blipFill>
            </p:spPr>
            <p:txBody>
              <a:bodyPr/>
              <a:lstStyle/>
              <a:p>
                <a:r>
                  <a:rPr lang="ko-KR" altLang="en-US">
                    <a:noFill/>
                  </a:rPr>
                  <a:t> </a:t>
                </a:r>
              </a:p>
            </p:txBody>
          </p:sp>
        </mc:Fallback>
      </mc:AlternateContent>
      <p:pic>
        <p:nvPicPr>
          <p:cNvPr id="13" name="그림 12">
            <a:extLst>
              <a:ext uri="{FF2B5EF4-FFF2-40B4-BE49-F238E27FC236}">
                <a16:creationId xmlns:a16="http://schemas.microsoft.com/office/drawing/2014/main" id="{D36BD27B-B386-47B8-8A6C-15BA54A90C4D}"/>
              </a:ext>
            </a:extLst>
          </p:cNvPr>
          <p:cNvPicPr>
            <a:picLocks noChangeAspect="1"/>
          </p:cNvPicPr>
          <p:nvPr/>
        </p:nvPicPr>
        <p:blipFill rotWithShape="1">
          <a:blip r:embed="rId3"/>
          <a:srcRect l="21167" t="1751" r="22247" b="12383"/>
          <a:stretch/>
        </p:blipFill>
        <p:spPr>
          <a:xfrm>
            <a:off x="1827324" y="1124744"/>
            <a:ext cx="4499208" cy="2994540"/>
          </a:xfrm>
          <a:prstGeom prst="rect">
            <a:avLst/>
          </a:prstGeom>
          <a:ln w="19050">
            <a:solidFill>
              <a:schemeClr val="tx2">
                <a:lumMod val="50000"/>
              </a:schemeClr>
            </a:solidFill>
          </a:ln>
        </p:spPr>
      </p:pic>
    </p:spTree>
    <p:extLst>
      <p:ext uri="{BB962C8B-B14F-4D97-AF65-F5344CB8AC3E}">
        <p14:creationId xmlns:p14="http://schemas.microsoft.com/office/powerpoint/2010/main" val="1957677816"/>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csv </a:t>
            </a:r>
            <a:r>
              <a:rPr lang="ko-KR" altLang="en-US" sz="2000" b="1">
                <a:solidFill>
                  <a:srgbClr val="000099"/>
                </a:solidFill>
                <a:latin typeface="+mn-ea"/>
              </a:rPr>
              <a:t>파일 만들기 </a:t>
            </a:r>
            <a:r>
              <a:rPr lang="en-US" altLang="ko-KR" sz="2000" b="1">
                <a:solidFill>
                  <a:srgbClr val="000099"/>
                </a:solidFill>
                <a:latin typeface="+mn-ea"/>
              </a:rPr>
              <a:t>:  Putty </a:t>
            </a:r>
            <a:r>
              <a:rPr lang="ko-KR" altLang="en-US" sz="2000" b="1">
                <a:solidFill>
                  <a:srgbClr val="000099"/>
                </a:solidFill>
                <a:latin typeface="+mn-ea"/>
              </a:rPr>
              <a:t>설정</a:t>
            </a:r>
            <a:endParaRPr lang="ko-KR" altLang="en-US" sz="2000" b="1" dirty="0">
              <a:solidFill>
                <a:srgbClr val="000099"/>
              </a:solidFill>
            </a:endParaRPr>
          </a:p>
        </p:txBody>
      </p:sp>
      <p:pic>
        <p:nvPicPr>
          <p:cNvPr id="3" name="그림 2"/>
          <p:cNvPicPr>
            <a:picLocks noChangeAspect="1"/>
          </p:cNvPicPr>
          <p:nvPr/>
        </p:nvPicPr>
        <p:blipFill>
          <a:blip r:embed="rId2"/>
          <a:stretch>
            <a:fillRect/>
          </a:stretch>
        </p:blipFill>
        <p:spPr>
          <a:xfrm>
            <a:off x="2135561" y="1052736"/>
            <a:ext cx="2743583" cy="3572374"/>
          </a:xfrm>
          <a:prstGeom prst="rect">
            <a:avLst/>
          </a:prstGeom>
        </p:spPr>
      </p:pic>
      <p:pic>
        <p:nvPicPr>
          <p:cNvPr id="4" name="그림 3"/>
          <p:cNvPicPr>
            <a:picLocks noChangeAspect="1"/>
          </p:cNvPicPr>
          <p:nvPr/>
        </p:nvPicPr>
        <p:blipFill>
          <a:blip r:embed="rId3"/>
          <a:stretch>
            <a:fillRect/>
          </a:stretch>
        </p:blipFill>
        <p:spPr>
          <a:xfrm>
            <a:off x="7032104" y="1052737"/>
            <a:ext cx="2016224" cy="3513989"/>
          </a:xfrm>
          <a:prstGeom prst="rect">
            <a:avLst/>
          </a:prstGeom>
        </p:spPr>
      </p:pic>
      <p:sp>
        <p:nvSpPr>
          <p:cNvPr id="5" name="오른쪽 화살표 4"/>
          <p:cNvSpPr/>
          <p:nvPr/>
        </p:nvSpPr>
        <p:spPr>
          <a:xfrm>
            <a:off x="5663952" y="2708921"/>
            <a:ext cx="648072" cy="130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7189328" y="4760564"/>
            <a:ext cx="1872208" cy="369332"/>
          </a:xfrm>
          <a:prstGeom prst="rect">
            <a:avLst/>
          </a:prstGeom>
          <a:noFill/>
        </p:spPr>
        <p:txBody>
          <a:bodyPr wrap="square" rtlCol="0">
            <a:spAutoFit/>
          </a:bodyPr>
          <a:lstStyle/>
          <a:p>
            <a:pPr algn="ctr"/>
            <a:r>
              <a:rPr lang="en-US" altLang="ko-KR"/>
              <a:t>DHTSensor.csv</a:t>
            </a:r>
            <a:endParaRPr lang="ko-KR" altLang="en-US"/>
          </a:p>
        </p:txBody>
      </p:sp>
    </p:spTree>
    <p:extLst>
      <p:ext uri="{BB962C8B-B14F-4D97-AF65-F5344CB8AC3E}">
        <p14:creationId xmlns:p14="http://schemas.microsoft.com/office/powerpoint/2010/main" val="579215036"/>
      </p:ext>
    </p:extLst>
  </p:cSld>
  <p:clrMapOvr>
    <a:masterClrMapping/>
  </p:clrMapOvr>
  <p:transition spd="slow"/>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a:t>
            </a:r>
            <a:r>
              <a:rPr lang="ko-KR" altLang="en-US" b="1" dirty="0">
                <a:solidFill>
                  <a:schemeClr val="tx1"/>
                </a:solidFill>
              </a:rPr>
              <a:t>비교기</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4" name="그림 13">
            <a:extLst>
              <a:ext uri="{FF2B5EF4-FFF2-40B4-BE49-F238E27FC236}">
                <a16:creationId xmlns:a16="http://schemas.microsoft.com/office/drawing/2014/main" id="{E84AACB2-A096-48FF-9669-601431F433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7608" y="980728"/>
            <a:ext cx="6604528" cy="3240360"/>
          </a:xfrm>
          <a:prstGeom prst="rect">
            <a:avLst/>
          </a:prstGeom>
        </p:spPr>
      </p:pic>
      <p:sp>
        <p:nvSpPr>
          <p:cNvPr id="5" name="TextBox 4">
            <a:extLst>
              <a:ext uri="{FF2B5EF4-FFF2-40B4-BE49-F238E27FC236}">
                <a16:creationId xmlns:a16="http://schemas.microsoft.com/office/drawing/2014/main" id="{611A0A46-DFEC-47E7-8DE4-F8067D5667EE}"/>
              </a:ext>
            </a:extLst>
          </p:cNvPr>
          <p:cNvSpPr txBox="1"/>
          <p:nvPr/>
        </p:nvSpPr>
        <p:spPr>
          <a:xfrm>
            <a:off x="2639617" y="4725144"/>
            <a:ext cx="2069797" cy="369332"/>
          </a:xfrm>
          <a:prstGeom prst="rect">
            <a:avLst/>
          </a:prstGeom>
          <a:noFill/>
        </p:spPr>
        <p:txBody>
          <a:bodyPr wrap="none" rtlCol="0">
            <a:spAutoFit/>
          </a:bodyPr>
          <a:lstStyle/>
          <a:p>
            <a:r>
              <a:rPr lang="ko-KR" altLang="en-US" dirty="0">
                <a:solidFill>
                  <a:srgbClr val="0000FF"/>
                </a:solidFill>
              </a:rPr>
              <a:t>출력 전압 파형은</a:t>
            </a:r>
            <a:r>
              <a:rPr lang="en-US" altLang="ko-KR" dirty="0">
                <a:solidFill>
                  <a:srgbClr val="0000FF"/>
                </a:solidFill>
              </a:rPr>
              <a:t>?</a:t>
            </a:r>
            <a:endParaRPr lang="ko-KR" altLang="en-US" dirty="0">
              <a:solidFill>
                <a:srgbClr val="0000FF"/>
              </a:solidFill>
            </a:endParaRPr>
          </a:p>
        </p:txBody>
      </p:sp>
    </p:spTree>
    <p:extLst>
      <p:ext uri="{BB962C8B-B14F-4D97-AF65-F5344CB8AC3E}">
        <p14:creationId xmlns:p14="http://schemas.microsoft.com/office/powerpoint/2010/main" val="1454002680"/>
      </p:ext>
    </p:extLst>
  </p:cSld>
  <p:clrMapOvr>
    <a:masterClrMapping/>
  </p:clrMapOvr>
  <p:transition spd="slow"/>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a:t>
            </a:r>
            <a:r>
              <a:rPr lang="ko-KR" altLang="en-US" b="1" dirty="0">
                <a:solidFill>
                  <a:schemeClr val="tx1"/>
                </a:solidFill>
              </a:rPr>
              <a:t>가산기</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3" name="그림 12">
            <a:extLst>
              <a:ext uri="{FF2B5EF4-FFF2-40B4-BE49-F238E27FC236}">
                <a16:creationId xmlns:a16="http://schemas.microsoft.com/office/drawing/2014/main" id="{75191673-8422-4002-BDB4-3D42A9133B8A}"/>
              </a:ext>
            </a:extLst>
          </p:cNvPr>
          <p:cNvPicPr>
            <a:picLocks noChangeAspect="1"/>
          </p:cNvPicPr>
          <p:nvPr/>
        </p:nvPicPr>
        <p:blipFill rotWithShape="1">
          <a:blip r:embed="rId2"/>
          <a:srcRect b="12576"/>
          <a:stretch/>
        </p:blipFill>
        <p:spPr>
          <a:xfrm>
            <a:off x="1858552" y="836712"/>
            <a:ext cx="4974832" cy="2520280"/>
          </a:xfrm>
          <a:prstGeom prst="rect">
            <a:avLst/>
          </a:prstGeom>
          <a:ln w="19050">
            <a:solidFill>
              <a:schemeClr val="tx2">
                <a:lumMod val="50000"/>
              </a:schemeClr>
            </a:solidFill>
          </a:ln>
        </p:spPr>
      </p:pic>
      <p:pic>
        <p:nvPicPr>
          <p:cNvPr id="15" name="그림 14">
            <a:extLst>
              <a:ext uri="{FF2B5EF4-FFF2-40B4-BE49-F238E27FC236}">
                <a16:creationId xmlns:a16="http://schemas.microsoft.com/office/drawing/2014/main" id="{199BD0A0-5175-48EC-810D-86E6983788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96" y="980729"/>
            <a:ext cx="3260576" cy="1811431"/>
          </a:xfrm>
          <a:prstGeom prst="rect">
            <a:avLst/>
          </a:prstGeom>
        </p:spPr>
      </p:pic>
    </p:spTree>
    <p:extLst>
      <p:ext uri="{BB962C8B-B14F-4D97-AF65-F5344CB8AC3E}">
        <p14:creationId xmlns:p14="http://schemas.microsoft.com/office/powerpoint/2010/main" val="344385911"/>
      </p:ext>
    </p:extLst>
  </p:cSld>
  <p:clrMapOvr>
    <a:masterClrMapping/>
  </p:clrMapOvr>
  <p:transition spd="slow"/>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a:t>
            </a:r>
            <a:r>
              <a:rPr lang="ko-KR" altLang="en-US" b="1" dirty="0" err="1">
                <a:solidFill>
                  <a:schemeClr val="tx1"/>
                </a:solidFill>
              </a:rPr>
              <a:t>감산기</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4" name="그림 13">
            <a:extLst>
              <a:ext uri="{FF2B5EF4-FFF2-40B4-BE49-F238E27FC236}">
                <a16:creationId xmlns:a16="http://schemas.microsoft.com/office/drawing/2014/main" id="{5A86E829-E7E7-422D-AA4E-1C02ABACDAAE}"/>
              </a:ext>
            </a:extLst>
          </p:cNvPr>
          <p:cNvPicPr>
            <a:picLocks noChangeAspect="1"/>
          </p:cNvPicPr>
          <p:nvPr/>
        </p:nvPicPr>
        <p:blipFill rotWithShape="1">
          <a:blip r:embed="rId2"/>
          <a:srcRect l="10809" t="1327" r="10460" b="13537"/>
          <a:stretch/>
        </p:blipFill>
        <p:spPr>
          <a:xfrm>
            <a:off x="2001000" y="836713"/>
            <a:ext cx="4741334" cy="1955801"/>
          </a:xfrm>
          <a:prstGeom prst="rect">
            <a:avLst/>
          </a:prstGeom>
          <a:ln w="19050">
            <a:solidFill>
              <a:schemeClr val="tx2">
                <a:lumMod val="50000"/>
              </a:schemeClr>
            </a:solidFill>
          </a:ln>
        </p:spPr>
      </p:pic>
      <p:pic>
        <p:nvPicPr>
          <p:cNvPr id="16" name="그림 15">
            <a:extLst>
              <a:ext uri="{FF2B5EF4-FFF2-40B4-BE49-F238E27FC236}">
                <a16:creationId xmlns:a16="http://schemas.microsoft.com/office/drawing/2014/main" id="{A6E4CA9C-728D-4506-8BB6-5D844DE08B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9576" y="3080546"/>
            <a:ext cx="1156654" cy="523353"/>
          </a:xfrm>
          <a:prstGeom prst="rect">
            <a:avLst/>
          </a:prstGeom>
        </p:spPr>
      </p:pic>
      <p:pic>
        <p:nvPicPr>
          <p:cNvPr id="17" name="그림 16">
            <a:extLst>
              <a:ext uri="{FF2B5EF4-FFF2-40B4-BE49-F238E27FC236}">
                <a16:creationId xmlns:a16="http://schemas.microsoft.com/office/drawing/2014/main" id="{DFEEBA14-CF74-4867-8EFE-99DECC475A3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9977"/>
          <a:stretch/>
        </p:blipFill>
        <p:spPr>
          <a:xfrm>
            <a:off x="1510182" y="3717032"/>
            <a:ext cx="4722371" cy="1285562"/>
          </a:xfrm>
          <a:prstGeom prst="rect">
            <a:avLst/>
          </a:prstGeom>
        </p:spPr>
      </p:pic>
    </p:spTree>
    <p:extLst>
      <p:ext uri="{BB962C8B-B14F-4D97-AF65-F5344CB8AC3E}">
        <p14:creationId xmlns:p14="http://schemas.microsoft.com/office/powerpoint/2010/main" val="3959364684"/>
      </p:ext>
    </p:extLst>
  </p:cSld>
  <p:clrMapOvr>
    <a:masterClrMapping/>
  </p:clrMapOvr>
  <p:transition spd="slow"/>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a:t>
            </a:r>
            <a:r>
              <a:rPr lang="ko-KR" altLang="en-US" b="1" dirty="0" err="1">
                <a:solidFill>
                  <a:schemeClr val="tx1"/>
                </a:solidFill>
              </a:rPr>
              <a:t>발진기</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3" name="그림 12">
            <a:extLst>
              <a:ext uri="{FF2B5EF4-FFF2-40B4-BE49-F238E27FC236}">
                <a16:creationId xmlns:a16="http://schemas.microsoft.com/office/drawing/2014/main" id="{22FCD0BB-3F19-4F8E-B361-555D7CC58105}"/>
              </a:ext>
            </a:extLst>
          </p:cNvPr>
          <p:cNvPicPr>
            <a:picLocks noChangeAspect="1"/>
          </p:cNvPicPr>
          <p:nvPr/>
        </p:nvPicPr>
        <p:blipFill>
          <a:blip r:embed="rId2"/>
          <a:stretch>
            <a:fillRect/>
          </a:stretch>
        </p:blipFill>
        <p:spPr>
          <a:xfrm>
            <a:off x="2855640" y="836712"/>
            <a:ext cx="6300192" cy="367967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4E537BC-D5A3-4E12-AC65-ADAD15ADEF99}"/>
                  </a:ext>
                </a:extLst>
              </p:cNvPr>
              <p:cNvSpPr txBox="1"/>
              <p:nvPr/>
            </p:nvSpPr>
            <p:spPr>
              <a:xfrm>
                <a:off x="5375921" y="1412776"/>
                <a:ext cx="886845" cy="404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400" b="1" i="1">
                          <a:solidFill>
                            <a:srgbClr val="C00000"/>
                          </a:solidFill>
                          <a:latin typeface="Cambria Math" panose="02040503050406030204" pitchFamily="18" charset="0"/>
                        </a:rPr>
                        <m:t>𝒇</m:t>
                      </m:r>
                      <m:r>
                        <a:rPr lang="en-US" altLang="ko-KR" sz="1400" b="1" i="1">
                          <a:solidFill>
                            <a:srgbClr val="C00000"/>
                          </a:solidFill>
                          <a:latin typeface="Cambria Math" panose="02040503050406030204" pitchFamily="18" charset="0"/>
                        </a:rPr>
                        <m:t>=</m:t>
                      </m:r>
                      <m:f>
                        <m:fPr>
                          <m:ctrlPr>
                            <a:rPr lang="en-US" altLang="ko-KR" sz="1400" b="1" i="1">
                              <a:solidFill>
                                <a:srgbClr val="C00000"/>
                              </a:solidFill>
                              <a:latin typeface="Cambria Math" panose="02040503050406030204" pitchFamily="18" charset="0"/>
                            </a:rPr>
                          </m:ctrlPr>
                        </m:fPr>
                        <m:num>
                          <m:r>
                            <a:rPr lang="en-US" altLang="ko-KR" sz="1400" b="1" i="1">
                              <a:solidFill>
                                <a:srgbClr val="C00000"/>
                              </a:solidFill>
                              <a:latin typeface="Cambria Math" panose="02040503050406030204" pitchFamily="18" charset="0"/>
                            </a:rPr>
                            <m:t>𝟏</m:t>
                          </m:r>
                          <m:r>
                            <a:rPr lang="en-US" altLang="ko-KR" sz="1400" b="1" i="1">
                              <a:solidFill>
                                <a:srgbClr val="C00000"/>
                              </a:solidFill>
                              <a:latin typeface="Cambria Math" panose="02040503050406030204" pitchFamily="18" charset="0"/>
                            </a:rPr>
                            <m:t> </m:t>
                          </m:r>
                        </m:num>
                        <m:den>
                          <m:r>
                            <a:rPr lang="en-US" altLang="ko-KR" sz="1400" b="1" i="1">
                              <a:solidFill>
                                <a:srgbClr val="C00000"/>
                              </a:solidFill>
                              <a:latin typeface="Cambria Math" panose="02040503050406030204" pitchFamily="18" charset="0"/>
                            </a:rPr>
                            <m:t>𝟐</m:t>
                          </m:r>
                          <m:r>
                            <a:rPr lang="en-US" altLang="ko-KR" sz="1400" b="1" i="1">
                              <a:solidFill>
                                <a:srgbClr val="C00000"/>
                              </a:solidFill>
                              <a:latin typeface="Cambria Math" panose="02040503050406030204" pitchFamily="18" charset="0"/>
                            </a:rPr>
                            <m:t>𝑹</m:t>
                          </m:r>
                          <m:r>
                            <a:rPr lang="en-US" altLang="ko-KR" sz="1400" b="1" i="1" baseline="-25000">
                              <a:solidFill>
                                <a:srgbClr val="C00000"/>
                              </a:solidFill>
                              <a:latin typeface="Cambria Math" panose="02040503050406030204" pitchFamily="18" charset="0"/>
                            </a:rPr>
                            <m:t>𝟏</m:t>
                          </m:r>
                          <m:r>
                            <a:rPr lang="en-US" altLang="ko-KR" sz="1400" b="1" i="1">
                              <a:solidFill>
                                <a:srgbClr val="C00000"/>
                              </a:solidFill>
                              <a:latin typeface="Cambria Math" panose="02040503050406030204" pitchFamily="18" charset="0"/>
                            </a:rPr>
                            <m:t>𝑪</m:t>
                          </m:r>
                          <m:r>
                            <a:rPr lang="en-US" altLang="ko-KR" sz="1400" b="1" i="1" baseline="-25000">
                              <a:solidFill>
                                <a:srgbClr val="C00000"/>
                              </a:solidFill>
                              <a:latin typeface="Cambria Math" panose="02040503050406030204" pitchFamily="18" charset="0"/>
                            </a:rPr>
                            <m:t>𝟏</m:t>
                          </m:r>
                        </m:den>
                      </m:f>
                    </m:oMath>
                  </m:oMathPara>
                </a14:m>
                <a:endParaRPr lang="ko-KR" altLang="en-US" sz="1400" b="1" i="1" dirty="0">
                  <a:solidFill>
                    <a:srgbClr val="C00000"/>
                  </a:solidFill>
                </a:endParaRPr>
              </a:p>
            </p:txBody>
          </p:sp>
        </mc:Choice>
        <mc:Fallback xmlns="">
          <p:sp>
            <p:nvSpPr>
              <p:cNvPr id="15" name="TextBox 14">
                <a:extLst>
                  <a:ext uri="{FF2B5EF4-FFF2-40B4-BE49-F238E27FC236}">
                    <a16:creationId xmlns:a16="http://schemas.microsoft.com/office/drawing/2014/main" id="{44E537BC-D5A3-4E12-AC65-ADAD15ADEF99}"/>
                  </a:ext>
                </a:extLst>
              </p:cNvPr>
              <p:cNvSpPr txBox="1">
                <a:spLocks noRot="1" noChangeAspect="1" noMove="1" noResize="1" noEditPoints="1" noAdjustHandles="1" noChangeArrowheads="1" noChangeShapeType="1" noTextEdit="1"/>
              </p:cNvSpPr>
              <p:nvPr/>
            </p:nvSpPr>
            <p:spPr>
              <a:xfrm>
                <a:off x="5375921" y="1412776"/>
                <a:ext cx="886845" cy="404726"/>
              </a:xfrm>
              <a:prstGeom prst="rect">
                <a:avLst/>
              </a:prstGeom>
              <a:blipFill>
                <a:blip r:embed="rId3"/>
                <a:stretch>
                  <a:fillRect l="-5517" r="-690" b="-18182"/>
                </a:stretch>
              </a:blipFill>
            </p:spPr>
            <p:txBody>
              <a:bodyPr/>
              <a:lstStyle/>
              <a:p>
                <a:r>
                  <a:rPr lang="ko-KR" altLang="en-US">
                    <a:noFill/>
                  </a:rPr>
                  <a:t> </a:t>
                </a:r>
              </a:p>
            </p:txBody>
          </p:sp>
        </mc:Fallback>
      </mc:AlternateContent>
      <p:sp>
        <p:nvSpPr>
          <p:cNvPr id="18" name="TextBox 17">
            <a:extLst>
              <a:ext uri="{FF2B5EF4-FFF2-40B4-BE49-F238E27FC236}">
                <a16:creationId xmlns:a16="http://schemas.microsoft.com/office/drawing/2014/main" id="{428C1BAB-D24B-45C5-8E25-A837CD14EB56}"/>
              </a:ext>
            </a:extLst>
          </p:cNvPr>
          <p:cNvSpPr txBox="1"/>
          <p:nvPr/>
        </p:nvSpPr>
        <p:spPr>
          <a:xfrm>
            <a:off x="6888088" y="5517233"/>
            <a:ext cx="3528392" cy="646331"/>
          </a:xfrm>
          <a:prstGeom prst="rect">
            <a:avLst/>
          </a:prstGeom>
          <a:noFill/>
        </p:spPr>
        <p:txBody>
          <a:bodyPr wrap="square" rtlCol="0">
            <a:spAutoFit/>
          </a:bodyPr>
          <a:lstStyle/>
          <a:p>
            <a:r>
              <a:rPr lang="en-US" altLang="ko-KR" dirty="0"/>
              <a:t>R4 = Avoid the saturation</a:t>
            </a:r>
          </a:p>
          <a:p>
            <a:r>
              <a:rPr lang="en-US" altLang="ko-KR" dirty="0"/>
              <a:t>problem at low frequency.</a:t>
            </a:r>
            <a:endParaRPr lang="ko-KR" altLang="en-US" dirty="0"/>
          </a:p>
        </p:txBody>
      </p:sp>
    </p:spTree>
    <p:extLst>
      <p:ext uri="{BB962C8B-B14F-4D97-AF65-F5344CB8AC3E}">
        <p14:creationId xmlns:p14="http://schemas.microsoft.com/office/powerpoint/2010/main" val="2314751846"/>
      </p:ext>
    </p:extLst>
  </p:cSld>
  <p:clrMapOvr>
    <a:masterClrMapping/>
  </p:clrMapOvr>
  <p:transition spd="slow"/>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en-US" altLang="ko-KR" b="1" dirty="0">
                <a:solidFill>
                  <a:schemeClr val="tx1"/>
                </a:solidFill>
              </a:rPr>
              <a:t> </a:t>
            </a:r>
            <a:r>
              <a:rPr lang="ko-KR" altLang="en-US" b="1" dirty="0">
                <a:solidFill>
                  <a:schemeClr val="tx1"/>
                </a:solidFill>
              </a:rPr>
              <a:t>연산증폭기</a:t>
            </a:r>
            <a:r>
              <a:rPr lang="en-US" altLang="ko-KR" b="1" dirty="0">
                <a:solidFill>
                  <a:schemeClr val="tx1"/>
                </a:solidFill>
              </a:rPr>
              <a:t>.</a:t>
            </a:r>
            <a:r>
              <a:rPr lang="en-US" altLang="ko-KR" b="1" dirty="0" err="1">
                <a:solidFill>
                  <a:schemeClr val="tx1"/>
                </a:solidFill>
              </a:rPr>
              <a:t>CdS</a:t>
            </a:r>
            <a:r>
              <a:rPr lang="en-US" altLang="ko-KR" b="1" dirty="0">
                <a:solidFill>
                  <a:schemeClr val="tx1"/>
                </a:solidFill>
              </a:rPr>
              <a:t> </a:t>
            </a:r>
            <a:r>
              <a:rPr lang="ko-KR" altLang="en-US" b="1" dirty="0">
                <a:solidFill>
                  <a:schemeClr val="tx1"/>
                </a:solidFill>
              </a:rPr>
              <a:t>조도 측정 회로</a:t>
            </a:r>
            <a:endParaRPr lang="en-US" altLang="ko-KR"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1"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4"/>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4" name="그림 13">
            <a:extLst>
              <a:ext uri="{FF2B5EF4-FFF2-40B4-BE49-F238E27FC236}">
                <a16:creationId xmlns:a16="http://schemas.microsoft.com/office/drawing/2014/main" id="{FF6ADC8A-6B28-426B-AD4E-F0D1F9BDCBFC}"/>
              </a:ext>
            </a:extLst>
          </p:cNvPr>
          <p:cNvPicPr>
            <a:picLocks noChangeAspect="1"/>
          </p:cNvPicPr>
          <p:nvPr/>
        </p:nvPicPr>
        <p:blipFill>
          <a:blip r:embed="rId2"/>
          <a:stretch>
            <a:fillRect/>
          </a:stretch>
        </p:blipFill>
        <p:spPr>
          <a:xfrm>
            <a:off x="2783632" y="601664"/>
            <a:ext cx="6511630" cy="3750749"/>
          </a:xfrm>
          <a:prstGeom prst="rect">
            <a:avLst/>
          </a:prstGeom>
        </p:spPr>
      </p:pic>
      <p:sp>
        <p:nvSpPr>
          <p:cNvPr id="16" name="TextBox 15">
            <a:extLst>
              <a:ext uri="{FF2B5EF4-FFF2-40B4-BE49-F238E27FC236}">
                <a16:creationId xmlns:a16="http://schemas.microsoft.com/office/drawing/2014/main" id="{55DF602A-B296-4404-8D49-B92D7D40BA7E}"/>
              </a:ext>
            </a:extLst>
          </p:cNvPr>
          <p:cNvSpPr txBox="1"/>
          <p:nvPr/>
        </p:nvSpPr>
        <p:spPr>
          <a:xfrm>
            <a:off x="1879119" y="980728"/>
            <a:ext cx="772969" cy="369332"/>
          </a:xfrm>
          <a:prstGeom prst="rect">
            <a:avLst/>
          </a:prstGeom>
          <a:noFill/>
        </p:spPr>
        <p:txBody>
          <a:bodyPr wrap="none" rtlCol="0">
            <a:spAutoFit/>
          </a:bodyPr>
          <a:lstStyle/>
          <a:p>
            <a:r>
              <a:rPr lang="en-US" altLang="ko-KR" b="1"/>
              <a:t>+12V</a:t>
            </a:r>
            <a:endParaRPr lang="ko-KR" altLang="en-US" b="1"/>
          </a:p>
        </p:txBody>
      </p:sp>
    </p:spTree>
    <p:extLst>
      <p:ext uri="{BB962C8B-B14F-4D97-AF65-F5344CB8AC3E}">
        <p14:creationId xmlns:p14="http://schemas.microsoft.com/office/powerpoint/2010/main" val="1744606491"/>
      </p:ext>
    </p:extLst>
  </p:cSld>
  <p:clrMapOvr>
    <a:masterClrMapping/>
  </p:clrMapOvr>
  <p:transition spd="slow"/>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7"/>
            <a:ext cx="9144000" cy="259228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77800" algn="ctr"/>
            <a:r>
              <a:rPr lang="ko-KR" altLang="en-US" sz="4400" b="1">
                <a:solidFill>
                  <a:schemeClr val="tx1"/>
                </a:solidFill>
              </a:rPr>
              <a:t>전자 장비</a:t>
            </a:r>
            <a:r>
              <a:rPr lang="en-US" altLang="ko-KR" sz="4400" b="1">
                <a:solidFill>
                  <a:schemeClr val="tx1"/>
                </a:solidFill>
              </a:rPr>
              <a:t>, </a:t>
            </a:r>
            <a:r>
              <a:rPr lang="ko-KR" altLang="en-US" sz="4400" b="1">
                <a:solidFill>
                  <a:schemeClr val="tx1"/>
                </a:solidFill>
              </a:rPr>
              <a:t>계측기</a:t>
            </a:r>
            <a:endParaRPr lang="en-US" altLang="ko-KR" sz="3600" b="1" dirty="0">
              <a:solidFill>
                <a:schemeClr val="tx1"/>
              </a:solidFill>
            </a:endParaRPr>
          </a:p>
        </p:txBody>
      </p:sp>
    </p:spTree>
    <p:extLst>
      <p:ext uri="{BB962C8B-B14F-4D97-AF65-F5344CB8AC3E}">
        <p14:creationId xmlns:p14="http://schemas.microsoft.com/office/powerpoint/2010/main" val="3430156973"/>
      </p:ext>
    </p:extLst>
  </p:cSld>
  <p:clrMapOvr>
    <a:masterClrMapping/>
  </p:clrMapOvr>
  <p:transition spd="slow"/>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디지털 멀티미터</a:t>
            </a:r>
            <a:endParaRPr lang="en-US" altLang="ko-KR" sz="1600"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444575216" descr="EMB00002da45b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764704"/>
            <a:ext cx="4200401" cy="5861036"/>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5519936" y="1124744"/>
            <a:ext cx="4572000" cy="4067780"/>
          </a:xfrm>
          <a:prstGeom prst="rect">
            <a:avLst/>
          </a:prstGeom>
          <a:solidFill>
            <a:schemeClr val="bg2"/>
          </a:solidFill>
        </p:spPr>
        <p:txBody>
          <a:bodyPr>
            <a:spAutoFit/>
          </a:bodyPr>
          <a:lstStyle/>
          <a:p>
            <a:pPr marL="285750" indent="-285750" algn="just" fontAlgn="base">
              <a:lnSpc>
                <a:spcPts val="2500"/>
              </a:lnSpc>
              <a:spcBef>
                <a:spcPts val="500"/>
              </a:spcBef>
              <a:buFont typeface="Arial" panose="020B0604020202020204" pitchFamily="34" charset="0"/>
              <a:buChar char="•"/>
            </a:pPr>
            <a:r>
              <a:rPr lang="ko-KR" altLang="en-US" kern="0" spc="-100">
                <a:solidFill>
                  <a:srgbClr val="000000"/>
                </a:solidFill>
                <a:latin typeface="+mn-ea"/>
              </a:rPr>
              <a:t>전자부품의 저항 값과 회로의 전압</a:t>
            </a:r>
            <a:r>
              <a:rPr lang="en-US" altLang="ko-KR" kern="0" spc="-100">
                <a:solidFill>
                  <a:srgbClr val="000000"/>
                </a:solidFill>
                <a:latin typeface="+mn-ea"/>
              </a:rPr>
              <a:t>, </a:t>
            </a:r>
            <a:r>
              <a:rPr lang="ko-KR" altLang="en-US" kern="0" spc="-100">
                <a:solidFill>
                  <a:srgbClr val="000000"/>
                </a:solidFill>
                <a:latin typeface="+mn-ea"/>
              </a:rPr>
              <a:t>전류를 측정할 수 있으며 전자회로의 시험을 위해 필요한 가장 기본적으로 필요한 측정 장비이다</a:t>
            </a:r>
            <a:r>
              <a:rPr lang="en-US" altLang="ko-KR" kern="0" spc="-100">
                <a:solidFill>
                  <a:srgbClr val="000000"/>
                </a:solidFill>
                <a:latin typeface="+mn-ea"/>
              </a:rPr>
              <a:t>. </a:t>
            </a:r>
          </a:p>
          <a:p>
            <a:pPr marL="285750" indent="-285750" algn="just" fontAlgn="base">
              <a:lnSpc>
                <a:spcPts val="2500"/>
              </a:lnSpc>
              <a:spcBef>
                <a:spcPts val="500"/>
              </a:spcBef>
              <a:buFont typeface="Arial" panose="020B0604020202020204" pitchFamily="34" charset="0"/>
              <a:buChar char="•"/>
            </a:pPr>
            <a:endParaRPr lang="en-US" altLang="ko-KR" kern="0" spc="-100">
              <a:solidFill>
                <a:srgbClr val="000000"/>
              </a:solidFill>
              <a:latin typeface="+mn-ea"/>
            </a:endParaRPr>
          </a:p>
          <a:p>
            <a:pPr marL="285750" indent="-285750" algn="just" fontAlgn="base">
              <a:lnSpc>
                <a:spcPts val="2500"/>
              </a:lnSpc>
              <a:spcBef>
                <a:spcPts val="500"/>
              </a:spcBef>
              <a:buFont typeface="Arial" panose="020B0604020202020204" pitchFamily="34" charset="0"/>
              <a:buChar char="•"/>
            </a:pPr>
            <a:r>
              <a:rPr lang="ko-KR" altLang="en-US">
                <a:latin typeface="+mn-ea"/>
              </a:rPr>
              <a:t>디지털 멀티미터는 측정할 신호를 선택하기 위하여 로터리 스위치를 주로 사용하며 교류전압</a:t>
            </a:r>
            <a:r>
              <a:rPr lang="en-US" altLang="ko-KR">
                <a:latin typeface="+mn-ea"/>
              </a:rPr>
              <a:t>, </a:t>
            </a:r>
            <a:r>
              <a:rPr lang="ko-KR" altLang="en-US">
                <a:latin typeface="+mn-ea"/>
              </a:rPr>
              <a:t>직류 전압</a:t>
            </a:r>
            <a:r>
              <a:rPr lang="en-US" altLang="ko-KR">
                <a:latin typeface="+mn-ea"/>
              </a:rPr>
              <a:t>, </a:t>
            </a:r>
            <a:r>
              <a:rPr lang="ko-KR" altLang="en-US">
                <a:latin typeface="+mn-ea"/>
              </a:rPr>
              <a:t>교류 전류</a:t>
            </a:r>
            <a:r>
              <a:rPr lang="en-US" altLang="ko-KR">
                <a:latin typeface="+mn-ea"/>
              </a:rPr>
              <a:t>, </a:t>
            </a:r>
            <a:r>
              <a:rPr lang="ko-KR" altLang="en-US">
                <a:latin typeface="+mn-ea"/>
              </a:rPr>
              <a:t>교류 전압</a:t>
            </a:r>
            <a:r>
              <a:rPr lang="en-US" altLang="ko-KR">
                <a:latin typeface="+mn-ea"/>
              </a:rPr>
              <a:t>, </a:t>
            </a:r>
            <a:r>
              <a:rPr lang="ko-KR" altLang="en-US">
                <a:latin typeface="+mn-ea"/>
              </a:rPr>
              <a:t>저항 등을 선택할 수 있으며 측정하기 전에 로터리 스위치가 올바른 위치에 있는지 반드시 확인하고 측정을 하여야 한다</a:t>
            </a:r>
            <a:r>
              <a:rPr lang="en-US" altLang="ko-KR">
                <a:latin typeface="+mn-ea"/>
              </a:rPr>
              <a:t>.</a:t>
            </a:r>
            <a:endParaRPr lang="ko-KR" altLang="en-US" kern="0" spc="-100">
              <a:solidFill>
                <a:srgbClr val="000000"/>
              </a:solidFill>
              <a:latin typeface="+mn-ea"/>
            </a:endParaRPr>
          </a:p>
        </p:txBody>
      </p:sp>
    </p:spTree>
    <p:extLst>
      <p:ext uri="{BB962C8B-B14F-4D97-AF65-F5344CB8AC3E}">
        <p14:creationId xmlns:p14="http://schemas.microsoft.com/office/powerpoint/2010/main" val="676501036"/>
      </p:ext>
    </p:extLst>
  </p:cSld>
  <p:clrMapOvr>
    <a:masterClrMapping/>
  </p:clrMapOvr>
  <p:transition spd="slow"/>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오실로스코프</a:t>
            </a:r>
            <a:r>
              <a:rPr lang="en-US" altLang="ko-KR" sz="2000" b="1">
                <a:solidFill>
                  <a:schemeClr val="tx1"/>
                </a:solidFill>
              </a:rPr>
              <a:t>(OscilloScope)</a:t>
            </a:r>
            <a:endParaRPr lang="en-US" altLang="ko-KR" sz="1600"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직사각형 4"/>
          <p:cNvSpPr/>
          <p:nvPr/>
        </p:nvSpPr>
        <p:spPr>
          <a:xfrm>
            <a:off x="1807190" y="4653136"/>
            <a:ext cx="8577620" cy="1754326"/>
          </a:xfrm>
          <a:prstGeom prst="rect">
            <a:avLst/>
          </a:prstGeom>
          <a:solidFill>
            <a:schemeClr val="bg2"/>
          </a:solidFill>
        </p:spPr>
        <p:txBody>
          <a:bodyPr wrap="square">
            <a:spAutoFit/>
          </a:bodyPr>
          <a:lstStyle/>
          <a:p>
            <a:pPr marL="285750" indent="-285750" fontAlgn="base">
              <a:buFont typeface="Arial" panose="020B0604020202020204" pitchFamily="34" charset="0"/>
              <a:buChar char="•"/>
            </a:pPr>
            <a:r>
              <a:rPr lang="ko-KR" altLang="en-US">
                <a:latin typeface="+mn-ea"/>
              </a:rPr>
              <a:t>전자회로에서 입출력 신호를 시각적으로 확인할 수 있는 측정기로서 전자 신호의 진폭과 주기</a:t>
            </a:r>
            <a:r>
              <a:rPr lang="en-US" altLang="ko-KR">
                <a:latin typeface="+mn-ea"/>
              </a:rPr>
              <a:t>, </a:t>
            </a:r>
            <a:r>
              <a:rPr lang="ko-KR" altLang="en-US">
                <a:latin typeface="+mn-ea"/>
              </a:rPr>
              <a:t>잡음 정도와 시간에 따른 신호의 변화를 한 눈에 볼 수 있으므로 매우 편리한 측정기이다</a:t>
            </a:r>
            <a:r>
              <a:rPr lang="en-US" altLang="ko-KR">
                <a:latin typeface="+mn-ea"/>
              </a:rPr>
              <a:t>. </a:t>
            </a:r>
          </a:p>
          <a:p>
            <a:pPr marL="285750" indent="-285750" fontAlgn="base">
              <a:buFont typeface="Arial" panose="020B0604020202020204" pitchFamily="34" charset="0"/>
              <a:buChar char="•"/>
            </a:pPr>
            <a:r>
              <a:rPr lang="ko-KR" altLang="en-US">
                <a:latin typeface="+mn-ea"/>
              </a:rPr>
              <a:t>오실로스코프는 동시에 </a:t>
            </a:r>
            <a:r>
              <a:rPr lang="en-US" altLang="ko-KR">
                <a:latin typeface="+mn-ea"/>
              </a:rPr>
              <a:t>2</a:t>
            </a:r>
            <a:r>
              <a:rPr lang="ko-KR" altLang="en-US">
                <a:latin typeface="+mn-ea"/>
              </a:rPr>
              <a:t>가지 신호를 측정할 수 있으며 종류에 따라 </a:t>
            </a:r>
            <a:r>
              <a:rPr lang="en-US" altLang="ko-KR">
                <a:latin typeface="+mn-ea"/>
              </a:rPr>
              <a:t>4</a:t>
            </a:r>
            <a:r>
              <a:rPr lang="ko-KR" altLang="en-US">
                <a:latin typeface="+mn-ea"/>
              </a:rPr>
              <a:t>개까지 측정할 수 있는 장비도 있으며 로터리 스위치를 조작하여 전압의 크기와 주기를 설정할 수 있다</a:t>
            </a:r>
            <a:r>
              <a:rPr lang="en-US" altLang="ko-KR">
                <a:latin typeface="+mn-ea"/>
              </a:rPr>
              <a:t>.</a:t>
            </a:r>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7169" name="_x442097416" descr="EMB00002da45b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437" y="609666"/>
            <a:ext cx="7475127" cy="399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891687"/>
      </p:ext>
    </p:extLst>
  </p:cSld>
  <p:clrMapOvr>
    <a:masterClrMapping/>
  </p:clrMapOvr>
  <p:transition spd="slow"/>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신호 발생기</a:t>
            </a:r>
            <a:r>
              <a:rPr lang="en-US" altLang="ko-KR" sz="2000" b="1">
                <a:solidFill>
                  <a:schemeClr val="tx1"/>
                </a:solidFill>
              </a:rPr>
              <a:t>(Fuction Generator)</a:t>
            </a:r>
            <a:endParaRPr lang="en-US" altLang="ko-KR" sz="1600"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직사각형 4"/>
          <p:cNvSpPr/>
          <p:nvPr/>
        </p:nvSpPr>
        <p:spPr>
          <a:xfrm>
            <a:off x="1679575" y="4869161"/>
            <a:ext cx="8577620" cy="1426031"/>
          </a:xfrm>
          <a:prstGeom prst="rect">
            <a:avLst/>
          </a:prstGeom>
          <a:solidFill>
            <a:schemeClr val="bg2"/>
          </a:solidFill>
        </p:spPr>
        <p:txBody>
          <a:bodyPr wrap="square">
            <a:spAutoFit/>
          </a:bodyPr>
          <a:lstStyle/>
          <a:p>
            <a:pPr marL="285750" indent="-285750" fontAlgn="base">
              <a:lnSpc>
                <a:spcPts val="2600"/>
              </a:lnSpc>
              <a:buFont typeface="Arial" panose="020B0604020202020204" pitchFamily="34" charset="0"/>
              <a:buChar char="•"/>
            </a:pPr>
            <a:r>
              <a:rPr lang="ko-KR" altLang="en-US">
                <a:latin typeface="+mn-ea"/>
              </a:rPr>
              <a:t>신호발생기는 전자회로의 시험을 위해 필요한 신호를 공급해 주기 위해 사인파</a:t>
            </a:r>
            <a:r>
              <a:rPr lang="en-US" altLang="ko-KR">
                <a:latin typeface="+mn-ea"/>
              </a:rPr>
              <a:t>, </a:t>
            </a:r>
            <a:r>
              <a:rPr lang="ko-KR" altLang="en-US">
                <a:latin typeface="+mn-ea"/>
              </a:rPr>
              <a:t>삼각파</a:t>
            </a:r>
            <a:r>
              <a:rPr lang="en-US" altLang="ko-KR">
                <a:latin typeface="+mn-ea"/>
              </a:rPr>
              <a:t>, </a:t>
            </a:r>
            <a:r>
              <a:rPr lang="ko-KR" altLang="en-US">
                <a:latin typeface="+mn-ea"/>
              </a:rPr>
              <a:t>구형파와 같은 다양한 아날로그</a:t>
            </a:r>
            <a:r>
              <a:rPr lang="en-US" altLang="ko-KR">
                <a:latin typeface="+mn-ea"/>
              </a:rPr>
              <a:t>, </a:t>
            </a:r>
            <a:r>
              <a:rPr lang="ko-KR" altLang="en-US">
                <a:latin typeface="+mn-ea"/>
              </a:rPr>
              <a:t>디지털 신호를 발생할 수 있는 계측기로 사용자가 원하는 전압과 원하는 주파수의 신호를 만들어 출력할 수 있는 계측기이다</a:t>
            </a:r>
            <a:r>
              <a:rPr lang="en-US" altLang="ko-KR">
                <a:latin typeface="+mn-ea"/>
              </a:rPr>
              <a:t>. </a:t>
            </a:r>
            <a:endParaRPr lang="ko-KR" altLang="en-US">
              <a:latin typeface="+mn-ea"/>
            </a:endParaRPr>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193" name="_x442099648" descr="EMB00002da45b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7" y="858428"/>
            <a:ext cx="7536799" cy="37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553633"/>
      </p:ext>
    </p:extLst>
  </p:cSld>
  <p:clrMapOvr>
    <a:masterClrMapping/>
  </p:clrMapOvr>
  <p:transition spd="slow"/>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전원공급장치</a:t>
            </a:r>
            <a:r>
              <a:rPr lang="en-US" altLang="ko-KR" sz="2000" b="1">
                <a:solidFill>
                  <a:schemeClr val="tx1"/>
                </a:solidFill>
              </a:rPr>
              <a:t>(Power Supply)</a:t>
            </a:r>
            <a:endParaRPr lang="en-US" altLang="ko-KR" sz="1600"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5" name="직사각형 4"/>
          <p:cNvSpPr/>
          <p:nvPr/>
        </p:nvSpPr>
        <p:spPr>
          <a:xfrm>
            <a:off x="1687537" y="5034791"/>
            <a:ext cx="8577620" cy="1374735"/>
          </a:xfrm>
          <a:prstGeom prst="rect">
            <a:avLst/>
          </a:prstGeom>
          <a:solidFill>
            <a:schemeClr val="bg2"/>
          </a:solidFill>
        </p:spPr>
        <p:txBody>
          <a:bodyPr wrap="square">
            <a:spAutoFit/>
          </a:bodyPr>
          <a:lstStyle/>
          <a:p>
            <a:pPr marL="285750" indent="-285750" fontAlgn="base">
              <a:lnSpc>
                <a:spcPts val="2500"/>
              </a:lnSpc>
              <a:buFont typeface="Arial" panose="020B0604020202020204" pitchFamily="34" charset="0"/>
              <a:buChar char="•"/>
            </a:pPr>
            <a:r>
              <a:rPr lang="ko-KR" altLang="en-US">
                <a:latin typeface="+mn-ea"/>
              </a:rPr>
              <a:t>전자회로에 전원을 공급해 주기 위해 사용하며 출력 전압과 전류 제한 값을 설정할 수 있으며 출력 전압과 전류가 표시된다</a:t>
            </a:r>
            <a:r>
              <a:rPr lang="en-US" altLang="ko-KR">
                <a:latin typeface="+mn-ea"/>
              </a:rPr>
              <a:t>. </a:t>
            </a:r>
          </a:p>
          <a:p>
            <a:pPr marL="285750" indent="-285750" fontAlgn="base">
              <a:lnSpc>
                <a:spcPts val="2500"/>
              </a:lnSpc>
              <a:buFont typeface="Arial" panose="020B0604020202020204" pitchFamily="34" charset="0"/>
              <a:buChar char="•"/>
            </a:pPr>
            <a:r>
              <a:rPr lang="ko-KR" altLang="en-US">
                <a:latin typeface="+mn-ea"/>
              </a:rPr>
              <a:t>표시부에는 현재 출력되고 있는 전압과 전류가 표시되며 연결된 부하가 설정된 전류 이상을 소모할 때에는 설정된 전류 제한값 까지만 공급이 된다</a:t>
            </a:r>
            <a:r>
              <a:rPr lang="en-US" altLang="ko-KR">
                <a:latin typeface="+mn-ea"/>
              </a:rPr>
              <a:t>.</a:t>
            </a:r>
            <a:endParaRPr lang="ko-KR" altLang="en-US">
              <a:latin typeface="+mn-ea"/>
            </a:endParaRPr>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 name="그림 7"/>
          <p:cNvPicPr>
            <a:picLocks noChangeAspect="1"/>
          </p:cNvPicPr>
          <p:nvPr/>
        </p:nvPicPr>
        <p:blipFill>
          <a:blip r:embed="rId2"/>
          <a:stretch>
            <a:fillRect/>
          </a:stretch>
        </p:blipFill>
        <p:spPr>
          <a:xfrm>
            <a:off x="2270428" y="836712"/>
            <a:ext cx="5841796" cy="3910046"/>
          </a:xfrm>
          <a:prstGeom prst="rect">
            <a:avLst/>
          </a:prstGeom>
        </p:spPr>
      </p:pic>
    </p:spTree>
    <p:extLst>
      <p:ext uri="{BB962C8B-B14F-4D97-AF65-F5344CB8AC3E}">
        <p14:creationId xmlns:p14="http://schemas.microsoft.com/office/powerpoint/2010/main" val="71610452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a:t>
            </a:r>
            <a:endParaRPr lang="ko-KR" altLang="en-US" sz="2000" b="1" dirty="0">
              <a:solidFill>
                <a:srgbClr val="000099"/>
              </a:solidFill>
            </a:endParaRPr>
          </a:p>
        </p:txBody>
      </p:sp>
      <p:pic>
        <p:nvPicPr>
          <p:cNvPr id="11" name="그림 10"/>
          <p:cNvPicPr>
            <a:picLocks noChangeAspect="1"/>
          </p:cNvPicPr>
          <p:nvPr/>
        </p:nvPicPr>
        <p:blipFill>
          <a:blip r:embed="rId2"/>
          <a:stretch>
            <a:fillRect/>
          </a:stretch>
        </p:blipFill>
        <p:spPr>
          <a:xfrm>
            <a:off x="2279576" y="908721"/>
            <a:ext cx="7845076" cy="3239001"/>
          </a:xfrm>
          <a:prstGeom prst="rect">
            <a:avLst/>
          </a:prstGeom>
          <a:ln>
            <a:solidFill>
              <a:schemeClr val="tx1">
                <a:lumMod val="50000"/>
                <a:lumOff val="50000"/>
              </a:schemeClr>
            </a:solidFill>
          </a:ln>
        </p:spPr>
      </p:pic>
      <p:cxnSp>
        <p:nvCxnSpPr>
          <p:cNvPr id="12" name="직선 화살표 연결선 11"/>
          <p:cNvCxnSpPr/>
          <p:nvPr/>
        </p:nvCxnSpPr>
        <p:spPr>
          <a:xfrm flipH="1" flipV="1">
            <a:off x="6436223" y="3169183"/>
            <a:ext cx="10274" cy="380143"/>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994435" y="3479192"/>
            <a:ext cx="1207382" cy="307777"/>
          </a:xfrm>
          <a:prstGeom prst="rect">
            <a:avLst/>
          </a:prstGeom>
          <a:solidFill>
            <a:srgbClr val="FFC000"/>
          </a:solidFill>
        </p:spPr>
        <p:txBody>
          <a:bodyPr wrap="none" rtlCol="0">
            <a:spAutoFit/>
          </a:bodyPr>
          <a:lstStyle/>
          <a:p>
            <a:r>
              <a:rPr lang="ko-KR" altLang="en-US" sz="1400" b="1"/>
              <a:t>코드 입력 창</a:t>
            </a:r>
          </a:p>
        </p:txBody>
      </p:sp>
      <p:cxnSp>
        <p:nvCxnSpPr>
          <p:cNvPr id="14" name="직선 화살표 연결선 13"/>
          <p:cNvCxnSpPr/>
          <p:nvPr/>
        </p:nvCxnSpPr>
        <p:spPr>
          <a:xfrm flipV="1">
            <a:off x="5449910" y="3189732"/>
            <a:ext cx="0" cy="597236"/>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64620" y="3786969"/>
            <a:ext cx="1386918" cy="307777"/>
          </a:xfrm>
          <a:prstGeom prst="rect">
            <a:avLst/>
          </a:prstGeom>
          <a:solidFill>
            <a:srgbClr val="FFC000"/>
          </a:solidFill>
        </p:spPr>
        <p:txBody>
          <a:bodyPr wrap="none" rtlCol="0">
            <a:spAutoFit/>
          </a:bodyPr>
          <a:lstStyle/>
          <a:p>
            <a:r>
              <a:rPr lang="ko-KR" altLang="en-US" sz="1400" b="1"/>
              <a:t>코드 실행 버튼</a:t>
            </a:r>
          </a:p>
        </p:txBody>
      </p:sp>
      <p:cxnSp>
        <p:nvCxnSpPr>
          <p:cNvPr id="21" name="직선 화살표 연결선 20"/>
          <p:cNvCxnSpPr/>
          <p:nvPr/>
        </p:nvCxnSpPr>
        <p:spPr>
          <a:xfrm flipH="1" flipV="1">
            <a:off x="8051019" y="3443009"/>
            <a:ext cx="29075" cy="19007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727548" y="3634193"/>
            <a:ext cx="2050561" cy="307777"/>
          </a:xfrm>
          <a:prstGeom prst="rect">
            <a:avLst/>
          </a:prstGeom>
          <a:solidFill>
            <a:srgbClr val="FFC000"/>
          </a:solidFill>
        </p:spPr>
        <p:txBody>
          <a:bodyPr wrap="none" rtlCol="0">
            <a:spAutoFit/>
          </a:bodyPr>
          <a:lstStyle/>
          <a:p>
            <a:r>
              <a:rPr lang="ko-KR" altLang="en-US" sz="1400" b="1"/>
              <a:t>코드 입력 창 추가 버튼</a:t>
            </a:r>
          </a:p>
        </p:txBody>
      </p:sp>
      <p:cxnSp>
        <p:nvCxnSpPr>
          <p:cNvPr id="23" name="직선 화살표 연결선 22"/>
          <p:cNvCxnSpPr/>
          <p:nvPr/>
        </p:nvCxnSpPr>
        <p:spPr>
          <a:xfrm flipH="1">
            <a:off x="2501227" y="3981208"/>
            <a:ext cx="249987" cy="744"/>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757393" y="3786968"/>
            <a:ext cx="1683474" cy="307777"/>
          </a:xfrm>
          <a:prstGeom prst="rect">
            <a:avLst/>
          </a:prstGeom>
          <a:solidFill>
            <a:schemeClr val="accent6">
              <a:lumMod val="40000"/>
              <a:lumOff val="60000"/>
            </a:schemeClr>
          </a:solidFill>
        </p:spPr>
        <p:txBody>
          <a:bodyPr wrap="none" rtlCol="0">
            <a:spAutoFit/>
          </a:bodyPr>
          <a:lstStyle/>
          <a:p>
            <a:r>
              <a:rPr lang="ko-KR" altLang="en-US" sz="1400" b="1"/>
              <a:t>가상환경 드라이브</a:t>
            </a:r>
          </a:p>
        </p:txBody>
      </p:sp>
    </p:spTree>
    <p:extLst>
      <p:ext uri="{BB962C8B-B14F-4D97-AF65-F5344CB8AC3E}">
        <p14:creationId xmlns:p14="http://schemas.microsoft.com/office/powerpoint/2010/main" val="3822496235"/>
      </p:ext>
    </p:extLst>
  </p:cSld>
  <p:clrMapOvr>
    <a:masterClrMapping/>
  </p:clrMapOvr>
  <p:transition spd="slow"/>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7"/>
            <a:ext cx="9144000" cy="25922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77800" algn="ctr"/>
            <a:r>
              <a:rPr lang="ko-KR" altLang="en-US" sz="4400" b="1">
                <a:solidFill>
                  <a:schemeClr val="tx1"/>
                </a:solidFill>
              </a:rPr>
              <a:t>하드웨어 신뢰성 시험</a:t>
            </a:r>
            <a:endParaRPr lang="en-US" altLang="ko-KR" sz="3600" b="1" dirty="0">
              <a:solidFill>
                <a:schemeClr val="tx1"/>
              </a:solidFill>
            </a:endParaRPr>
          </a:p>
        </p:txBody>
      </p:sp>
    </p:spTree>
    <p:extLst>
      <p:ext uri="{BB962C8B-B14F-4D97-AF65-F5344CB8AC3E}">
        <p14:creationId xmlns:p14="http://schemas.microsoft.com/office/powerpoint/2010/main" val="325702305"/>
      </p:ext>
    </p:extLst>
  </p:cSld>
  <p:clrMapOvr>
    <a:masterClrMapping/>
  </p:clrMapOvr>
  <p:transition spd="slow"/>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신뢰성 시험 </a:t>
            </a:r>
            <a:endParaRPr lang="en-US" altLang="ko-KR" sz="1600"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직사각형 8"/>
          <p:cNvSpPr/>
          <p:nvPr/>
        </p:nvSpPr>
        <p:spPr>
          <a:xfrm>
            <a:off x="1681290" y="908721"/>
            <a:ext cx="8656513" cy="3646639"/>
          </a:xfrm>
          <a:prstGeom prst="rect">
            <a:avLst/>
          </a:prstGeom>
        </p:spPr>
        <p:txBody>
          <a:bodyPr wrap="square">
            <a:spAutoFit/>
          </a:bodyPr>
          <a:lstStyle/>
          <a:p>
            <a:pPr marL="285750" indent="-285750" algn="just" fontAlgn="base">
              <a:lnSpc>
                <a:spcPct val="180000"/>
              </a:lnSpc>
              <a:spcBef>
                <a:spcPts val="500"/>
              </a:spcBef>
              <a:buFont typeface="Arial" panose="020B0604020202020204" pitchFamily="34" charset="0"/>
              <a:buChar char="•"/>
            </a:pPr>
            <a:r>
              <a:rPr lang="ko-KR" altLang="en-US" kern="0" spc="-70">
                <a:solidFill>
                  <a:srgbClr val="000000"/>
                </a:solidFill>
                <a:latin typeface="휴먼명조"/>
                <a:ea typeface="휴먼명조"/>
              </a:rPr>
              <a:t>신뢰성시험의 조건이란 하드웨어 제품의 유통과정에서의 환경조건과 사용되는 환경조건과 사용조건을 제품 개발 계획 단계에서 결정하고 제품이 사용되는 온도</a:t>
            </a:r>
            <a:r>
              <a:rPr lang="en-US" altLang="ko-KR" kern="0" spc="-70">
                <a:solidFill>
                  <a:srgbClr val="000000"/>
                </a:solidFill>
                <a:latin typeface="휴먼명조"/>
                <a:ea typeface="휴먼명조"/>
              </a:rPr>
              <a:t>, </a:t>
            </a:r>
            <a:r>
              <a:rPr lang="ko-KR" altLang="en-US" kern="0" spc="-70">
                <a:solidFill>
                  <a:srgbClr val="000000"/>
                </a:solidFill>
                <a:latin typeface="휴먼명조"/>
                <a:ea typeface="휴먼명조"/>
              </a:rPr>
              <a:t>습도와 같은 환경 조건과 전압</a:t>
            </a:r>
            <a:r>
              <a:rPr lang="en-US" altLang="ko-KR" kern="0" spc="-70">
                <a:solidFill>
                  <a:srgbClr val="000000"/>
                </a:solidFill>
                <a:latin typeface="휴먼명조"/>
                <a:ea typeface="휴먼명조"/>
              </a:rPr>
              <a:t>, </a:t>
            </a:r>
            <a:r>
              <a:rPr lang="ko-KR" altLang="en-US" kern="0" spc="-70">
                <a:solidFill>
                  <a:srgbClr val="000000"/>
                </a:solidFill>
                <a:latin typeface="휴먼명조"/>
                <a:ea typeface="휴먼명조"/>
              </a:rPr>
              <a:t>전류와 같은 사용조건을 신뢰성의 범위로 정하는 것을 말한다</a:t>
            </a:r>
            <a:r>
              <a:rPr lang="en-US" altLang="ko-KR" kern="0" spc="-70">
                <a:solidFill>
                  <a:srgbClr val="000000"/>
                </a:solidFill>
                <a:latin typeface="휴먼명조"/>
                <a:ea typeface="휴먼명조"/>
              </a:rPr>
              <a:t>. </a:t>
            </a:r>
            <a:endParaRPr lang="ko-KR" altLang="en-US" kern="0" spc="-70">
              <a:solidFill>
                <a:srgbClr val="000000"/>
              </a:solidFill>
              <a:latin typeface="휴먼고딕"/>
            </a:endParaRPr>
          </a:p>
          <a:p>
            <a:pPr marL="285750" indent="-285750" algn="just" fontAlgn="base">
              <a:lnSpc>
                <a:spcPct val="180000"/>
              </a:lnSpc>
              <a:spcBef>
                <a:spcPts val="500"/>
              </a:spcBef>
              <a:buFont typeface="Arial" panose="020B0604020202020204" pitchFamily="34" charset="0"/>
              <a:buChar char="•"/>
            </a:pPr>
            <a:r>
              <a:rPr lang="ko-KR" altLang="en-US" kern="0" spc="-70">
                <a:solidFill>
                  <a:srgbClr val="000000"/>
                </a:solidFill>
                <a:latin typeface="휴먼명조"/>
                <a:ea typeface="휴먼명조"/>
              </a:rPr>
              <a:t>신뢰성시험에서 규정하는 환경조건과 사용조건은 신뢰성 평가 기준으로 국내외 규격으로 정의되어 있으며 전기</a:t>
            </a:r>
            <a:r>
              <a:rPr lang="en-US" altLang="ko-KR" kern="0" spc="-70">
                <a:solidFill>
                  <a:srgbClr val="000000"/>
                </a:solidFill>
                <a:latin typeface="휴먼명조"/>
                <a:ea typeface="휴먼명조"/>
              </a:rPr>
              <a:t>, </a:t>
            </a:r>
            <a:r>
              <a:rPr lang="ko-KR" altLang="en-US" kern="0" spc="-70">
                <a:solidFill>
                  <a:srgbClr val="000000"/>
                </a:solidFill>
                <a:latin typeface="휴먼명조"/>
                <a:ea typeface="휴먼명조"/>
              </a:rPr>
              <a:t>전자 제품의 시험 기준과 규격을 정하는 기관과 규격은 다음과 같으며 이외에도 나라마다 정해놓은 시험 기준과 규격이 별도로 있다</a:t>
            </a:r>
            <a:r>
              <a:rPr lang="en-US" altLang="ko-KR" kern="0" spc="-70">
                <a:solidFill>
                  <a:srgbClr val="000000"/>
                </a:solidFill>
                <a:latin typeface="휴먼명조"/>
                <a:ea typeface="휴먼명조"/>
              </a:rPr>
              <a:t>.</a:t>
            </a:r>
            <a:endParaRPr lang="ko-KR" altLang="en-US" kern="0" spc="-70">
              <a:solidFill>
                <a:srgbClr val="000000"/>
              </a:solidFill>
              <a:latin typeface="휴먼고딕"/>
            </a:endParaRPr>
          </a:p>
        </p:txBody>
      </p:sp>
    </p:spTree>
    <p:extLst>
      <p:ext uri="{BB962C8B-B14F-4D97-AF65-F5344CB8AC3E}">
        <p14:creationId xmlns:p14="http://schemas.microsoft.com/office/powerpoint/2010/main" val="525685425"/>
      </p:ext>
    </p:extLst>
  </p:cSld>
  <p:clrMapOvr>
    <a:masterClrMapping/>
  </p:clrMapOvr>
  <p:transition spd="slow"/>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국내외 신뢰성 시험 기관 및 규격</a:t>
            </a:r>
            <a:endParaRPr lang="en-US" altLang="ko-KR" sz="1600"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직사각형 8"/>
          <p:cNvSpPr/>
          <p:nvPr/>
        </p:nvSpPr>
        <p:spPr>
          <a:xfrm>
            <a:off x="1681290" y="908721"/>
            <a:ext cx="8656513" cy="4810035"/>
          </a:xfrm>
          <a:prstGeom prst="rect">
            <a:avLst/>
          </a:prstGeom>
        </p:spPr>
        <p:txBody>
          <a:bodyPr wrap="square">
            <a:spAutoFit/>
          </a:bodyPr>
          <a:lstStyle/>
          <a:p>
            <a:pPr fontAlgn="base">
              <a:lnSpc>
                <a:spcPts val="2700"/>
              </a:lnSpc>
            </a:pPr>
            <a:r>
              <a:rPr lang="en-US" altLang="ko-KR" b="1">
                <a:solidFill>
                  <a:srgbClr val="0000FF"/>
                </a:solidFill>
                <a:latin typeface="+mn-ea"/>
              </a:rPr>
              <a:t>(1) IEC </a:t>
            </a:r>
            <a:endParaRPr lang="ko-KR" altLang="en-US" b="1">
              <a:solidFill>
                <a:srgbClr val="0000FF"/>
              </a:solidFill>
              <a:latin typeface="+mn-ea"/>
            </a:endParaRPr>
          </a:p>
          <a:p>
            <a:pPr fontAlgn="base">
              <a:lnSpc>
                <a:spcPts val="2700"/>
              </a:lnSpc>
            </a:pPr>
            <a:r>
              <a:rPr lang="en-US" altLang="ko-KR">
                <a:latin typeface="+mn-ea"/>
              </a:rPr>
              <a:t>IEC(International Electrotechnical Commission)</a:t>
            </a:r>
            <a:r>
              <a:rPr lang="ko-KR" altLang="en-US">
                <a:latin typeface="+mn-ea"/>
              </a:rPr>
              <a:t>는 국제전기기술위원회로 </a:t>
            </a:r>
            <a:r>
              <a:rPr lang="en-US" altLang="ko-KR">
                <a:latin typeface="+mn-ea"/>
              </a:rPr>
              <a:t>1906</a:t>
            </a:r>
            <a:r>
              <a:rPr lang="ko-KR" altLang="en-US">
                <a:latin typeface="+mn-ea"/>
              </a:rPr>
              <a:t>년 창설되었으며 전기전자분야의 품질과 안정성 향상을 위하여 규격을 제정하고 제품의 규격을 표준화하는 단체이다</a:t>
            </a:r>
            <a:r>
              <a:rPr lang="en-US" altLang="ko-KR">
                <a:latin typeface="+mn-ea"/>
              </a:rPr>
              <a:t>.</a:t>
            </a:r>
            <a:endParaRPr lang="ko-KR" altLang="en-US">
              <a:latin typeface="+mn-ea"/>
            </a:endParaRPr>
          </a:p>
          <a:p>
            <a:pPr fontAlgn="base">
              <a:lnSpc>
                <a:spcPts val="2700"/>
              </a:lnSpc>
            </a:pPr>
            <a:r>
              <a:rPr lang="en-US" altLang="ko-KR" b="1">
                <a:solidFill>
                  <a:srgbClr val="0000FF"/>
                </a:solidFill>
                <a:latin typeface="+mn-ea"/>
              </a:rPr>
              <a:t>(2) MIL</a:t>
            </a:r>
            <a:endParaRPr lang="ko-KR" altLang="en-US" b="1">
              <a:solidFill>
                <a:srgbClr val="0000FF"/>
              </a:solidFill>
              <a:latin typeface="+mn-ea"/>
            </a:endParaRPr>
          </a:p>
          <a:p>
            <a:pPr fontAlgn="base">
              <a:lnSpc>
                <a:spcPts val="2700"/>
              </a:lnSpc>
            </a:pPr>
            <a:r>
              <a:rPr lang="en-US" altLang="ko-KR">
                <a:latin typeface="+mn-ea"/>
              </a:rPr>
              <a:t>MIL(Military)</a:t>
            </a:r>
            <a:r>
              <a:rPr lang="ko-KR" altLang="en-US">
                <a:latin typeface="+mn-ea"/>
              </a:rPr>
              <a:t>은 미국 국방성에서 정한 전기</a:t>
            </a:r>
            <a:r>
              <a:rPr lang="en-US" altLang="ko-KR">
                <a:latin typeface="+mn-ea"/>
              </a:rPr>
              <a:t>, </a:t>
            </a:r>
            <a:r>
              <a:rPr lang="ko-KR" altLang="en-US">
                <a:latin typeface="+mn-ea"/>
              </a:rPr>
              <a:t>전자</a:t>
            </a:r>
            <a:r>
              <a:rPr lang="en-US" altLang="ko-KR">
                <a:latin typeface="+mn-ea"/>
              </a:rPr>
              <a:t>, </a:t>
            </a:r>
            <a:r>
              <a:rPr lang="ko-KR" altLang="en-US">
                <a:latin typeface="+mn-ea"/>
              </a:rPr>
              <a:t>통신기기 등 군사 목적에 사용되는 장비의 기술사항을 규정한 것이며 군사 목적 뿐만 아니라 반도체 소자</a:t>
            </a:r>
            <a:r>
              <a:rPr lang="en-US" altLang="ko-KR">
                <a:latin typeface="+mn-ea"/>
              </a:rPr>
              <a:t>, </a:t>
            </a:r>
            <a:r>
              <a:rPr lang="ko-KR" altLang="en-US">
                <a:latin typeface="+mn-ea"/>
              </a:rPr>
              <a:t>전자제품의 전자파시험</a:t>
            </a:r>
            <a:r>
              <a:rPr lang="en-US" altLang="ko-KR">
                <a:latin typeface="+mn-ea"/>
              </a:rPr>
              <a:t>, </a:t>
            </a:r>
            <a:r>
              <a:rPr lang="ko-KR" altLang="en-US">
                <a:latin typeface="+mn-ea"/>
              </a:rPr>
              <a:t>수명 시험 등에 널리 사용되고 있다</a:t>
            </a:r>
            <a:r>
              <a:rPr lang="en-US" altLang="ko-KR">
                <a:latin typeface="+mn-ea"/>
              </a:rPr>
              <a:t>. </a:t>
            </a:r>
            <a:endParaRPr lang="ko-KR" altLang="en-US">
              <a:latin typeface="+mn-ea"/>
            </a:endParaRPr>
          </a:p>
          <a:p>
            <a:pPr fontAlgn="base">
              <a:lnSpc>
                <a:spcPts val="2700"/>
              </a:lnSpc>
            </a:pPr>
            <a:r>
              <a:rPr lang="en-US" altLang="ko-KR" b="1">
                <a:solidFill>
                  <a:srgbClr val="0000FF"/>
                </a:solidFill>
                <a:latin typeface="+mn-ea"/>
              </a:rPr>
              <a:t>(3) ASTM</a:t>
            </a:r>
            <a:endParaRPr lang="ko-KR" altLang="en-US" b="1">
              <a:solidFill>
                <a:srgbClr val="0000FF"/>
              </a:solidFill>
              <a:latin typeface="+mn-ea"/>
            </a:endParaRPr>
          </a:p>
          <a:p>
            <a:pPr fontAlgn="base">
              <a:lnSpc>
                <a:spcPts val="2700"/>
              </a:lnSpc>
            </a:pPr>
            <a:r>
              <a:rPr lang="en-US" altLang="ko-KR">
                <a:latin typeface="+mn-ea"/>
              </a:rPr>
              <a:t>ASTM(American Society for Testing and Materials)</a:t>
            </a:r>
            <a:r>
              <a:rPr lang="ko-KR" altLang="en-US">
                <a:latin typeface="+mn-ea"/>
              </a:rPr>
              <a:t>은 </a:t>
            </a:r>
            <a:r>
              <a:rPr lang="en-US" altLang="ko-KR">
                <a:latin typeface="+mn-ea"/>
              </a:rPr>
              <a:t>1902</a:t>
            </a:r>
            <a:r>
              <a:rPr lang="ko-KR" altLang="en-US">
                <a:latin typeface="+mn-ea"/>
              </a:rPr>
              <a:t>년 미국에서 설립된 미국재료시험협회로서 금속</a:t>
            </a:r>
            <a:r>
              <a:rPr lang="en-US" altLang="ko-KR">
                <a:latin typeface="+mn-ea"/>
              </a:rPr>
              <a:t>, </a:t>
            </a:r>
            <a:r>
              <a:rPr lang="ko-KR" altLang="en-US">
                <a:latin typeface="+mn-ea"/>
              </a:rPr>
              <a:t>비금속 등 모든 재료의 측정 방법과 규격과 같은 기준을 정하는 기관이다</a:t>
            </a:r>
            <a:r>
              <a:rPr lang="en-US" altLang="ko-KR">
                <a:latin typeface="+mn-ea"/>
              </a:rPr>
              <a:t>. </a:t>
            </a:r>
            <a:endParaRPr lang="ko-KR" altLang="en-US">
              <a:latin typeface="+mn-ea"/>
            </a:endParaRPr>
          </a:p>
          <a:p>
            <a:pPr algn="just" fontAlgn="base">
              <a:lnSpc>
                <a:spcPct val="180000"/>
              </a:lnSpc>
              <a:spcBef>
                <a:spcPts val="500"/>
              </a:spcBef>
            </a:pPr>
            <a:endParaRPr lang="ko-KR" altLang="en-US" kern="0" spc="-70">
              <a:solidFill>
                <a:srgbClr val="000000"/>
              </a:solidFill>
              <a:latin typeface="휴먼고딕"/>
            </a:endParaRPr>
          </a:p>
        </p:txBody>
      </p:sp>
    </p:spTree>
    <p:extLst>
      <p:ext uri="{BB962C8B-B14F-4D97-AF65-F5344CB8AC3E}">
        <p14:creationId xmlns:p14="http://schemas.microsoft.com/office/powerpoint/2010/main" val="1321976585"/>
      </p:ext>
    </p:extLst>
  </p:cSld>
  <p:clrMapOvr>
    <a:masterClrMapping/>
  </p:clrMapOvr>
  <p:transition spd="slow"/>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국내외 신뢰성 시험 기관 및 규격</a:t>
            </a:r>
            <a:endParaRPr lang="en-US" altLang="ko-KR" sz="1600"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직사각형 8"/>
          <p:cNvSpPr/>
          <p:nvPr/>
        </p:nvSpPr>
        <p:spPr>
          <a:xfrm>
            <a:off x="1681290" y="908721"/>
            <a:ext cx="8656513" cy="4211089"/>
          </a:xfrm>
          <a:prstGeom prst="rect">
            <a:avLst/>
          </a:prstGeom>
        </p:spPr>
        <p:txBody>
          <a:bodyPr wrap="square">
            <a:spAutoFit/>
          </a:bodyPr>
          <a:lstStyle/>
          <a:p>
            <a:pPr fontAlgn="base">
              <a:lnSpc>
                <a:spcPts val="2700"/>
              </a:lnSpc>
            </a:pPr>
            <a:r>
              <a:rPr lang="en-US" altLang="ko-KR" b="1">
                <a:solidFill>
                  <a:srgbClr val="0000FF"/>
                </a:solidFill>
                <a:latin typeface="+mn-ea"/>
              </a:rPr>
              <a:t>(4) CE</a:t>
            </a:r>
            <a:endParaRPr lang="ko-KR" altLang="en-US" b="1">
              <a:solidFill>
                <a:srgbClr val="0000FF"/>
              </a:solidFill>
              <a:latin typeface="+mn-ea"/>
            </a:endParaRPr>
          </a:p>
          <a:p>
            <a:pPr fontAlgn="base">
              <a:lnSpc>
                <a:spcPts val="2700"/>
              </a:lnSpc>
            </a:pPr>
            <a:r>
              <a:rPr lang="en-US" altLang="ko-KR">
                <a:latin typeface="+mn-ea"/>
              </a:rPr>
              <a:t>CE(Communaut' Europeen)</a:t>
            </a:r>
            <a:r>
              <a:rPr lang="ko-KR" altLang="en-US">
                <a:latin typeface="+mn-ea"/>
              </a:rPr>
              <a:t>는 유럽 공동체를 의미하며 유럽연합의 통합 강제규격으로 제품의 전자파적합성</a:t>
            </a:r>
            <a:r>
              <a:rPr lang="en-US" altLang="ko-KR">
                <a:latin typeface="+mn-ea"/>
              </a:rPr>
              <a:t>, </a:t>
            </a:r>
            <a:r>
              <a:rPr lang="ko-KR" altLang="en-US">
                <a:latin typeface="+mn-ea"/>
              </a:rPr>
              <a:t>통신단말기</a:t>
            </a:r>
            <a:r>
              <a:rPr lang="en-US" altLang="ko-KR">
                <a:latin typeface="+mn-ea"/>
              </a:rPr>
              <a:t>, </a:t>
            </a:r>
            <a:r>
              <a:rPr lang="ko-KR" altLang="en-US">
                <a:latin typeface="+mn-ea"/>
              </a:rPr>
              <a:t>의료장비 등 다양한 제품들의 규격에 따른 시험과 인증을 위한 규격이다</a:t>
            </a:r>
            <a:r>
              <a:rPr lang="en-US" altLang="ko-KR">
                <a:latin typeface="+mn-ea"/>
              </a:rPr>
              <a:t>.</a:t>
            </a:r>
            <a:endParaRPr lang="ko-KR" altLang="en-US">
              <a:latin typeface="+mn-ea"/>
            </a:endParaRPr>
          </a:p>
          <a:p>
            <a:pPr fontAlgn="base">
              <a:lnSpc>
                <a:spcPts val="2700"/>
              </a:lnSpc>
            </a:pPr>
            <a:r>
              <a:rPr lang="en-US" altLang="ko-KR" b="1">
                <a:solidFill>
                  <a:srgbClr val="0000FF"/>
                </a:solidFill>
                <a:latin typeface="+mn-ea"/>
              </a:rPr>
              <a:t>(5) UL</a:t>
            </a:r>
            <a:endParaRPr lang="ko-KR" altLang="en-US" b="1">
              <a:solidFill>
                <a:srgbClr val="0000FF"/>
              </a:solidFill>
              <a:latin typeface="+mn-ea"/>
            </a:endParaRPr>
          </a:p>
          <a:p>
            <a:pPr fontAlgn="base">
              <a:lnSpc>
                <a:spcPts val="2700"/>
              </a:lnSpc>
            </a:pPr>
            <a:r>
              <a:rPr lang="en-US" altLang="ko-KR">
                <a:latin typeface="+mn-ea"/>
              </a:rPr>
              <a:t>UL(Underwriters Laboratories Inc.)</a:t>
            </a:r>
            <a:r>
              <a:rPr lang="ko-KR" altLang="en-US">
                <a:latin typeface="+mn-ea"/>
              </a:rPr>
              <a:t>은 </a:t>
            </a:r>
            <a:r>
              <a:rPr lang="en-US" altLang="ko-KR">
                <a:latin typeface="+mn-ea"/>
              </a:rPr>
              <a:t>1894</a:t>
            </a:r>
            <a:r>
              <a:rPr lang="ko-KR" altLang="en-US">
                <a:latin typeface="+mn-ea"/>
              </a:rPr>
              <a:t>년 설립된 미국 안전 규격으로 전기</a:t>
            </a:r>
            <a:r>
              <a:rPr lang="en-US" altLang="ko-KR">
                <a:latin typeface="+mn-ea"/>
              </a:rPr>
              <a:t>, </a:t>
            </a:r>
            <a:r>
              <a:rPr lang="ko-KR" altLang="en-US">
                <a:latin typeface="+mn-ea"/>
              </a:rPr>
              <a:t>전자제품들을 사용하면서 발생하는 인명 피해와 재산의 피해를 방지하기 위하여 제품의 규격과 시험기준을 정해놓고 있다</a:t>
            </a:r>
            <a:r>
              <a:rPr lang="en-US" altLang="ko-KR">
                <a:latin typeface="+mn-ea"/>
              </a:rPr>
              <a:t>.</a:t>
            </a:r>
            <a:endParaRPr lang="ko-KR" altLang="en-US">
              <a:latin typeface="+mn-ea"/>
            </a:endParaRPr>
          </a:p>
          <a:p>
            <a:pPr fontAlgn="base">
              <a:lnSpc>
                <a:spcPts val="2700"/>
              </a:lnSpc>
            </a:pPr>
            <a:r>
              <a:rPr lang="en-US" altLang="ko-KR" b="1">
                <a:solidFill>
                  <a:srgbClr val="0000FF"/>
                </a:solidFill>
                <a:latin typeface="+mn-ea"/>
              </a:rPr>
              <a:t>(6) KS</a:t>
            </a:r>
            <a:endParaRPr lang="ko-KR" altLang="en-US" b="1">
              <a:solidFill>
                <a:srgbClr val="0000FF"/>
              </a:solidFill>
              <a:latin typeface="+mn-ea"/>
            </a:endParaRPr>
          </a:p>
          <a:p>
            <a:pPr fontAlgn="base">
              <a:lnSpc>
                <a:spcPts val="2700"/>
              </a:lnSpc>
            </a:pPr>
            <a:r>
              <a:rPr lang="en-US" altLang="ko-KR">
                <a:latin typeface="+mn-ea"/>
              </a:rPr>
              <a:t>KS(Korean Industrial Standards)</a:t>
            </a:r>
            <a:r>
              <a:rPr lang="ko-KR" altLang="en-US">
                <a:latin typeface="+mn-ea"/>
              </a:rPr>
              <a:t>는 한국산업표준으로 산업 전 분야의 제품의 시험과 제작 방법에 대하여 규정해 놓은 국가 표준이며 산업 표준화법에 따라 산업표준 심의회의 심의를 거쳐 기술표준원장이 고시를 한다</a:t>
            </a:r>
            <a:r>
              <a:rPr lang="en-US" altLang="ko-KR">
                <a:latin typeface="+mn-ea"/>
              </a:rPr>
              <a:t>. </a:t>
            </a:r>
            <a:endParaRPr lang="ko-KR" altLang="en-US" kern="0" spc="-70">
              <a:solidFill>
                <a:srgbClr val="000000"/>
              </a:solidFill>
              <a:latin typeface="+mn-ea"/>
            </a:endParaRPr>
          </a:p>
        </p:txBody>
      </p:sp>
    </p:spTree>
    <p:extLst>
      <p:ext uri="{BB962C8B-B14F-4D97-AF65-F5344CB8AC3E}">
        <p14:creationId xmlns:p14="http://schemas.microsoft.com/office/powerpoint/2010/main" val="3111631650"/>
      </p:ext>
    </p:extLst>
  </p:cSld>
  <p:clrMapOvr>
    <a:masterClrMapping/>
  </p:clrMapOvr>
  <p:transition spd="slow"/>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신뢰성 시험 종류 및 시험 조건</a:t>
            </a:r>
            <a:endParaRPr lang="en-US" altLang="ko-KR" sz="1600"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직사각형 8"/>
          <p:cNvSpPr/>
          <p:nvPr/>
        </p:nvSpPr>
        <p:spPr>
          <a:xfrm>
            <a:off x="1679576" y="836713"/>
            <a:ext cx="8656513" cy="4593565"/>
          </a:xfrm>
          <a:prstGeom prst="rect">
            <a:avLst/>
          </a:prstGeom>
        </p:spPr>
        <p:txBody>
          <a:bodyPr wrap="square">
            <a:spAutoFit/>
          </a:bodyPr>
          <a:lstStyle/>
          <a:p>
            <a:pPr fontAlgn="base">
              <a:lnSpc>
                <a:spcPts val="2700"/>
              </a:lnSpc>
            </a:pPr>
            <a:r>
              <a:rPr lang="ko-KR" altLang="en-US" sz="2000" b="1">
                <a:solidFill>
                  <a:srgbClr val="0000FF"/>
                </a:solidFill>
                <a:latin typeface="+mn-ea"/>
              </a:rPr>
              <a:t>환경 시험은 </a:t>
            </a:r>
            <a:endParaRPr lang="en-US" altLang="ko-KR" sz="2000" b="1">
              <a:solidFill>
                <a:srgbClr val="0000FF"/>
              </a:solidFill>
              <a:latin typeface="+mn-ea"/>
            </a:endParaRPr>
          </a:p>
          <a:p>
            <a:pPr fontAlgn="base">
              <a:lnSpc>
                <a:spcPts val="2700"/>
              </a:lnSpc>
            </a:pPr>
            <a:r>
              <a:rPr lang="ko-KR" altLang="en-US" sz="2000">
                <a:latin typeface="+mn-ea"/>
              </a:rPr>
              <a:t>시험하는 부품 혹은 제품의 사용 환경을 고려하여 </a:t>
            </a:r>
            <a:endParaRPr lang="en-US" altLang="ko-KR" sz="2000">
              <a:latin typeface="+mn-ea"/>
            </a:endParaRPr>
          </a:p>
          <a:p>
            <a:pPr fontAlgn="base">
              <a:lnSpc>
                <a:spcPts val="2700"/>
              </a:lnSpc>
            </a:pPr>
            <a:r>
              <a:rPr lang="ko-KR" altLang="en-US" sz="2000">
                <a:latin typeface="+mn-ea"/>
              </a:rPr>
              <a:t>저온 동작 시험</a:t>
            </a:r>
            <a:r>
              <a:rPr lang="en-US" altLang="ko-KR" sz="2000">
                <a:latin typeface="+mn-ea"/>
              </a:rPr>
              <a:t>, </a:t>
            </a:r>
          </a:p>
          <a:p>
            <a:pPr fontAlgn="base">
              <a:lnSpc>
                <a:spcPts val="2700"/>
              </a:lnSpc>
            </a:pPr>
            <a:r>
              <a:rPr lang="ko-KR" altLang="en-US" sz="2000">
                <a:latin typeface="+mn-ea"/>
              </a:rPr>
              <a:t>저온 저장 시험</a:t>
            </a:r>
            <a:r>
              <a:rPr lang="en-US" altLang="ko-KR" sz="2000">
                <a:latin typeface="+mn-ea"/>
              </a:rPr>
              <a:t>, </a:t>
            </a:r>
          </a:p>
          <a:p>
            <a:pPr fontAlgn="base">
              <a:lnSpc>
                <a:spcPts val="2700"/>
              </a:lnSpc>
            </a:pPr>
            <a:r>
              <a:rPr lang="ko-KR" altLang="en-US" sz="2000">
                <a:latin typeface="+mn-ea"/>
              </a:rPr>
              <a:t>고온 동작 시험</a:t>
            </a:r>
            <a:r>
              <a:rPr lang="en-US" altLang="ko-KR" sz="2000">
                <a:latin typeface="+mn-ea"/>
              </a:rPr>
              <a:t>, </a:t>
            </a:r>
          </a:p>
          <a:p>
            <a:pPr fontAlgn="base">
              <a:lnSpc>
                <a:spcPts val="2700"/>
              </a:lnSpc>
            </a:pPr>
            <a:r>
              <a:rPr lang="ko-KR" altLang="en-US" sz="2000">
                <a:latin typeface="+mn-ea"/>
              </a:rPr>
              <a:t>고온 저장 시험</a:t>
            </a:r>
            <a:r>
              <a:rPr lang="en-US" altLang="ko-KR" sz="2000">
                <a:latin typeface="+mn-ea"/>
              </a:rPr>
              <a:t>, </a:t>
            </a:r>
          </a:p>
          <a:p>
            <a:pPr fontAlgn="base">
              <a:lnSpc>
                <a:spcPts val="2700"/>
              </a:lnSpc>
            </a:pPr>
            <a:r>
              <a:rPr lang="ko-KR" altLang="en-US" sz="2000">
                <a:latin typeface="+mn-ea"/>
              </a:rPr>
              <a:t>내습성시험</a:t>
            </a:r>
            <a:r>
              <a:rPr lang="en-US" altLang="ko-KR" sz="2000">
                <a:latin typeface="+mn-ea"/>
              </a:rPr>
              <a:t>, </a:t>
            </a:r>
          </a:p>
          <a:p>
            <a:pPr fontAlgn="base">
              <a:lnSpc>
                <a:spcPts val="2700"/>
              </a:lnSpc>
            </a:pPr>
            <a:r>
              <a:rPr lang="ko-KR" altLang="en-US" sz="2000">
                <a:latin typeface="+mn-ea"/>
              </a:rPr>
              <a:t>방수 시험</a:t>
            </a:r>
            <a:r>
              <a:rPr lang="en-US" altLang="ko-KR" sz="2000">
                <a:latin typeface="+mn-ea"/>
              </a:rPr>
              <a:t>, </a:t>
            </a:r>
          </a:p>
          <a:p>
            <a:pPr fontAlgn="base">
              <a:lnSpc>
                <a:spcPts val="2700"/>
              </a:lnSpc>
            </a:pPr>
            <a:r>
              <a:rPr lang="ko-KR" altLang="en-US" sz="2000">
                <a:latin typeface="+mn-ea"/>
              </a:rPr>
              <a:t>분진 시험</a:t>
            </a:r>
            <a:r>
              <a:rPr lang="en-US" altLang="ko-KR" sz="2000">
                <a:latin typeface="+mn-ea"/>
              </a:rPr>
              <a:t>, </a:t>
            </a:r>
          </a:p>
          <a:p>
            <a:pPr fontAlgn="base">
              <a:lnSpc>
                <a:spcPts val="2700"/>
              </a:lnSpc>
            </a:pPr>
            <a:r>
              <a:rPr lang="ko-KR" altLang="en-US" sz="2000">
                <a:latin typeface="+mn-ea"/>
              </a:rPr>
              <a:t>염수 시험</a:t>
            </a:r>
            <a:r>
              <a:rPr lang="en-US" altLang="ko-KR" sz="2000">
                <a:latin typeface="+mn-ea"/>
              </a:rPr>
              <a:t>, </a:t>
            </a:r>
          </a:p>
          <a:p>
            <a:pPr fontAlgn="base">
              <a:lnSpc>
                <a:spcPts val="2700"/>
              </a:lnSpc>
            </a:pPr>
            <a:r>
              <a:rPr lang="ko-KR" altLang="en-US" sz="2000">
                <a:latin typeface="+mn-ea"/>
              </a:rPr>
              <a:t>진동 시험</a:t>
            </a:r>
            <a:r>
              <a:rPr lang="en-US" altLang="ko-KR" sz="2000">
                <a:latin typeface="+mn-ea"/>
              </a:rPr>
              <a:t>, </a:t>
            </a:r>
          </a:p>
          <a:p>
            <a:pPr fontAlgn="base">
              <a:lnSpc>
                <a:spcPts val="2700"/>
              </a:lnSpc>
            </a:pPr>
            <a:r>
              <a:rPr lang="ko-KR" altLang="en-US" sz="2000">
                <a:latin typeface="+mn-ea"/>
              </a:rPr>
              <a:t>충격 시험</a:t>
            </a:r>
            <a:r>
              <a:rPr lang="en-US" altLang="ko-KR" sz="2000">
                <a:latin typeface="+mn-ea"/>
              </a:rPr>
              <a:t>, </a:t>
            </a:r>
          </a:p>
          <a:p>
            <a:pPr fontAlgn="base">
              <a:lnSpc>
                <a:spcPts val="2700"/>
              </a:lnSpc>
            </a:pPr>
            <a:r>
              <a:rPr lang="ko-KR" altLang="en-US" sz="2000">
                <a:latin typeface="+mn-ea"/>
              </a:rPr>
              <a:t>전자기 적합성 시험 등을 수행한다</a:t>
            </a:r>
            <a:r>
              <a:rPr lang="en-US" altLang="ko-KR" sz="2000">
                <a:latin typeface="+mn-ea"/>
              </a:rPr>
              <a:t>.</a:t>
            </a:r>
            <a:endParaRPr lang="ko-KR" altLang="en-US" sz="2000">
              <a:latin typeface="+mn-ea"/>
            </a:endParaRPr>
          </a:p>
        </p:txBody>
      </p:sp>
    </p:spTree>
    <p:extLst>
      <p:ext uri="{BB962C8B-B14F-4D97-AF65-F5344CB8AC3E}">
        <p14:creationId xmlns:p14="http://schemas.microsoft.com/office/powerpoint/2010/main" val="4191137474"/>
      </p:ext>
    </p:extLst>
  </p:cSld>
  <p:clrMapOvr>
    <a:masterClrMapping/>
  </p:clrMapOvr>
  <p:transition spd="slow"/>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신뢰성 시험 종류 및 시험 조건</a:t>
            </a:r>
            <a:endParaRPr lang="en-US" altLang="ko-KR" sz="1600"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직사각형 8"/>
          <p:cNvSpPr/>
          <p:nvPr/>
        </p:nvSpPr>
        <p:spPr>
          <a:xfrm>
            <a:off x="1646000" y="612465"/>
            <a:ext cx="8656513" cy="5988884"/>
          </a:xfrm>
          <a:prstGeom prst="rect">
            <a:avLst/>
          </a:prstGeom>
        </p:spPr>
        <p:txBody>
          <a:bodyPr wrap="square">
            <a:spAutoFit/>
          </a:bodyPr>
          <a:lstStyle/>
          <a:p>
            <a:pPr fontAlgn="base">
              <a:lnSpc>
                <a:spcPts val="2100"/>
              </a:lnSpc>
            </a:pPr>
            <a:r>
              <a:rPr lang="en-US" altLang="ko-KR" sz="1400" b="1">
                <a:solidFill>
                  <a:srgbClr val="0000FF"/>
                </a:solidFill>
                <a:latin typeface="+mn-ea"/>
              </a:rPr>
              <a:t>(1) </a:t>
            </a:r>
            <a:r>
              <a:rPr lang="ko-KR" altLang="en-US" sz="1400" b="1">
                <a:solidFill>
                  <a:srgbClr val="0000FF"/>
                </a:solidFill>
                <a:latin typeface="+mn-ea"/>
              </a:rPr>
              <a:t>온습도 사이클 시험</a:t>
            </a:r>
          </a:p>
          <a:p>
            <a:pPr fontAlgn="base">
              <a:lnSpc>
                <a:spcPts val="2100"/>
              </a:lnSpc>
            </a:pPr>
            <a:r>
              <a:rPr lang="ko-KR" altLang="en-US" sz="1400">
                <a:latin typeface="+mn-ea"/>
              </a:rPr>
              <a:t>이 시험은 고습도에서 온도 변화가 반복되었을 때 부품 또는 시험품의 표면에 이슬이 맺히는 조건에서 사용 혹은 저장하는 시험품이 해당 조건에서 적합하게 동작하는지를 판정하는 것으로 한국산업표준 </a:t>
            </a:r>
            <a:r>
              <a:rPr lang="en-US" altLang="ko-KR" sz="1400">
                <a:latin typeface="+mn-ea"/>
              </a:rPr>
              <a:t>KS C 0227</a:t>
            </a:r>
            <a:r>
              <a:rPr lang="ko-KR" altLang="en-US" sz="1400">
                <a:latin typeface="+mn-ea"/>
              </a:rPr>
              <a:t>로 규정되어 있으며 시험을 위한 조건은 다음과 같다</a:t>
            </a:r>
            <a:r>
              <a:rPr lang="en-US" altLang="ko-KR" sz="1400">
                <a:latin typeface="+mn-ea"/>
              </a:rPr>
              <a:t>.</a:t>
            </a:r>
            <a:endParaRPr lang="ko-KR" altLang="en-US" sz="1400">
              <a:latin typeface="+mn-ea"/>
            </a:endParaRPr>
          </a:p>
          <a:p>
            <a:pPr fontAlgn="base">
              <a:lnSpc>
                <a:spcPts val="2100"/>
              </a:lnSpc>
            </a:pPr>
            <a:r>
              <a:rPr lang="en-US" altLang="ko-KR" sz="1400">
                <a:solidFill>
                  <a:srgbClr val="0000FF"/>
                </a:solidFill>
                <a:latin typeface="+mn-ea"/>
              </a:rPr>
              <a:t>(</a:t>
            </a:r>
            <a:r>
              <a:rPr lang="ko-KR" altLang="en-US" sz="1400">
                <a:solidFill>
                  <a:srgbClr val="0000FF"/>
                </a:solidFill>
                <a:latin typeface="+mn-ea"/>
              </a:rPr>
              <a:t>가</a:t>
            </a:r>
            <a:r>
              <a:rPr lang="en-US" altLang="ko-KR" sz="1400">
                <a:solidFill>
                  <a:srgbClr val="0000FF"/>
                </a:solidFill>
                <a:latin typeface="+mn-ea"/>
              </a:rPr>
              <a:t>) </a:t>
            </a:r>
            <a:r>
              <a:rPr lang="ko-KR" altLang="en-US" sz="1400">
                <a:solidFill>
                  <a:srgbClr val="0000FF"/>
                </a:solidFill>
                <a:latin typeface="+mn-ea"/>
              </a:rPr>
              <a:t>시험조</a:t>
            </a:r>
          </a:p>
          <a:p>
            <a:pPr fontAlgn="base">
              <a:lnSpc>
                <a:spcPts val="2100"/>
              </a:lnSpc>
            </a:pPr>
            <a:r>
              <a:rPr lang="ko-KR" altLang="en-US" sz="1400">
                <a:latin typeface="+mn-ea"/>
              </a:rPr>
              <a:t>시험조 내의 온도는 </a:t>
            </a:r>
            <a:r>
              <a:rPr lang="en-US" altLang="ko-KR" sz="1400">
                <a:latin typeface="+mn-ea"/>
              </a:rPr>
              <a:t>25±3</a:t>
            </a:r>
            <a:r>
              <a:rPr lang="ko-KR" altLang="en-US" sz="1400">
                <a:latin typeface="+mn-ea"/>
              </a:rPr>
              <a:t>℃와 규정된 상한 온도 사이클 사이를 주기적으로 규정된 변화 비율로 변화할 수 있어야 하며</a:t>
            </a:r>
            <a:r>
              <a:rPr lang="en-US" altLang="ko-KR" sz="1400">
                <a:latin typeface="+mn-ea"/>
              </a:rPr>
              <a:t>, </a:t>
            </a:r>
            <a:r>
              <a:rPr lang="ko-KR" altLang="en-US" sz="1400">
                <a:latin typeface="+mn-ea"/>
              </a:rPr>
              <a:t>시험조 내의 상대 습도는 규정된 허용차 내로 유지할 수 있어야 한다</a:t>
            </a:r>
            <a:r>
              <a:rPr lang="en-US" altLang="ko-KR" sz="1400">
                <a:latin typeface="+mn-ea"/>
              </a:rPr>
              <a:t>.</a:t>
            </a:r>
            <a:endParaRPr lang="ko-KR" altLang="en-US" sz="1400">
              <a:latin typeface="+mn-ea"/>
            </a:endParaRPr>
          </a:p>
          <a:p>
            <a:pPr fontAlgn="base">
              <a:lnSpc>
                <a:spcPts val="2100"/>
              </a:lnSpc>
            </a:pPr>
            <a:r>
              <a:rPr lang="en-US" altLang="ko-KR" sz="1400">
                <a:solidFill>
                  <a:srgbClr val="0000FF"/>
                </a:solidFill>
                <a:latin typeface="+mn-ea"/>
              </a:rPr>
              <a:t>(</a:t>
            </a:r>
            <a:r>
              <a:rPr lang="ko-KR" altLang="en-US" sz="1400">
                <a:solidFill>
                  <a:srgbClr val="0000FF"/>
                </a:solidFill>
                <a:latin typeface="+mn-ea"/>
              </a:rPr>
              <a:t>나</a:t>
            </a:r>
            <a:r>
              <a:rPr lang="en-US" altLang="ko-KR" sz="1400">
                <a:solidFill>
                  <a:srgbClr val="0000FF"/>
                </a:solidFill>
                <a:latin typeface="+mn-ea"/>
              </a:rPr>
              <a:t>) </a:t>
            </a:r>
            <a:r>
              <a:rPr lang="ko-KR" altLang="en-US" sz="1400">
                <a:solidFill>
                  <a:srgbClr val="0000FF"/>
                </a:solidFill>
                <a:latin typeface="+mn-ea"/>
              </a:rPr>
              <a:t>엄격도 </a:t>
            </a:r>
          </a:p>
          <a:p>
            <a:pPr fontAlgn="base">
              <a:lnSpc>
                <a:spcPts val="2100"/>
              </a:lnSpc>
            </a:pPr>
            <a:r>
              <a:rPr lang="ko-KR" altLang="en-US" sz="1400">
                <a:latin typeface="+mn-ea"/>
              </a:rPr>
              <a:t>엄격도는 다음 </a:t>
            </a:r>
            <a:r>
              <a:rPr lang="en-US" altLang="ko-KR" sz="1400">
                <a:latin typeface="+mn-ea"/>
              </a:rPr>
              <a:t>a) </a:t>
            </a:r>
            <a:r>
              <a:rPr lang="ko-KR" altLang="en-US" sz="1400">
                <a:latin typeface="+mn-ea"/>
              </a:rPr>
              <a:t>또는 </a:t>
            </a:r>
            <a:r>
              <a:rPr lang="en-US" altLang="ko-KR" sz="1400">
                <a:latin typeface="+mn-ea"/>
              </a:rPr>
              <a:t>b)</a:t>
            </a:r>
            <a:r>
              <a:rPr lang="ko-KR" altLang="en-US" sz="1400">
                <a:latin typeface="+mn-ea"/>
              </a:rPr>
              <a:t>에서 선정하고 제품 규격에 규정한다</a:t>
            </a:r>
            <a:r>
              <a:rPr lang="en-US" altLang="ko-KR" sz="1400">
                <a:latin typeface="+mn-ea"/>
              </a:rPr>
              <a:t>.</a:t>
            </a:r>
            <a:endParaRPr lang="ko-KR" altLang="en-US" sz="1400">
              <a:latin typeface="+mn-ea"/>
            </a:endParaRPr>
          </a:p>
          <a:p>
            <a:pPr fontAlgn="base">
              <a:lnSpc>
                <a:spcPts val="2100"/>
              </a:lnSpc>
            </a:pPr>
            <a:r>
              <a:rPr lang="en-US" altLang="ko-KR" sz="1400">
                <a:latin typeface="+mn-ea"/>
              </a:rPr>
              <a:t>a) </a:t>
            </a:r>
            <a:r>
              <a:rPr lang="ko-KR" altLang="en-US" sz="1400">
                <a:latin typeface="+mn-ea"/>
              </a:rPr>
              <a:t>상한 온도 </a:t>
            </a:r>
            <a:r>
              <a:rPr lang="en-US" altLang="ko-KR" sz="1400">
                <a:latin typeface="+mn-ea"/>
              </a:rPr>
              <a:t>: 40</a:t>
            </a:r>
            <a:r>
              <a:rPr lang="ko-KR" altLang="en-US" sz="1400">
                <a:latin typeface="+mn-ea"/>
              </a:rPr>
              <a:t>℃</a:t>
            </a:r>
          </a:p>
          <a:p>
            <a:pPr fontAlgn="base">
              <a:lnSpc>
                <a:spcPts val="2100"/>
              </a:lnSpc>
            </a:pPr>
            <a:r>
              <a:rPr lang="ko-KR" altLang="en-US" sz="1400">
                <a:latin typeface="+mn-ea"/>
              </a:rPr>
              <a:t>사이클수 </a:t>
            </a:r>
            <a:r>
              <a:rPr lang="en-US" altLang="ko-KR" sz="1400">
                <a:latin typeface="+mn-ea"/>
              </a:rPr>
              <a:t>: 2, 6, 12, 21 </a:t>
            </a:r>
            <a:r>
              <a:rPr lang="ko-KR" altLang="en-US" sz="1400">
                <a:latin typeface="+mn-ea"/>
              </a:rPr>
              <a:t>또는 </a:t>
            </a:r>
            <a:r>
              <a:rPr lang="en-US" altLang="ko-KR" sz="1400">
                <a:latin typeface="+mn-ea"/>
              </a:rPr>
              <a:t>56</a:t>
            </a:r>
            <a:endParaRPr lang="ko-KR" altLang="en-US" sz="1400">
              <a:latin typeface="+mn-ea"/>
            </a:endParaRPr>
          </a:p>
          <a:p>
            <a:pPr fontAlgn="base">
              <a:lnSpc>
                <a:spcPts val="2100"/>
              </a:lnSpc>
            </a:pPr>
            <a:r>
              <a:rPr lang="en-US" altLang="ko-KR" sz="1400">
                <a:latin typeface="+mn-ea"/>
              </a:rPr>
              <a:t>b) </a:t>
            </a:r>
            <a:r>
              <a:rPr lang="ko-KR" altLang="en-US" sz="1400">
                <a:latin typeface="+mn-ea"/>
              </a:rPr>
              <a:t>상한 온도 </a:t>
            </a:r>
            <a:r>
              <a:rPr lang="en-US" altLang="ko-KR" sz="1400">
                <a:latin typeface="+mn-ea"/>
              </a:rPr>
              <a:t>: 55</a:t>
            </a:r>
            <a:r>
              <a:rPr lang="ko-KR" altLang="en-US" sz="1400">
                <a:latin typeface="+mn-ea"/>
              </a:rPr>
              <a:t>℃</a:t>
            </a:r>
          </a:p>
          <a:p>
            <a:pPr fontAlgn="base">
              <a:lnSpc>
                <a:spcPts val="2100"/>
              </a:lnSpc>
            </a:pPr>
            <a:r>
              <a:rPr lang="en-US" altLang="ko-KR" sz="1400">
                <a:solidFill>
                  <a:srgbClr val="0000FF"/>
                </a:solidFill>
                <a:latin typeface="+mn-ea"/>
              </a:rPr>
              <a:t>(</a:t>
            </a:r>
            <a:r>
              <a:rPr lang="ko-KR" altLang="en-US" sz="1400">
                <a:solidFill>
                  <a:srgbClr val="0000FF"/>
                </a:solidFill>
                <a:latin typeface="+mn-ea"/>
              </a:rPr>
              <a:t>다</a:t>
            </a:r>
            <a:r>
              <a:rPr lang="en-US" altLang="ko-KR" sz="1400">
                <a:solidFill>
                  <a:srgbClr val="0000FF"/>
                </a:solidFill>
                <a:latin typeface="+mn-ea"/>
              </a:rPr>
              <a:t>) </a:t>
            </a:r>
            <a:r>
              <a:rPr lang="ko-KR" altLang="en-US" sz="1400">
                <a:solidFill>
                  <a:srgbClr val="0000FF"/>
                </a:solidFill>
                <a:latin typeface="+mn-ea"/>
              </a:rPr>
              <a:t>초기측정</a:t>
            </a:r>
          </a:p>
          <a:p>
            <a:pPr fontAlgn="base">
              <a:lnSpc>
                <a:spcPts val="2100"/>
              </a:lnSpc>
            </a:pPr>
            <a:r>
              <a:rPr lang="ko-KR" altLang="en-US" sz="1400">
                <a:latin typeface="+mn-ea"/>
              </a:rPr>
              <a:t>제품 표준의 규정에 근거하여 시험품의 겉모양을 육안으로 조사하고</a:t>
            </a:r>
            <a:r>
              <a:rPr lang="en-US" altLang="ko-KR" sz="1400">
                <a:latin typeface="+mn-ea"/>
              </a:rPr>
              <a:t>, </a:t>
            </a:r>
            <a:r>
              <a:rPr lang="ko-KR" altLang="en-US" sz="1400">
                <a:latin typeface="+mn-ea"/>
              </a:rPr>
              <a:t>전기적 측정 및 기계적 점검을 한다</a:t>
            </a:r>
            <a:r>
              <a:rPr lang="en-US" altLang="ko-KR" sz="1400">
                <a:latin typeface="+mn-ea"/>
              </a:rPr>
              <a:t>.</a:t>
            </a:r>
            <a:endParaRPr lang="ko-KR" altLang="en-US" sz="1400">
              <a:latin typeface="+mn-ea"/>
            </a:endParaRPr>
          </a:p>
          <a:p>
            <a:pPr fontAlgn="base">
              <a:lnSpc>
                <a:spcPts val="2100"/>
              </a:lnSpc>
            </a:pPr>
            <a:r>
              <a:rPr lang="en-US" altLang="ko-KR" sz="1400">
                <a:solidFill>
                  <a:srgbClr val="0000FF"/>
                </a:solidFill>
                <a:latin typeface="+mn-ea"/>
              </a:rPr>
              <a:t>(</a:t>
            </a:r>
            <a:r>
              <a:rPr lang="ko-KR" altLang="en-US" sz="1400">
                <a:solidFill>
                  <a:srgbClr val="0000FF"/>
                </a:solidFill>
                <a:latin typeface="+mn-ea"/>
              </a:rPr>
              <a:t>라</a:t>
            </a:r>
            <a:r>
              <a:rPr lang="en-US" altLang="ko-KR" sz="1400">
                <a:solidFill>
                  <a:srgbClr val="0000FF"/>
                </a:solidFill>
                <a:latin typeface="+mn-ea"/>
              </a:rPr>
              <a:t>) </a:t>
            </a:r>
            <a:r>
              <a:rPr lang="ko-KR" altLang="en-US" sz="1400">
                <a:solidFill>
                  <a:srgbClr val="0000FF"/>
                </a:solidFill>
                <a:latin typeface="+mn-ea"/>
              </a:rPr>
              <a:t>전처리</a:t>
            </a:r>
          </a:p>
          <a:p>
            <a:pPr fontAlgn="base">
              <a:lnSpc>
                <a:spcPts val="2100"/>
              </a:lnSpc>
            </a:pPr>
            <a:r>
              <a:rPr lang="ko-KR" altLang="en-US" sz="1400">
                <a:latin typeface="+mn-ea"/>
              </a:rPr>
              <a:t>∙ 시험품을 시험조에 넣은 후</a:t>
            </a:r>
            <a:r>
              <a:rPr lang="en-US" altLang="ko-KR" sz="1400">
                <a:latin typeface="+mn-ea"/>
              </a:rPr>
              <a:t>, </a:t>
            </a:r>
            <a:r>
              <a:rPr lang="ko-KR" altLang="en-US" sz="1400">
                <a:latin typeface="+mn-ea"/>
              </a:rPr>
              <a:t>시험조 내 온도를 </a:t>
            </a:r>
            <a:r>
              <a:rPr lang="en-US" altLang="ko-KR" sz="1400">
                <a:latin typeface="+mn-ea"/>
              </a:rPr>
              <a:t>25±3</a:t>
            </a:r>
            <a:r>
              <a:rPr lang="ko-KR" altLang="en-US" sz="1400">
                <a:latin typeface="+mn-ea"/>
              </a:rPr>
              <a:t>℃로 조정한다</a:t>
            </a:r>
            <a:r>
              <a:rPr lang="en-US" altLang="ko-KR" sz="1400">
                <a:latin typeface="+mn-ea"/>
              </a:rPr>
              <a:t>.</a:t>
            </a:r>
            <a:endParaRPr lang="ko-KR" altLang="en-US" sz="1400">
              <a:latin typeface="+mn-ea"/>
            </a:endParaRPr>
          </a:p>
          <a:p>
            <a:pPr fontAlgn="base">
              <a:lnSpc>
                <a:spcPts val="2100"/>
              </a:lnSpc>
            </a:pPr>
            <a:r>
              <a:rPr lang="ko-KR" altLang="en-US" sz="1400">
                <a:latin typeface="+mn-ea"/>
              </a:rPr>
              <a:t>∙ 시험품을 시험조에 넣은 채로 최종시간 동안 시험조 내 온도가 </a:t>
            </a:r>
            <a:r>
              <a:rPr lang="en-US" altLang="ko-KR" sz="1400">
                <a:latin typeface="+mn-ea"/>
              </a:rPr>
              <a:t>25±3</a:t>
            </a:r>
            <a:r>
              <a:rPr lang="ko-KR" altLang="en-US" sz="1400">
                <a:latin typeface="+mn-ea"/>
              </a:rPr>
              <a:t>℃에서 상 대 습도가 </a:t>
            </a:r>
            <a:r>
              <a:rPr lang="en-US" altLang="ko-KR" sz="1400">
                <a:latin typeface="+mn-ea"/>
              </a:rPr>
              <a:t>95% </a:t>
            </a:r>
            <a:r>
              <a:rPr lang="ko-KR" altLang="en-US" sz="1400">
                <a:latin typeface="+mn-ea"/>
              </a:rPr>
              <a:t>이상 되게 한다</a:t>
            </a:r>
            <a:r>
              <a:rPr lang="en-US" altLang="ko-KR" sz="1400">
                <a:latin typeface="+mn-ea"/>
              </a:rPr>
              <a:t>. </a:t>
            </a:r>
            <a:endParaRPr lang="ko-KR" altLang="en-US" sz="1400">
              <a:latin typeface="+mn-ea"/>
            </a:endParaRPr>
          </a:p>
          <a:p>
            <a:pPr fontAlgn="base">
              <a:lnSpc>
                <a:spcPts val="2100"/>
              </a:lnSpc>
            </a:pPr>
            <a:r>
              <a:rPr lang="ko-KR" altLang="en-US" sz="1400">
                <a:latin typeface="+mn-ea"/>
              </a:rPr>
              <a:t>∙ 시험조 내 온도를 제품 표준에 규정하는 상한 온도까지 연속적으로 상승시키고 </a:t>
            </a:r>
            <a:r>
              <a:rPr lang="en-US" altLang="ko-KR" sz="1400">
                <a:latin typeface="+mn-ea"/>
              </a:rPr>
              <a:t>3</a:t>
            </a:r>
            <a:r>
              <a:rPr lang="ko-KR" altLang="en-US" sz="1400">
                <a:latin typeface="+mn-ea"/>
              </a:rPr>
              <a:t>시간</a:t>
            </a:r>
            <a:r>
              <a:rPr lang="en-US" altLang="ko-KR" sz="1400">
                <a:latin typeface="+mn-ea"/>
              </a:rPr>
              <a:t>±30</a:t>
            </a:r>
            <a:r>
              <a:rPr lang="ko-KR" altLang="en-US" sz="1400">
                <a:latin typeface="+mn-ea"/>
              </a:rPr>
              <a:t>분에서 상승온도에 도달하도록 하고 이 사이클 동안 상대 습도를 </a:t>
            </a:r>
            <a:r>
              <a:rPr lang="en-US" altLang="ko-KR" sz="1400">
                <a:latin typeface="+mn-ea"/>
              </a:rPr>
              <a:t>95% </a:t>
            </a:r>
            <a:r>
              <a:rPr lang="ko-KR" altLang="en-US" sz="1400">
                <a:latin typeface="+mn-ea"/>
              </a:rPr>
              <a:t>이상으로 하고</a:t>
            </a:r>
            <a:r>
              <a:rPr lang="en-US" altLang="ko-KR" sz="1400">
                <a:latin typeface="+mn-ea"/>
              </a:rPr>
              <a:t>, </a:t>
            </a:r>
            <a:r>
              <a:rPr lang="ko-KR" altLang="en-US" sz="1400">
                <a:latin typeface="+mn-ea"/>
              </a:rPr>
              <a:t>최후 </a:t>
            </a:r>
            <a:r>
              <a:rPr lang="en-US" altLang="ko-KR" sz="1400">
                <a:latin typeface="+mn-ea"/>
              </a:rPr>
              <a:t>15</a:t>
            </a:r>
            <a:r>
              <a:rPr lang="ko-KR" altLang="en-US" sz="1400">
                <a:latin typeface="+mn-ea"/>
              </a:rPr>
              <a:t>분간은 </a:t>
            </a:r>
            <a:r>
              <a:rPr lang="en-US" altLang="ko-KR" sz="1400">
                <a:latin typeface="+mn-ea"/>
              </a:rPr>
              <a:t>90% </a:t>
            </a:r>
            <a:r>
              <a:rPr lang="ko-KR" altLang="en-US" sz="1400">
                <a:latin typeface="+mn-ea"/>
              </a:rPr>
              <a:t>이상으로 한다</a:t>
            </a:r>
            <a:r>
              <a:rPr lang="en-US" altLang="ko-KR" sz="1400">
                <a:latin typeface="+mn-ea"/>
              </a:rPr>
              <a:t>. </a:t>
            </a:r>
            <a:endParaRPr lang="ko-KR" altLang="en-US" sz="1400">
              <a:latin typeface="+mn-ea"/>
            </a:endParaRPr>
          </a:p>
          <a:p>
            <a:pPr fontAlgn="base">
              <a:lnSpc>
                <a:spcPts val="2100"/>
              </a:lnSpc>
            </a:pPr>
            <a:r>
              <a:rPr lang="ko-KR" altLang="en-US" sz="1400">
                <a:latin typeface="+mn-ea"/>
              </a:rPr>
              <a:t>∙ 온도는 사이클 시작부터 </a:t>
            </a:r>
            <a:r>
              <a:rPr lang="en-US" altLang="ko-KR" sz="1400">
                <a:latin typeface="+mn-ea"/>
              </a:rPr>
              <a:t>12</a:t>
            </a:r>
            <a:r>
              <a:rPr lang="ko-KR" altLang="en-US" sz="1400">
                <a:latin typeface="+mn-ea"/>
              </a:rPr>
              <a:t>시간</a:t>
            </a:r>
            <a:r>
              <a:rPr lang="en-US" altLang="ko-KR" sz="1400">
                <a:latin typeface="+mn-ea"/>
              </a:rPr>
              <a:t>±30</a:t>
            </a:r>
            <a:r>
              <a:rPr lang="ko-KR" altLang="en-US" sz="1400">
                <a:latin typeface="+mn-ea"/>
              </a:rPr>
              <a:t>분까지 상승 온도를 규정 온도 </a:t>
            </a:r>
            <a:r>
              <a:rPr lang="en-US" altLang="ko-KR" sz="1400">
                <a:latin typeface="+mn-ea"/>
              </a:rPr>
              <a:t>±2</a:t>
            </a:r>
            <a:r>
              <a:rPr lang="ko-KR" altLang="en-US" sz="1400">
                <a:latin typeface="+mn-ea"/>
              </a:rPr>
              <a:t>℃ 내로 유지하고 이 사이클 동안 상대 습도는 </a:t>
            </a:r>
            <a:r>
              <a:rPr lang="en-US" altLang="ko-KR" sz="1400">
                <a:latin typeface="+mn-ea"/>
              </a:rPr>
              <a:t>(93±3)%</a:t>
            </a:r>
            <a:r>
              <a:rPr lang="ko-KR" altLang="en-US" sz="1400">
                <a:latin typeface="+mn-ea"/>
              </a:rPr>
              <a:t>로 하고 처음과 최후의 </a:t>
            </a:r>
            <a:r>
              <a:rPr lang="en-US" altLang="ko-KR" sz="1400">
                <a:latin typeface="+mn-ea"/>
              </a:rPr>
              <a:t>15</a:t>
            </a:r>
            <a:r>
              <a:rPr lang="ko-KR" altLang="en-US" sz="1400">
                <a:latin typeface="+mn-ea"/>
              </a:rPr>
              <a:t>분간은 </a:t>
            </a:r>
            <a:r>
              <a:rPr lang="en-US" altLang="ko-KR" sz="1400">
                <a:latin typeface="+mn-ea"/>
              </a:rPr>
              <a:t>90~100%</a:t>
            </a:r>
            <a:r>
              <a:rPr lang="ko-KR" altLang="en-US" sz="1400">
                <a:latin typeface="+mn-ea"/>
              </a:rPr>
              <a:t>로 한다</a:t>
            </a:r>
            <a:r>
              <a:rPr lang="en-US" altLang="ko-KR" sz="1400">
                <a:latin typeface="+mn-ea"/>
              </a:rPr>
              <a:t>.</a:t>
            </a:r>
            <a:endParaRPr lang="ko-KR" altLang="en-US" sz="1400">
              <a:latin typeface="+mn-ea"/>
            </a:endParaRPr>
          </a:p>
        </p:txBody>
      </p:sp>
    </p:spTree>
    <p:extLst>
      <p:ext uri="{BB962C8B-B14F-4D97-AF65-F5344CB8AC3E}">
        <p14:creationId xmlns:p14="http://schemas.microsoft.com/office/powerpoint/2010/main" val="1445953084"/>
      </p:ext>
    </p:extLst>
  </p:cSld>
  <p:clrMapOvr>
    <a:masterClrMapping/>
  </p:clrMapOvr>
  <p:transition spd="slow"/>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신뢰성 시험 종류 및 시험 조건</a:t>
            </a:r>
            <a:endParaRPr lang="en-US" altLang="ko-KR" sz="1600"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직사각형 8"/>
          <p:cNvSpPr/>
          <p:nvPr/>
        </p:nvSpPr>
        <p:spPr>
          <a:xfrm>
            <a:off x="1646000" y="612465"/>
            <a:ext cx="8656513" cy="2862322"/>
          </a:xfrm>
          <a:prstGeom prst="rect">
            <a:avLst/>
          </a:prstGeom>
        </p:spPr>
        <p:txBody>
          <a:bodyPr wrap="square">
            <a:spAutoFit/>
          </a:bodyPr>
          <a:lstStyle/>
          <a:p>
            <a:pPr fontAlgn="base">
              <a:lnSpc>
                <a:spcPts val="2700"/>
              </a:lnSpc>
            </a:pPr>
            <a:r>
              <a:rPr lang="en-US" altLang="ko-KR">
                <a:solidFill>
                  <a:srgbClr val="0000FF"/>
                </a:solidFill>
                <a:latin typeface="+mn-ea"/>
              </a:rPr>
              <a:t>(2) </a:t>
            </a:r>
            <a:r>
              <a:rPr lang="ko-KR" altLang="en-US">
                <a:solidFill>
                  <a:srgbClr val="0000FF"/>
                </a:solidFill>
                <a:latin typeface="+mn-ea"/>
              </a:rPr>
              <a:t>정전기 방전 내성 시험</a:t>
            </a:r>
          </a:p>
          <a:p>
            <a:pPr fontAlgn="base">
              <a:lnSpc>
                <a:spcPts val="2700"/>
              </a:lnSpc>
            </a:pPr>
            <a:r>
              <a:rPr lang="ko-KR" altLang="en-US">
                <a:latin typeface="+mn-ea"/>
              </a:rPr>
              <a:t>정전기 방전 내성 시험</a:t>
            </a:r>
            <a:r>
              <a:rPr lang="en-US" altLang="ko-KR">
                <a:latin typeface="+mn-ea"/>
              </a:rPr>
              <a:t>(ESD, Electro-Static Discharge)</a:t>
            </a:r>
            <a:r>
              <a:rPr lang="ko-KR" altLang="en-US">
                <a:latin typeface="+mn-ea"/>
              </a:rPr>
              <a:t>은 주변에서 발생하는 정전기 방전으로 시험품이 영향을 받는지를 시험하는 것으로 국내 표준 </a:t>
            </a:r>
            <a:r>
              <a:rPr lang="en-US" altLang="ko-KR">
                <a:latin typeface="+mn-ea"/>
              </a:rPr>
              <a:t>KN 61000-4-2 </a:t>
            </a:r>
            <a:r>
              <a:rPr lang="ko-KR" altLang="en-US">
                <a:latin typeface="+mn-ea"/>
              </a:rPr>
              <a:t>에 규정이 되어 있다</a:t>
            </a:r>
            <a:r>
              <a:rPr lang="en-US" altLang="ko-KR">
                <a:latin typeface="+mn-ea"/>
              </a:rPr>
              <a:t>. </a:t>
            </a:r>
            <a:r>
              <a:rPr lang="ko-KR" altLang="en-US">
                <a:latin typeface="+mn-ea"/>
              </a:rPr>
              <a:t>시험 방법으로 정전기 방전 시험발생기의 전극을 시험품에 접촉시킨 상태에서 정전기 방전 시험을 하는 접촉 방전법과 정전기 방전 시험 발생기의 전극을 시험품과 일정 거리를 띄워 정전기를 방전시키는 공기중 방전법이 있으며 접촉 방전법에서는 보통 </a:t>
            </a:r>
            <a:r>
              <a:rPr lang="en-US" altLang="ko-KR">
                <a:latin typeface="+mn-ea"/>
              </a:rPr>
              <a:t>4kV</a:t>
            </a:r>
            <a:r>
              <a:rPr lang="ko-KR" altLang="en-US">
                <a:latin typeface="+mn-ea"/>
              </a:rPr>
              <a:t>의 전압을 공기중 방전법에서는 </a:t>
            </a:r>
            <a:r>
              <a:rPr lang="en-US" altLang="ko-KR">
                <a:latin typeface="+mn-ea"/>
              </a:rPr>
              <a:t>8kV</a:t>
            </a:r>
            <a:r>
              <a:rPr lang="ko-KR" altLang="en-US">
                <a:latin typeface="+mn-ea"/>
              </a:rPr>
              <a:t>의 방전 전압을 인가한다</a:t>
            </a:r>
            <a:r>
              <a:rPr lang="en-US" altLang="ko-KR">
                <a:latin typeface="+mn-ea"/>
              </a:rPr>
              <a:t>. </a:t>
            </a:r>
            <a:endParaRPr lang="ko-KR" altLang="en-US">
              <a:latin typeface="+mn-ea"/>
            </a:endParaRPr>
          </a:p>
        </p:txBody>
      </p:sp>
      <p:sp>
        <p:nvSpPr>
          <p:cNvPr id="5" name="Rectangle 2"/>
          <p:cNvSpPr>
            <a:spLocks noChangeArrowheads="1"/>
          </p:cNvSpPr>
          <p:nvPr/>
        </p:nvSpPr>
        <p:spPr bwMode="auto">
          <a:xfrm>
            <a:off x="2207569" y="312530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9217" name="_x584226000" descr="EMB00002da45b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3538572"/>
            <a:ext cx="4313238" cy="27749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31704" y="6313522"/>
            <a:ext cx="1651414" cy="369332"/>
          </a:xfrm>
          <a:prstGeom prst="rect">
            <a:avLst/>
          </a:prstGeom>
          <a:noFill/>
        </p:spPr>
        <p:txBody>
          <a:bodyPr wrap="none" rtlCol="0">
            <a:spAutoFit/>
          </a:bodyPr>
          <a:lstStyle/>
          <a:p>
            <a:r>
              <a:rPr lang="ko-KR" altLang="en-US"/>
              <a:t>정전기 발생기</a:t>
            </a:r>
          </a:p>
        </p:txBody>
      </p:sp>
    </p:spTree>
    <p:extLst>
      <p:ext uri="{BB962C8B-B14F-4D97-AF65-F5344CB8AC3E}">
        <p14:creationId xmlns:p14="http://schemas.microsoft.com/office/powerpoint/2010/main" val="1937665064"/>
      </p:ext>
    </p:extLst>
  </p:cSld>
  <p:clrMapOvr>
    <a:masterClrMapping/>
  </p:clrMapOvr>
  <p:transition spd="slow"/>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938"/>
            <a:ext cx="9144000" cy="540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520700" indent="-342900">
              <a:buFont typeface="Wingdings" panose="05000000000000000000" pitchFamily="2" charset="2"/>
              <a:buChar char="§"/>
            </a:pPr>
            <a:r>
              <a:rPr lang="ko-KR" altLang="en-US" sz="2000" b="1">
                <a:solidFill>
                  <a:schemeClr val="tx1"/>
                </a:solidFill>
              </a:rPr>
              <a:t>신뢰성 시험 종류 및 시험 조건</a:t>
            </a:r>
            <a:endParaRPr lang="en-US" altLang="ko-KR" sz="1600" b="1" dirty="0">
              <a:solidFill>
                <a:schemeClr val="tx1"/>
              </a:solidFill>
            </a:endParaRP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7"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직사각형 8"/>
          <p:cNvSpPr/>
          <p:nvPr/>
        </p:nvSpPr>
        <p:spPr>
          <a:xfrm>
            <a:off x="1646000" y="612465"/>
            <a:ext cx="8656513" cy="2759730"/>
          </a:xfrm>
          <a:prstGeom prst="rect">
            <a:avLst/>
          </a:prstGeom>
        </p:spPr>
        <p:txBody>
          <a:bodyPr wrap="square">
            <a:spAutoFit/>
          </a:bodyPr>
          <a:lstStyle/>
          <a:p>
            <a:pPr fontAlgn="base">
              <a:lnSpc>
                <a:spcPts val="2600"/>
              </a:lnSpc>
            </a:pPr>
            <a:r>
              <a:rPr lang="en-US" altLang="ko-KR" b="1">
                <a:solidFill>
                  <a:srgbClr val="0000FF"/>
                </a:solidFill>
                <a:latin typeface="+mn-ea"/>
              </a:rPr>
              <a:t>(3) </a:t>
            </a:r>
            <a:r>
              <a:rPr lang="ko-KR" altLang="en-US" b="1">
                <a:solidFill>
                  <a:srgbClr val="0000FF"/>
                </a:solidFill>
                <a:latin typeface="+mn-ea"/>
              </a:rPr>
              <a:t>자연 낙하 시험</a:t>
            </a:r>
          </a:p>
          <a:p>
            <a:pPr fontAlgn="base">
              <a:lnSpc>
                <a:spcPts val="2600"/>
              </a:lnSpc>
            </a:pPr>
            <a:r>
              <a:rPr lang="ko-KR" altLang="en-US">
                <a:latin typeface="+mn-ea"/>
              </a:rPr>
              <a:t>시험품이 수송이나 사용 중에 떨어뜨렸을 때</a:t>
            </a:r>
            <a:r>
              <a:rPr lang="en-US" altLang="ko-KR">
                <a:latin typeface="+mn-ea"/>
              </a:rPr>
              <a:t>, </a:t>
            </a:r>
            <a:r>
              <a:rPr lang="ko-KR" altLang="en-US">
                <a:latin typeface="+mn-ea"/>
              </a:rPr>
              <a:t>부품이나 제품이 파손되지 않고 정상 사용 가능한지 구조적 완전함을 판정하는 것으로 한국산업표준 </a:t>
            </a:r>
            <a:r>
              <a:rPr lang="en-US" altLang="ko-KR">
                <a:latin typeface="+mn-ea"/>
              </a:rPr>
              <a:t>KS C 0244</a:t>
            </a:r>
            <a:r>
              <a:rPr lang="ko-KR" altLang="en-US">
                <a:latin typeface="+mn-ea"/>
              </a:rPr>
              <a:t>로 규정되어 있으며 시험 방법은 </a:t>
            </a:r>
            <a:r>
              <a:rPr lang="en-US" altLang="ko-KR">
                <a:latin typeface="+mn-ea"/>
              </a:rPr>
              <a:t>2</a:t>
            </a:r>
            <a:r>
              <a:rPr lang="ko-KR" altLang="en-US">
                <a:latin typeface="+mn-ea"/>
              </a:rPr>
              <a:t>가지가 있으며 첫 번째 방법은 시험품이 포장되지 않은 상태에서 떨어뜨렸을 때를 가정하여 시험하는 것으로 규정된 높이에서 </a:t>
            </a:r>
            <a:r>
              <a:rPr lang="en-US" altLang="ko-KR">
                <a:latin typeface="+mn-ea"/>
              </a:rPr>
              <a:t>2</a:t>
            </a:r>
            <a:r>
              <a:rPr lang="ko-KR" altLang="en-US">
                <a:latin typeface="+mn-ea"/>
              </a:rPr>
              <a:t>회 떨어뜨리며</a:t>
            </a:r>
            <a:r>
              <a:rPr lang="en-US" altLang="ko-KR">
                <a:latin typeface="+mn-ea"/>
              </a:rPr>
              <a:t>, </a:t>
            </a:r>
            <a:r>
              <a:rPr lang="ko-KR" altLang="en-US">
                <a:latin typeface="+mn-ea"/>
              </a:rPr>
              <a:t>두 번째 방법은 커넥터나 리모콘같은 원격 제어기기와 같은 제품처럼 반복하여 생기는 낙하를 가정하여 시험하는 것으로 회전하는 상자를 사용하여 규정된 높이에서 시험품을 반복하여 낙하시키는 방법이다</a:t>
            </a:r>
            <a:r>
              <a:rPr lang="en-US" altLang="ko-KR">
                <a:latin typeface="+mn-ea"/>
              </a:rPr>
              <a:t>.</a:t>
            </a:r>
            <a:endParaRPr lang="ko-KR" altLang="en-US">
              <a:latin typeface="+mn-ea"/>
            </a:endParaRPr>
          </a:p>
        </p:txBody>
      </p:sp>
      <p:sp>
        <p:nvSpPr>
          <p:cNvPr id="5" name="Rectangle 2"/>
          <p:cNvSpPr>
            <a:spLocks noChangeArrowheads="1"/>
          </p:cNvSpPr>
          <p:nvPr/>
        </p:nvSpPr>
        <p:spPr bwMode="auto">
          <a:xfrm>
            <a:off x="2207569" y="312530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p:cNvGraphicFramePr>
            <a:graphicFrameLocks noGrp="1"/>
          </p:cNvGraphicFramePr>
          <p:nvPr>
            <p:extLst>
              <p:ext uri="{D42A27DB-BD31-4B8C-83A1-F6EECF244321}">
                <p14:modId xmlns:p14="http://schemas.microsoft.com/office/powerpoint/2010/main" val="1606751981"/>
              </p:ext>
            </p:extLst>
          </p:nvPr>
        </p:nvGraphicFramePr>
        <p:xfrm>
          <a:off x="3143672" y="3645024"/>
          <a:ext cx="5904657" cy="2971568"/>
        </p:xfrm>
        <a:graphic>
          <a:graphicData uri="http://schemas.openxmlformats.org/drawingml/2006/table">
            <a:tbl>
              <a:tblPr/>
              <a:tblGrid>
                <a:gridCol w="1968219">
                  <a:extLst>
                    <a:ext uri="{9D8B030D-6E8A-4147-A177-3AD203B41FA5}">
                      <a16:colId xmlns:a16="http://schemas.microsoft.com/office/drawing/2014/main" val="2122354633"/>
                    </a:ext>
                  </a:extLst>
                </a:gridCol>
                <a:gridCol w="1968219">
                  <a:extLst>
                    <a:ext uri="{9D8B030D-6E8A-4147-A177-3AD203B41FA5}">
                      <a16:colId xmlns:a16="http://schemas.microsoft.com/office/drawing/2014/main" val="3623483776"/>
                    </a:ext>
                  </a:extLst>
                </a:gridCol>
                <a:gridCol w="1968219">
                  <a:extLst>
                    <a:ext uri="{9D8B030D-6E8A-4147-A177-3AD203B41FA5}">
                      <a16:colId xmlns:a16="http://schemas.microsoft.com/office/drawing/2014/main" val="866774050"/>
                    </a:ext>
                  </a:extLst>
                </a:gridCol>
              </a:tblGrid>
              <a:tr h="371446">
                <a:tc rowSpan="2">
                  <a:txBody>
                    <a:bodyPr/>
                    <a:lstStyle/>
                    <a:p>
                      <a:pPr marL="0" marR="0" indent="0" algn="ctr" fontAlgn="base" latinLnBrk="0">
                        <a:lnSpc>
                          <a:spcPct val="150000"/>
                        </a:lnSpc>
                        <a:spcBef>
                          <a:spcPts val="0"/>
                        </a:spcBef>
                        <a:spcAft>
                          <a:spcPts val="0"/>
                        </a:spcAft>
                      </a:pPr>
                      <a:r>
                        <a:rPr lang="ko-KR" altLang="en-US" sz="1400" b="1" kern="0" spc="-70">
                          <a:solidFill>
                            <a:srgbClr val="000000"/>
                          </a:solidFill>
                          <a:effectLst/>
                          <a:latin typeface="+mn-ea"/>
                          <a:ea typeface="+mn-ea"/>
                        </a:rPr>
                        <a:t>낙하 높이</a:t>
                      </a:r>
                    </a:p>
                    <a:p>
                      <a:pPr marL="0" marR="0" indent="0" algn="ctr" fontAlgn="base" latinLnBrk="0">
                        <a:lnSpc>
                          <a:spcPct val="150000"/>
                        </a:lnSpc>
                        <a:spcBef>
                          <a:spcPts val="0"/>
                        </a:spcBef>
                        <a:spcAft>
                          <a:spcPts val="0"/>
                        </a:spcAft>
                      </a:pPr>
                      <a:r>
                        <a:rPr lang="en-US" sz="1400" b="1" kern="0" spc="-70">
                          <a:solidFill>
                            <a:srgbClr val="000000"/>
                          </a:solidFill>
                          <a:effectLst/>
                          <a:latin typeface="+mn-ea"/>
                          <a:ea typeface="+mn-ea"/>
                        </a:rPr>
                        <a:t>mm</a:t>
                      </a: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2F2F2"/>
                    </a:solidFill>
                  </a:tcPr>
                </a:tc>
                <a:tc gridSpan="2">
                  <a:txBody>
                    <a:bodyPr/>
                    <a:lstStyle/>
                    <a:p>
                      <a:pPr marL="0" marR="0" indent="0" algn="ctr" fontAlgn="base" latinLnBrk="0">
                        <a:lnSpc>
                          <a:spcPct val="150000"/>
                        </a:lnSpc>
                        <a:spcBef>
                          <a:spcPts val="0"/>
                        </a:spcBef>
                        <a:spcAft>
                          <a:spcPts val="0"/>
                        </a:spcAft>
                      </a:pPr>
                      <a:r>
                        <a:rPr lang="ko-KR" altLang="en-US" sz="1400" b="1" kern="0" spc="-70">
                          <a:solidFill>
                            <a:srgbClr val="000000"/>
                          </a:solidFill>
                          <a:effectLst/>
                          <a:latin typeface="+mn-ea"/>
                          <a:ea typeface="+mn-ea"/>
                        </a:rPr>
                        <a:t>시험품의 무게 </a:t>
                      </a:r>
                      <a:r>
                        <a:rPr lang="en-US" altLang="ko-KR" sz="1400" b="1" kern="0" spc="-70">
                          <a:solidFill>
                            <a:srgbClr val="000000"/>
                          </a:solidFill>
                          <a:effectLst/>
                          <a:latin typeface="+mn-ea"/>
                          <a:ea typeface="+mn-ea"/>
                        </a:rPr>
                        <a:t>Kg</a:t>
                      </a:r>
                      <a:endParaRPr lang="ko-KR" altLang="en-US" sz="1400" b="1" kern="0" spc="-70">
                        <a:solidFill>
                          <a:srgbClr val="000000"/>
                        </a:solidFill>
                        <a:effectLst/>
                        <a:latin typeface="+mn-ea"/>
                        <a:ea typeface="+mn-ea"/>
                      </a:endParaRP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2F2F2"/>
                    </a:solidFill>
                  </a:tcPr>
                </a:tc>
                <a:tc hMerge="1">
                  <a:txBody>
                    <a:bodyPr/>
                    <a:lstStyle/>
                    <a:p>
                      <a:pPr latinLnBrk="1"/>
                      <a:endParaRPr lang="ko-KR" altLang="en-US"/>
                    </a:p>
                  </a:txBody>
                  <a:tcPr/>
                </a:tc>
                <a:extLst>
                  <a:ext uri="{0D108BD9-81ED-4DB2-BD59-A6C34878D82A}">
                    <a16:rowId xmlns:a16="http://schemas.microsoft.com/office/drawing/2014/main" val="4022613745"/>
                  </a:ext>
                </a:extLst>
              </a:tr>
              <a:tr h="371446">
                <a:tc vMerge="1">
                  <a:txBody>
                    <a:bodyPr/>
                    <a:lstStyle/>
                    <a:p>
                      <a:pPr latinLnBrk="1"/>
                      <a:endParaRPr lang="ko-KR" altLang="en-US"/>
                    </a:p>
                  </a:txBody>
                  <a:tcPr/>
                </a:tc>
                <a:tc>
                  <a:txBody>
                    <a:bodyPr/>
                    <a:lstStyle/>
                    <a:p>
                      <a:pPr marL="0" marR="0" indent="0" algn="ctr" fontAlgn="base" latinLnBrk="0">
                        <a:lnSpc>
                          <a:spcPct val="150000"/>
                        </a:lnSpc>
                        <a:spcBef>
                          <a:spcPts val="0"/>
                        </a:spcBef>
                        <a:spcAft>
                          <a:spcPts val="0"/>
                        </a:spcAft>
                      </a:pPr>
                      <a:r>
                        <a:rPr lang="ko-KR" altLang="en-US" sz="1400" b="1" kern="0" spc="-70">
                          <a:solidFill>
                            <a:srgbClr val="000000"/>
                          </a:solidFill>
                          <a:effectLst/>
                          <a:latin typeface="+mn-ea"/>
                          <a:ea typeface="+mn-ea"/>
                        </a:rPr>
                        <a:t>포장 없음</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2F2F2"/>
                    </a:solidFill>
                  </a:tcPr>
                </a:tc>
                <a:tc>
                  <a:txBody>
                    <a:bodyPr/>
                    <a:lstStyle/>
                    <a:p>
                      <a:pPr marL="0" marR="0" indent="0" algn="ctr" fontAlgn="base" latinLnBrk="0">
                        <a:lnSpc>
                          <a:spcPct val="150000"/>
                        </a:lnSpc>
                        <a:spcBef>
                          <a:spcPts val="0"/>
                        </a:spcBef>
                        <a:spcAft>
                          <a:spcPts val="0"/>
                        </a:spcAft>
                      </a:pPr>
                      <a:r>
                        <a:rPr lang="ko-KR" altLang="en-US" sz="1400" b="1" kern="0" spc="-70">
                          <a:solidFill>
                            <a:srgbClr val="000000"/>
                          </a:solidFill>
                          <a:effectLst/>
                          <a:latin typeface="+mn-ea"/>
                          <a:ea typeface="+mn-ea"/>
                        </a:rPr>
                        <a:t>수송용 케이스</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729448715"/>
                  </a:ext>
                </a:extLst>
              </a:tr>
              <a:tr h="371446">
                <a:tc>
                  <a:txBody>
                    <a:bodyPr/>
                    <a:lstStyle/>
                    <a:p>
                      <a:pPr marL="0" marR="0" indent="0" algn="ctr" fontAlgn="base" latinLnBrk="0">
                        <a:lnSpc>
                          <a:spcPct val="150000"/>
                        </a:lnSpc>
                        <a:spcBef>
                          <a:spcPts val="0"/>
                        </a:spcBef>
                        <a:spcAft>
                          <a:spcPts val="0"/>
                        </a:spcAft>
                      </a:pPr>
                      <a:r>
                        <a:rPr lang="en-US" sz="1400" kern="0" spc="-70">
                          <a:solidFill>
                            <a:srgbClr val="000000"/>
                          </a:solidFill>
                          <a:effectLst/>
                          <a:latin typeface="+mn-ea"/>
                          <a:ea typeface="+mn-ea"/>
                        </a:rPr>
                        <a:t>25</a:t>
                      </a: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100 </a:t>
                      </a:r>
                      <a:r>
                        <a:rPr lang="ko-KR" altLang="en-US" sz="1400" kern="0" spc="-70">
                          <a:solidFill>
                            <a:srgbClr val="000000"/>
                          </a:solidFill>
                          <a:effectLst/>
                          <a:latin typeface="+mn-ea"/>
                          <a:ea typeface="+mn-ea"/>
                        </a:rPr>
                        <a:t>초과 </a:t>
                      </a:r>
                      <a:r>
                        <a:rPr lang="en-US" altLang="ko-KR" sz="1400" kern="0" spc="-70">
                          <a:solidFill>
                            <a:srgbClr val="000000"/>
                          </a:solidFill>
                          <a:effectLst/>
                          <a:latin typeface="+mn-ea"/>
                          <a:ea typeface="+mn-ea"/>
                        </a:rPr>
                        <a:t>250 </a:t>
                      </a:r>
                      <a:r>
                        <a:rPr lang="ko-KR" altLang="en-US" sz="1400" kern="0" spc="-70">
                          <a:solidFill>
                            <a:srgbClr val="000000"/>
                          </a:solidFill>
                          <a:effectLst/>
                          <a:latin typeface="+mn-ea"/>
                          <a:ea typeface="+mn-ea"/>
                        </a:rPr>
                        <a:t>이하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500 </a:t>
                      </a:r>
                      <a:r>
                        <a:rPr lang="ko-KR" altLang="en-US" sz="1400" kern="0" spc="-70">
                          <a:solidFill>
                            <a:srgbClr val="000000"/>
                          </a:solidFill>
                          <a:effectLst/>
                          <a:latin typeface="+mn-ea"/>
                          <a:ea typeface="+mn-ea"/>
                        </a:rPr>
                        <a:t>초과</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3277362"/>
                  </a:ext>
                </a:extLst>
              </a:tr>
              <a:tr h="371446">
                <a:tc>
                  <a:txBody>
                    <a:bodyPr/>
                    <a:lstStyle/>
                    <a:p>
                      <a:pPr marL="0" marR="0" indent="0" algn="ctr" fontAlgn="base" latinLnBrk="0">
                        <a:lnSpc>
                          <a:spcPct val="150000"/>
                        </a:lnSpc>
                        <a:spcBef>
                          <a:spcPts val="0"/>
                        </a:spcBef>
                        <a:spcAft>
                          <a:spcPts val="0"/>
                        </a:spcAft>
                      </a:pPr>
                      <a:r>
                        <a:rPr lang="en-US" sz="1400" kern="0" spc="-70">
                          <a:solidFill>
                            <a:srgbClr val="000000"/>
                          </a:solidFill>
                          <a:effectLst/>
                          <a:latin typeface="+mn-ea"/>
                          <a:ea typeface="+mn-ea"/>
                        </a:rPr>
                        <a:t>50</a:t>
                      </a: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50 </a:t>
                      </a:r>
                      <a:r>
                        <a:rPr lang="ko-KR" altLang="en-US" sz="1400" kern="0" spc="-70">
                          <a:solidFill>
                            <a:srgbClr val="000000"/>
                          </a:solidFill>
                          <a:effectLst/>
                          <a:latin typeface="+mn-ea"/>
                          <a:ea typeface="+mn-ea"/>
                        </a:rPr>
                        <a:t>초과 </a:t>
                      </a:r>
                      <a:r>
                        <a:rPr lang="en-US" altLang="ko-KR" sz="1400" kern="0" spc="-70">
                          <a:solidFill>
                            <a:srgbClr val="000000"/>
                          </a:solidFill>
                          <a:effectLst/>
                          <a:latin typeface="+mn-ea"/>
                          <a:ea typeface="+mn-ea"/>
                        </a:rPr>
                        <a:t>100 </a:t>
                      </a:r>
                      <a:r>
                        <a:rPr lang="ko-KR" altLang="en-US" sz="1400" kern="0" spc="-70">
                          <a:solidFill>
                            <a:srgbClr val="000000"/>
                          </a:solidFill>
                          <a:effectLst/>
                          <a:latin typeface="+mn-ea"/>
                          <a:ea typeface="+mn-ea"/>
                        </a:rPr>
                        <a:t>이하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500 </a:t>
                      </a:r>
                      <a:r>
                        <a:rPr lang="ko-KR" altLang="en-US" sz="1400" kern="0" spc="-70">
                          <a:solidFill>
                            <a:srgbClr val="000000"/>
                          </a:solidFill>
                          <a:effectLst/>
                          <a:latin typeface="+mn-ea"/>
                          <a:ea typeface="+mn-ea"/>
                        </a:rPr>
                        <a:t>이하</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7385616"/>
                  </a:ext>
                </a:extLst>
              </a:tr>
              <a:tr h="371446">
                <a:tc>
                  <a:txBody>
                    <a:bodyPr/>
                    <a:lstStyle/>
                    <a:p>
                      <a:pPr marL="0" marR="0" indent="0" algn="ctr" fontAlgn="base" latinLnBrk="0">
                        <a:lnSpc>
                          <a:spcPct val="150000"/>
                        </a:lnSpc>
                        <a:spcBef>
                          <a:spcPts val="0"/>
                        </a:spcBef>
                        <a:spcAft>
                          <a:spcPts val="0"/>
                        </a:spcAft>
                      </a:pPr>
                      <a:r>
                        <a:rPr lang="en-US" sz="1400" kern="0" spc="-70">
                          <a:solidFill>
                            <a:srgbClr val="000000"/>
                          </a:solidFill>
                          <a:effectLst/>
                          <a:latin typeface="+mn-ea"/>
                          <a:ea typeface="+mn-ea"/>
                        </a:rPr>
                        <a:t>100</a:t>
                      </a: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10 </a:t>
                      </a:r>
                      <a:r>
                        <a:rPr lang="ko-KR" altLang="en-US" sz="1400" kern="0" spc="-70">
                          <a:solidFill>
                            <a:srgbClr val="000000"/>
                          </a:solidFill>
                          <a:effectLst/>
                          <a:latin typeface="+mn-ea"/>
                          <a:ea typeface="+mn-ea"/>
                        </a:rPr>
                        <a:t>초과 </a:t>
                      </a:r>
                      <a:r>
                        <a:rPr lang="en-US" altLang="ko-KR" sz="1400" kern="0" spc="-70">
                          <a:solidFill>
                            <a:srgbClr val="000000"/>
                          </a:solidFill>
                          <a:effectLst/>
                          <a:latin typeface="+mn-ea"/>
                          <a:ea typeface="+mn-ea"/>
                        </a:rPr>
                        <a:t>50 </a:t>
                      </a:r>
                      <a:r>
                        <a:rPr lang="ko-KR" altLang="en-US" sz="1400" kern="0" spc="-70">
                          <a:solidFill>
                            <a:srgbClr val="000000"/>
                          </a:solidFill>
                          <a:effectLst/>
                          <a:latin typeface="+mn-ea"/>
                          <a:ea typeface="+mn-ea"/>
                        </a:rPr>
                        <a:t>이하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200 </a:t>
                      </a:r>
                      <a:r>
                        <a:rPr lang="ko-KR" altLang="en-US" sz="1400" kern="0" spc="-70">
                          <a:solidFill>
                            <a:srgbClr val="000000"/>
                          </a:solidFill>
                          <a:effectLst/>
                          <a:latin typeface="+mn-ea"/>
                          <a:ea typeface="+mn-ea"/>
                        </a:rPr>
                        <a:t>이하</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5012478"/>
                  </a:ext>
                </a:extLst>
              </a:tr>
              <a:tr h="371446">
                <a:tc>
                  <a:txBody>
                    <a:bodyPr/>
                    <a:lstStyle/>
                    <a:p>
                      <a:pPr marL="0" marR="0" indent="0" algn="ctr" fontAlgn="base" latinLnBrk="0">
                        <a:lnSpc>
                          <a:spcPct val="150000"/>
                        </a:lnSpc>
                        <a:spcBef>
                          <a:spcPts val="0"/>
                        </a:spcBef>
                        <a:spcAft>
                          <a:spcPts val="0"/>
                        </a:spcAft>
                      </a:pPr>
                      <a:r>
                        <a:rPr lang="en-US" sz="1400" kern="0" spc="-70">
                          <a:solidFill>
                            <a:srgbClr val="000000"/>
                          </a:solidFill>
                          <a:effectLst/>
                          <a:latin typeface="+mn-ea"/>
                          <a:ea typeface="+mn-ea"/>
                        </a:rPr>
                        <a:t>250</a:t>
                      </a: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5 </a:t>
                      </a:r>
                      <a:r>
                        <a:rPr lang="ko-KR" altLang="en-US" sz="1400" kern="0" spc="-70">
                          <a:solidFill>
                            <a:srgbClr val="000000"/>
                          </a:solidFill>
                          <a:effectLst/>
                          <a:latin typeface="+mn-ea"/>
                          <a:ea typeface="+mn-ea"/>
                        </a:rPr>
                        <a:t>초과 </a:t>
                      </a:r>
                      <a:r>
                        <a:rPr lang="en-US" altLang="ko-KR" sz="1400" kern="0" spc="-70">
                          <a:solidFill>
                            <a:srgbClr val="000000"/>
                          </a:solidFill>
                          <a:effectLst/>
                          <a:latin typeface="+mn-ea"/>
                          <a:ea typeface="+mn-ea"/>
                        </a:rPr>
                        <a:t>10 </a:t>
                      </a:r>
                      <a:r>
                        <a:rPr lang="ko-KR" altLang="en-US" sz="1400" kern="0" spc="-70">
                          <a:solidFill>
                            <a:srgbClr val="000000"/>
                          </a:solidFill>
                          <a:effectLst/>
                          <a:latin typeface="+mn-ea"/>
                          <a:ea typeface="+mn-ea"/>
                        </a:rPr>
                        <a:t>이하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100 </a:t>
                      </a:r>
                      <a:r>
                        <a:rPr lang="ko-KR" altLang="en-US" sz="1400" kern="0" spc="-70">
                          <a:solidFill>
                            <a:srgbClr val="000000"/>
                          </a:solidFill>
                          <a:effectLst/>
                          <a:latin typeface="+mn-ea"/>
                          <a:ea typeface="+mn-ea"/>
                        </a:rPr>
                        <a:t>이하</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147119"/>
                  </a:ext>
                </a:extLst>
              </a:tr>
              <a:tr h="371446">
                <a:tc>
                  <a:txBody>
                    <a:bodyPr/>
                    <a:lstStyle/>
                    <a:p>
                      <a:pPr marL="0" marR="0" indent="0" algn="ctr" fontAlgn="base" latinLnBrk="0">
                        <a:lnSpc>
                          <a:spcPct val="150000"/>
                        </a:lnSpc>
                        <a:spcBef>
                          <a:spcPts val="0"/>
                        </a:spcBef>
                        <a:spcAft>
                          <a:spcPts val="0"/>
                        </a:spcAft>
                      </a:pPr>
                      <a:r>
                        <a:rPr lang="en-US" sz="1400" kern="0" spc="-70">
                          <a:solidFill>
                            <a:srgbClr val="000000"/>
                          </a:solidFill>
                          <a:effectLst/>
                          <a:latin typeface="+mn-ea"/>
                          <a:ea typeface="+mn-ea"/>
                        </a:rPr>
                        <a:t>500</a:t>
                      </a: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2 </a:t>
                      </a:r>
                      <a:r>
                        <a:rPr lang="ko-KR" altLang="en-US" sz="1400" kern="0" spc="-70">
                          <a:solidFill>
                            <a:srgbClr val="000000"/>
                          </a:solidFill>
                          <a:effectLst/>
                          <a:latin typeface="+mn-ea"/>
                          <a:ea typeface="+mn-ea"/>
                        </a:rPr>
                        <a:t>초과 </a:t>
                      </a:r>
                      <a:r>
                        <a:rPr lang="en-US" altLang="ko-KR" sz="1400" kern="0" spc="-70">
                          <a:solidFill>
                            <a:srgbClr val="000000"/>
                          </a:solidFill>
                          <a:effectLst/>
                          <a:latin typeface="+mn-ea"/>
                          <a:ea typeface="+mn-ea"/>
                        </a:rPr>
                        <a:t>5 </a:t>
                      </a:r>
                      <a:r>
                        <a:rPr lang="ko-KR" altLang="en-US" sz="1400" kern="0" spc="-70">
                          <a:solidFill>
                            <a:srgbClr val="000000"/>
                          </a:solidFill>
                          <a:effectLst/>
                          <a:latin typeface="+mn-ea"/>
                          <a:ea typeface="+mn-ea"/>
                        </a:rPr>
                        <a:t>이하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50 </a:t>
                      </a:r>
                      <a:r>
                        <a:rPr lang="ko-KR" altLang="en-US" sz="1400" kern="0" spc="-70">
                          <a:solidFill>
                            <a:srgbClr val="000000"/>
                          </a:solidFill>
                          <a:effectLst/>
                          <a:latin typeface="+mn-ea"/>
                          <a:ea typeface="+mn-ea"/>
                        </a:rPr>
                        <a:t>이하</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7661267"/>
                  </a:ext>
                </a:extLst>
              </a:tr>
              <a:tr h="371446">
                <a:tc>
                  <a:txBody>
                    <a:bodyPr/>
                    <a:lstStyle/>
                    <a:p>
                      <a:pPr marL="0" marR="0" indent="0" algn="ctr" fontAlgn="base" latinLnBrk="0">
                        <a:lnSpc>
                          <a:spcPct val="150000"/>
                        </a:lnSpc>
                        <a:spcBef>
                          <a:spcPts val="0"/>
                        </a:spcBef>
                        <a:spcAft>
                          <a:spcPts val="0"/>
                        </a:spcAft>
                      </a:pPr>
                      <a:r>
                        <a:rPr lang="en-US" sz="1400" kern="0" spc="-70">
                          <a:solidFill>
                            <a:srgbClr val="000000"/>
                          </a:solidFill>
                          <a:effectLst/>
                          <a:latin typeface="+mn-ea"/>
                          <a:ea typeface="+mn-ea"/>
                        </a:rPr>
                        <a:t>1000</a:t>
                      </a: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2 </a:t>
                      </a:r>
                      <a:r>
                        <a:rPr lang="ko-KR" altLang="en-US" sz="1400" kern="0" spc="-70">
                          <a:solidFill>
                            <a:srgbClr val="000000"/>
                          </a:solidFill>
                          <a:effectLst/>
                          <a:latin typeface="+mn-ea"/>
                          <a:ea typeface="+mn-ea"/>
                        </a:rPr>
                        <a:t>이하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50000"/>
                        </a:lnSpc>
                        <a:spcBef>
                          <a:spcPts val="0"/>
                        </a:spcBef>
                        <a:spcAft>
                          <a:spcPts val="0"/>
                        </a:spcAft>
                      </a:pPr>
                      <a:r>
                        <a:rPr lang="en-US" altLang="ko-KR" sz="1400" kern="0" spc="-70">
                          <a:solidFill>
                            <a:srgbClr val="000000"/>
                          </a:solidFill>
                          <a:effectLst/>
                          <a:latin typeface="+mn-ea"/>
                          <a:ea typeface="+mn-ea"/>
                        </a:rPr>
                        <a:t>20 </a:t>
                      </a:r>
                      <a:r>
                        <a:rPr lang="ko-KR" altLang="en-US" sz="1400" kern="0" spc="-70">
                          <a:solidFill>
                            <a:srgbClr val="000000"/>
                          </a:solidFill>
                          <a:effectLst/>
                          <a:latin typeface="+mn-ea"/>
                          <a:ea typeface="+mn-ea"/>
                        </a:rPr>
                        <a:t>이하</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027193"/>
                  </a:ext>
                </a:extLst>
              </a:tr>
            </a:tbl>
          </a:graphicData>
        </a:graphic>
      </p:graphicFrame>
    </p:spTree>
    <p:extLst>
      <p:ext uri="{BB962C8B-B14F-4D97-AF65-F5344CB8AC3E}">
        <p14:creationId xmlns:p14="http://schemas.microsoft.com/office/powerpoint/2010/main" val="36824146"/>
      </p:ext>
    </p:extLst>
  </p:cSld>
  <p:clrMapOvr>
    <a:masterClrMapping/>
  </p:clrMapOvr>
  <p:transition spd="slow"/>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12192000" cy="407707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0" b="1"/>
              <a:t>Python &amp; PyQt</a:t>
            </a:r>
            <a:endParaRPr lang="ko-KR" altLang="en-US" sz="7200" b="1" dirty="0"/>
          </a:p>
        </p:txBody>
      </p:sp>
    </p:spTree>
    <p:extLst>
      <p:ext uri="{BB962C8B-B14F-4D97-AF65-F5344CB8AC3E}">
        <p14:creationId xmlns:p14="http://schemas.microsoft.com/office/powerpoint/2010/main" val="385836769"/>
      </p:ext>
    </p:extLst>
  </p:cSld>
  <p:clrMapOvr>
    <a:masterClrMapping/>
  </p:clrMapOvr>
  <p:transition spd="slow"/>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27384"/>
            <a:ext cx="9144000" cy="5099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dirty="0">
                <a:solidFill>
                  <a:schemeClr val="bg1"/>
                </a:solidFill>
                <a:latin typeface="+mn-ea"/>
              </a:rPr>
              <a:t>  PyQt5 &amp; Tools </a:t>
            </a:r>
            <a:r>
              <a:rPr lang="ko-KR" altLang="en-US" sz="2000" b="1" dirty="0">
                <a:solidFill>
                  <a:schemeClr val="bg1"/>
                </a:solidFill>
                <a:latin typeface="+mn-ea"/>
              </a:rPr>
              <a:t>설치</a:t>
            </a:r>
            <a:endParaRPr lang="ko-KR" altLang="en-US" sz="2000" b="1" dirty="0">
              <a:solidFill>
                <a:schemeClr val="bg1"/>
              </a:solidFill>
            </a:endParaRPr>
          </a:p>
        </p:txBody>
      </p:sp>
      <p:sp>
        <p:nvSpPr>
          <p:cNvPr id="21" name="TextBox 20"/>
          <p:cNvSpPr txBox="1"/>
          <p:nvPr/>
        </p:nvSpPr>
        <p:spPr>
          <a:xfrm>
            <a:off x="1896952" y="729002"/>
            <a:ext cx="3437548" cy="338554"/>
          </a:xfrm>
          <a:prstGeom prst="rect">
            <a:avLst/>
          </a:prstGeom>
          <a:noFill/>
        </p:spPr>
        <p:txBody>
          <a:bodyPr wrap="square">
            <a:spAutoFit/>
          </a:bodyPr>
          <a:lstStyle/>
          <a:p>
            <a:pPr marL="171450" indent="-171450">
              <a:buFont typeface="Arial"/>
              <a:buChar char="•"/>
              <a:defRPr/>
            </a:pPr>
            <a:r>
              <a:rPr lang="en-US" altLang="ko-KR" sz="1600" b="1">
                <a:solidFill>
                  <a:srgbClr val="0000FF"/>
                </a:solidFill>
              </a:rPr>
              <a:t>Window</a:t>
            </a:r>
            <a:r>
              <a:rPr lang="ko-KR" altLang="en-US" sz="1600" b="1">
                <a:solidFill>
                  <a:srgbClr val="0000FF"/>
                </a:solidFill>
              </a:rPr>
              <a:t>에서 </a:t>
            </a:r>
            <a:r>
              <a:rPr lang="en-US" altLang="ko-KR" sz="1600" b="1">
                <a:solidFill>
                  <a:srgbClr val="0000FF"/>
                </a:solidFill>
              </a:rPr>
              <a:t>pyQt </a:t>
            </a:r>
            <a:r>
              <a:rPr lang="ko-KR" altLang="en-US" sz="1600" b="1">
                <a:solidFill>
                  <a:srgbClr val="0000FF"/>
                </a:solidFill>
              </a:rPr>
              <a:t>설치하기</a:t>
            </a:r>
          </a:p>
        </p:txBody>
      </p:sp>
      <p:sp>
        <p:nvSpPr>
          <p:cNvPr id="22" name="TextBox 5"/>
          <p:cNvSpPr txBox="1"/>
          <p:nvPr/>
        </p:nvSpPr>
        <p:spPr>
          <a:xfrm>
            <a:off x="2112976" y="1089042"/>
            <a:ext cx="2501326" cy="553998"/>
          </a:xfrm>
          <a:prstGeom prst="rect">
            <a:avLst/>
          </a:prstGeom>
          <a:noFill/>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a:buChar char="•"/>
              <a:defRPr/>
            </a:pPr>
            <a:r>
              <a:rPr lang="en-US" altLang="ko-KR" sz="1500" b="1">
                <a:latin typeface="+mn-ea"/>
              </a:rPr>
              <a:t>pip install pyqt5</a:t>
            </a:r>
          </a:p>
          <a:p>
            <a:pPr marL="285750" indent="-285750">
              <a:buFont typeface="Arial"/>
              <a:buChar char="•"/>
              <a:defRPr/>
            </a:pPr>
            <a:r>
              <a:rPr lang="en-US" altLang="ko-KR" sz="1500" b="1">
                <a:latin typeface="+mn-ea"/>
              </a:rPr>
              <a:t>pip install pyqt5-tools</a:t>
            </a:r>
          </a:p>
        </p:txBody>
      </p:sp>
      <p:sp>
        <p:nvSpPr>
          <p:cNvPr id="23" name="TextBox 22"/>
          <p:cNvSpPr txBox="1"/>
          <p:nvPr/>
        </p:nvSpPr>
        <p:spPr>
          <a:xfrm>
            <a:off x="1896953" y="1862242"/>
            <a:ext cx="2021707" cy="369332"/>
          </a:xfrm>
          <a:prstGeom prst="rect">
            <a:avLst/>
          </a:prstGeom>
          <a:noFill/>
        </p:spPr>
        <p:txBody>
          <a:bodyPr wrap="none">
            <a:spAutoFit/>
          </a:bodyPr>
          <a:lstStyle/>
          <a:p>
            <a:pPr marL="285750" indent="-285750">
              <a:buFont typeface="Wingdings"/>
              <a:buChar char="§"/>
              <a:defRPr/>
            </a:pPr>
            <a:r>
              <a:rPr lang="ko-KR" altLang="en-US" b="1">
                <a:solidFill>
                  <a:srgbClr val="C00000"/>
                </a:solidFill>
              </a:rPr>
              <a:t>설치 파일 확인</a:t>
            </a:r>
          </a:p>
        </p:txBody>
      </p:sp>
      <p:sp>
        <p:nvSpPr>
          <p:cNvPr id="24" name="직사각형 23"/>
          <p:cNvSpPr/>
          <p:nvPr/>
        </p:nvSpPr>
        <p:spPr>
          <a:xfrm>
            <a:off x="2256992" y="2222283"/>
            <a:ext cx="4771884" cy="461665"/>
          </a:xfrm>
          <a:prstGeom prst="rect">
            <a:avLst/>
          </a:prstGeom>
        </p:spPr>
        <p:txBody>
          <a:bodyPr wrap="none">
            <a:spAutoFit/>
          </a:bodyPr>
          <a:lstStyle/>
          <a:p>
            <a:pPr lvl="0">
              <a:defRPr/>
            </a:pPr>
            <a:r>
              <a:rPr lang="en-US" altLang="ko-KR" sz="1200" b="1" dirty="0">
                <a:solidFill>
                  <a:srgbClr val="0000FF"/>
                </a:solidFill>
              </a:rPr>
              <a:t>C:\Python36-32\Lib\site-packages\pyqt5-tools  </a:t>
            </a:r>
            <a:r>
              <a:rPr lang="ko-KR" altLang="en-US" sz="1200" b="1" dirty="0">
                <a:solidFill>
                  <a:srgbClr val="0000FF"/>
                </a:solidFill>
              </a:rPr>
              <a:t>혹은</a:t>
            </a:r>
            <a:r>
              <a:rPr lang="en-US" altLang="ko-KR" sz="1200" b="1" dirty="0">
                <a:solidFill>
                  <a:srgbClr val="0000FF"/>
                </a:solidFill>
              </a:rPr>
              <a:t>,</a:t>
            </a:r>
          </a:p>
          <a:p>
            <a:pPr lvl="0">
              <a:defRPr/>
            </a:pPr>
            <a:r>
              <a:rPr lang="en-US" altLang="ko-KR" sz="1200" b="1" dirty="0">
                <a:solidFill>
                  <a:srgbClr val="0000FF"/>
                </a:solidFill>
              </a:rPr>
              <a:t>C:\Python36-32\Lib\site-packages\qt5_applications\Qt\bin</a:t>
            </a:r>
            <a:endParaRPr lang="ko-KR" altLang="en-US" sz="1200" b="1" dirty="0">
              <a:solidFill>
                <a:srgbClr val="0000FF"/>
              </a:solidFill>
            </a:endParaRPr>
          </a:p>
        </p:txBody>
      </p:sp>
      <p:pic>
        <p:nvPicPr>
          <p:cNvPr id="25" name="Picture 2"/>
          <p:cNvPicPr>
            <a:picLocks noChangeAspect="1" noChangeArrowheads="1"/>
          </p:cNvPicPr>
          <p:nvPr/>
        </p:nvPicPr>
        <p:blipFill rotWithShape="1">
          <a:blip r:embed="rId2"/>
          <a:srcRect/>
          <a:stretch>
            <a:fillRect/>
          </a:stretch>
        </p:blipFill>
        <p:spPr>
          <a:xfrm>
            <a:off x="2545024" y="2654331"/>
            <a:ext cx="6722442" cy="1369013"/>
          </a:xfrm>
          <a:prstGeom prst="rect">
            <a:avLst/>
          </a:prstGeom>
          <a:noFill/>
          <a:ln w="9525">
            <a:noFill/>
            <a:miter/>
          </a:ln>
          <a:effectLst/>
        </p:spPr>
      </p:pic>
      <p:sp>
        <p:nvSpPr>
          <p:cNvPr id="26" name="직사각형 25"/>
          <p:cNvSpPr/>
          <p:nvPr/>
        </p:nvSpPr>
        <p:spPr>
          <a:xfrm>
            <a:off x="2256993" y="4382522"/>
            <a:ext cx="2590261" cy="338554"/>
          </a:xfrm>
          <a:prstGeom prst="rect">
            <a:avLst/>
          </a:prstGeom>
        </p:spPr>
        <p:txBody>
          <a:bodyPr wrap="none">
            <a:spAutoFit/>
          </a:bodyPr>
          <a:lstStyle/>
          <a:p>
            <a:pPr lvl="0">
              <a:defRPr/>
            </a:pPr>
            <a:r>
              <a:rPr lang="en-US" altLang="ko-KR" sz="1600" b="1">
                <a:solidFill>
                  <a:srgbClr val="0000FF"/>
                </a:solidFill>
              </a:rPr>
              <a:t>C:\Python36-32\Scripts</a:t>
            </a:r>
            <a:endParaRPr lang="ko-KR" altLang="en-US" sz="1600" b="1">
              <a:solidFill>
                <a:srgbClr val="0000FF"/>
              </a:solidFill>
            </a:endParaRPr>
          </a:p>
        </p:txBody>
      </p:sp>
      <p:pic>
        <p:nvPicPr>
          <p:cNvPr id="27" name="Picture 3"/>
          <p:cNvPicPr>
            <a:picLocks noChangeAspect="1" noChangeArrowheads="1"/>
          </p:cNvPicPr>
          <p:nvPr/>
        </p:nvPicPr>
        <p:blipFill rotWithShape="1">
          <a:blip r:embed="rId3"/>
          <a:srcRect/>
          <a:stretch>
            <a:fillRect/>
          </a:stretch>
        </p:blipFill>
        <p:spPr>
          <a:xfrm>
            <a:off x="2473016" y="4851902"/>
            <a:ext cx="5695950" cy="466725"/>
          </a:xfrm>
          <a:prstGeom prst="rect">
            <a:avLst/>
          </a:prstGeom>
          <a:noFill/>
          <a:ln w="9525">
            <a:noFill/>
            <a:miter/>
          </a:ln>
          <a:effectLst/>
        </p:spPr>
      </p:pic>
      <p:sp>
        <p:nvSpPr>
          <p:cNvPr id="28" name="TextBox 27"/>
          <p:cNvSpPr txBox="1"/>
          <p:nvPr/>
        </p:nvSpPr>
        <p:spPr>
          <a:xfrm>
            <a:off x="1824945" y="6398746"/>
            <a:ext cx="5349541" cy="369332"/>
          </a:xfrm>
          <a:prstGeom prst="rect">
            <a:avLst/>
          </a:prstGeom>
          <a:noFill/>
        </p:spPr>
        <p:txBody>
          <a:bodyPr wrap="none">
            <a:spAutoFit/>
          </a:bodyPr>
          <a:lstStyle/>
          <a:p>
            <a:pPr marL="285750" indent="-285750">
              <a:buFont typeface="Arial"/>
              <a:buChar char="•"/>
              <a:defRPr/>
            </a:pPr>
            <a:r>
              <a:rPr lang="ko-KR" altLang="en-US" b="1">
                <a:solidFill>
                  <a:srgbClr val="C00000"/>
                </a:solidFill>
              </a:rPr>
              <a:t>폴더는 파이썬 버전과 설치 위치에 따라 달라짐</a:t>
            </a:r>
          </a:p>
        </p:txBody>
      </p:sp>
      <p:sp>
        <p:nvSpPr>
          <p:cNvPr id="29" name="TextBox 28"/>
          <p:cNvSpPr txBox="1"/>
          <p:nvPr/>
        </p:nvSpPr>
        <p:spPr>
          <a:xfrm>
            <a:off x="2689041" y="5750674"/>
            <a:ext cx="3143809" cy="338554"/>
          </a:xfrm>
          <a:prstGeom prst="rect">
            <a:avLst/>
          </a:prstGeom>
          <a:noFill/>
        </p:spPr>
        <p:txBody>
          <a:bodyPr wrap="none">
            <a:spAutoFit/>
          </a:bodyPr>
          <a:lstStyle/>
          <a:p>
            <a:pPr lvl="0">
              <a:defRPr/>
            </a:pPr>
            <a:r>
              <a:rPr lang="en-US" altLang="ko-KR" sz="1600" b="1"/>
              <a:t>pyuic5 -x hello.ui  -o  hello.py</a:t>
            </a:r>
            <a:endParaRPr lang="ko-KR" altLang="en-US" sz="1600" b="1"/>
          </a:p>
        </p:txBody>
      </p:sp>
      <p:sp>
        <p:nvSpPr>
          <p:cNvPr id="30" name="TextBox 29"/>
          <p:cNvSpPr txBox="1"/>
          <p:nvPr/>
        </p:nvSpPr>
        <p:spPr>
          <a:xfrm>
            <a:off x="2473016" y="5381342"/>
            <a:ext cx="4608512" cy="369332"/>
          </a:xfrm>
          <a:prstGeom prst="rect">
            <a:avLst/>
          </a:prstGeom>
          <a:noFill/>
        </p:spPr>
        <p:txBody>
          <a:bodyPr wrap="square">
            <a:spAutoFit/>
          </a:bodyPr>
          <a:lstStyle/>
          <a:p>
            <a:pPr marL="171450" indent="-171450">
              <a:buFont typeface="Arial"/>
              <a:buChar char="•"/>
              <a:defRPr/>
            </a:pPr>
            <a:r>
              <a:rPr lang="en-US" altLang="ko-KR" b="1">
                <a:solidFill>
                  <a:srgbClr val="0000FF"/>
                </a:solidFill>
              </a:rPr>
              <a:t>.ui </a:t>
            </a:r>
            <a:r>
              <a:rPr lang="ko-KR" altLang="en-US" b="1">
                <a:solidFill>
                  <a:srgbClr val="0000FF"/>
                </a:solidFill>
              </a:rPr>
              <a:t>파일을 </a:t>
            </a:r>
            <a:r>
              <a:rPr lang="en-US" altLang="ko-KR" b="1">
                <a:solidFill>
                  <a:srgbClr val="0000FF"/>
                </a:solidFill>
              </a:rPr>
              <a:t>.py </a:t>
            </a:r>
            <a:r>
              <a:rPr lang="ko-KR" altLang="en-US" b="1">
                <a:solidFill>
                  <a:srgbClr val="0000FF"/>
                </a:solidFill>
              </a:rPr>
              <a:t>로 변환</a:t>
            </a:r>
          </a:p>
        </p:txBody>
      </p:sp>
      <p:cxnSp>
        <p:nvCxnSpPr>
          <p:cNvPr id="31" name="직선 연결선 30"/>
          <p:cNvCxnSpPr/>
          <p:nvPr/>
        </p:nvCxnSpPr>
        <p:spPr>
          <a:xfrm flipV="1">
            <a:off x="1680929" y="1721090"/>
            <a:ext cx="8673563" cy="16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1680928" y="4310515"/>
            <a:ext cx="8621312" cy="61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1680929" y="6254731"/>
            <a:ext cx="8630021" cy="41567"/>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9"/>
          <p:cNvSpPr txBox="1"/>
          <p:nvPr/>
        </p:nvSpPr>
        <p:spPr>
          <a:xfrm>
            <a:off x="5892908" y="798611"/>
            <a:ext cx="3875501" cy="323165"/>
          </a:xfrm>
          <a:prstGeom prst="rect">
            <a:avLst/>
          </a:prstGeom>
          <a:noFill/>
        </p:spPr>
        <p:txBody>
          <a:bodyPr wrap="square">
            <a:spAutoFit/>
          </a:bodyPr>
          <a:lstStyle/>
          <a:p>
            <a:pPr marL="171450" indent="-171450">
              <a:buFont typeface="Arial"/>
              <a:buChar char="•"/>
              <a:defRPr/>
            </a:pPr>
            <a:r>
              <a:rPr lang="en-US" altLang="ko-KR" sz="1500" b="1">
                <a:solidFill>
                  <a:srgbClr val="0000FF"/>
                </a:solidFill>
              </a:rPr>
              <a:t>Raspberry Pi </a:t>
            </a:r>
            <a:r>
              <a:rPr lang="ko-KR" altLang="en-US" sz="1500" b="1">
                <a:solidFill>
                  <a:srgbClr val="0000FF"/>
                </a:solidFill>
              </a:rPr>
              <a:t>에서 </a:t>
            </a:r>
            <a:r>
              <a:rPr lang="en-US" altLang="ko-KR" sz="1500" b="1">
                <a:solidFill>
                  <a:srgbClr val="0000FF"/>
                </a:solidFill>
              </a:rPr>
              <a:t>pyQt </a:t>
            </a:r>
            <a:r>
              <a:rPr lang="ko-KR" altLang="en-US" sz="1500" b="1">
                <a:solidFill>
                  <a:srgbClr val="0000FF"/>
                </a:solidFill>
              </a:rPr>
              <a:t>설치하기</a:t>
            </a:r>
          </a:p>
        </p:txBody>
      </p:sp>
      <p:sp>
        <p:nvSpPr>
          <p:cNvPr id="35" name="직사각형 23"/>
          <p:cNvSpPr/>
          <p:nvPr/>
        </p:nvSpPr>
        <p:spPr>
          <a:xfrm>
            <a:off x="5980026" y="1089562"/>
            <a:ext cx="4489872" cy="461665"/>
          </a:xfrm>
          <a:prstGeom prst="rect">
            <a:avLst/>
          </a:prstGeom>
        </p:spPr>
        <p:txBody>
          <a:bodyPr wrap="square">
            <a:spAutoFit/>
          </a:bodyPr>
          <a:lstStyle/>
          <a:p>
            <a:pPr lvl="0">
              <a:spcBef>
                <a:spcPct val="0"/>
              </a:spcBef>
              <a:spcAft>
                <a:spcPct val="0"/>
              </a:spcAft>
              <a:defRPr/>
            </a:pPr>
            <a:r>
              <a:rPr kumimoji="1" lang="ko-KR" altLang="ko-KR" sz="1200" b="1">
                <a:solidFill>
                  <a:srgbClr val="303336"/>
                </a:solidFill>
                <a:latin typeface="+mn-ea"/>
                <a:cs typeface="Consolas"/>
              </a:rPr>
              <a:t>sudo apt-get install qt5-default pyqt5-dev pyqt5-dev-tools</a:t>
            </a:r>
            <a:r>
              <a:rPr kumimoji="1" lang="ko-KR" altLang="ko-KR" sz="1200" b="1">
                <a:latin typeface="+mn-ea"/>
                <a:cs typeface="굴림"/>
              </a:rPr>
              <a:t> </a:t>
            </a:r>
          </a:p>
          <a:p>
            <a:pPr lvl="0">
              <a:spcBef>
                <a:spcPct val="0"/>
              </a:spcBef>
              <a:spcAft>
                <a:spcPct val="0"/>
              </a:spcAft>
              <a:defRPr/>
            </a:pPr>
            <a:r>
              <a:rPr kumimoji="1" lang="en-US" altLang="ko-KR" sz="1200" b="1">
                <a:latin typeface="+mn-ea"/>
                <a:cs typeface="굴림"/>
              </a:rPr>
              <a:t>pip3 install pyqtgraph</a:t>
            </a:r>
          </a:p>
        </p:txBody>
      </p:sp>
      <p:sp>
        <p:nvSpPr>
          <p:cNvPr id="36" name="TextBox 7"/>
          <p:cNvSpPr txBox="1"/>
          <p:nvPr/>
        </p:nvSpPr>
        <p:spPr>
          <a:xfrm>
            <a:off x="6096001" y="1834355"/>
            <a:ext cx="3385117" cy="292388"/>
          </a:xfrm>
          <a:prstGeom prst="rect">
            <a:avLst/>
          </a:prstGeom>
          <a:noFill/>
        </p:spPr>
        <p:txBody>
          <a:bodyPr wrap="square">
            <a:spAutoFit/>
          </a:bodyPr>
          <a:lstStyle/>
          <a:p>
            <a:pPr marL="171450" indent="-171450">
              <a:buFont typeface="Arial"/>
              <a:buChar char="•"/>
              <a:defRPr/>
            </a:pPr>
            <a:r>
              <a:rPr lang="en-US" altLang="ko-KR" sz="1300" b="1">
                <a:solidFill>
                  <a:srgbClr val="0000FF"/>
                </a:solidFill>
              </a:rPr>
              <a:t>Raspberry Pi </a:t>
            </a:r>
            <a:r>
              <a:rPr lang="ko-KR" altLang="en-US" sz="1300" b="1">
                <a:solidFill>
                  <a:srgbClr val="0000FF"/>
                </a:solidFill>
              </a:rPr>
              <a:t>에서 </a:t>
            </a:r>
            <a:r>
              <a:rPr lang="en-US" altLang="ko-KR" sz="1300" b="1">
                <a:solidFill>
                  <a:srgbClr val="0000FF"/>
                </a:solidFill>
              </a:rPr>
              <a:t>numpy </a:t>
            </a:r>
            <a:r>
              <a:rPr lang="ko-KR" altLang="en-US" sz="1300" b="1">
                <a:solidFill>
                  <a:srgbClr val="0000FF"/>
                </a:solidFill>
              </a:rPr>
              <a:t>설치하기</a:t>
            </a:r>
          </a:p>
        </p:txBody>
      </p:sp>
      <p:sp>
        <p:nvSpPr>
          <p:cNvPr id="37" name="직사각형 8"/>
          <p:cNvSpPr/>
          <p:nvPr/>
        </p:nvSpPr>
        <p:spPr>
          <a:xfrm>
            <a:off x="6328782" y="2043599"/>
            <a:ext cx="2934413" cy="259546"/>
          </a:xfrm>
          <a:prstGeom prst="rect">
            <a:avLst/>
          </a:prstGeom>
        </p:spPr>
        <p:txBody>
          <a:bodyPr wrap="square">
            <a:spAutoFit/>
          </a:bodyPr>
          <a:lstStyle/>
          <a:p>
            <a:pPr lvl="0">
              <a:spcBef>
                <a:spcPct val="0"/>
              </a:spcBef>
              <a:spcAft>
                <a:spcPct val="0"/>
              </a:spcAft>
              <a:defRPr/>
            </a:pPr>
            <a:r>
              <a:rPr kumimoji="1" lang="ko-KR" altLang="ko-KR" sz="1100" b="1">
                <a:solidFill>
                  <a:srgbClr val="303336"/>
                </a:solidFill>
                <a:latin typeface="+mn-ea"/>
                <a:cs typeface="Consolas"/>
              </a:rPr>
              <a:t>sudo apt-get install </a:t>
            </a:r>
            <a:r>
              <a:rPr kumimoji="1" lang="en-US" altLang="ko-KR" sz="1100" b="1">
                <a:solidFill>
                  <a:srgbClr val="303336"/>
                </a:solidFill>
                <a:latin typeface="+mn-ea"/>
                <a:cs typeface="Consolas"/>
              </a:rPr>
              <a:t>python3-numpy</a:t>
            </a:r>
            <a:endParaRPr kumimoji="1" lang="ko-KR" altLang="ko-KR" sz="1100" b="1">
              <a:latin typeface="+mn-ea"/>
              <a:cs typeface="굴림"/>
            </a:endParaRPr>
          </a:p>
        </p:txBody>
      </p:sp>
    </p:spTree>
    <p:extLst>
      <p:ext uri="{BB962C8B-B14F-4D97-AF65-F5344CB8AC3E}">
        <p14:creationId xmlns:p14="http://schemas.microsoft.com/office/powerpoint/2010/main" val="137417848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a:t>
            </a:r>
            <a:endParaRPr lang="ko-KR" altLang="en-US" sz="2000" b="1" dirty="0">
              <a:solidFill>
                <a:srgbClr val="000099"/>
              </a:solidFill>
            </a:endParaRPr>
          </a:p>
        </p:txBody>
      </p:sp>
      <p:sp>
        <p:nvSpPr>
          <p:cNvPr id="25" name="직사각형 24"/>
          <p:cNvSpPr/>
          <p:nvPr/>
        </p:nvSpPr>
        <p:spPr>
          <a:xfrm>
            <a:off x="1775521" y="764705"/>
            <a:ext cx="8594761" cy="335310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6" name="표 25"/>
          <p:cNvGraphicFramePr>
            <a:graphicFrameLocks noGrp="1"/>
          </p:cNvGraphicFramePr>
          <p:nvPr>
            <p:extLst>
              <p:ext uri="{D42A27DB-BD31-4B8C-83A1-F6EECF244321}">
                <p14:modId xmlns:p14="http://schemas.microsoft.com/office/powerpoint/2010/main" val="1155378583"/>
              </p:ext>
            </p:extLst>
          </p:nvPr>
        </p:nvGraphicFramePr>
        <p:xfrm>
          <a:off x="1892510" y="1443729"/>
          <a:ext cx="8306321" cy="1762709"/>
        </p:xfrm>
        <a:graphic>
          <a:graphicData uri="http://schemas.openxmlformats.org/drawingml/2006/table">
            <a:tbl>
              <a:tblPr firstRow="1" bandRow="1">
                <a:tableStyleId>{F5AB1C69-6EDB-4FF4-983F-18BD219EF322}</a:tableStyleId>
              </a:tblPr>
              <a:tblGrid>
                <a:gridCol w="740314">
                  <a:extLst>
                    <a:ext uri="{9D8B030D-6E8A-4147-A177-3AD203B41FA5}">
                      <a16:colId xmlns:a16="http://schemas.microsoft.com/office/drawing/2014/main" val="2147013170"/>
                    </a:ext>
                  </a:extLst>
                </a:gridCol>
                <a:gridCol w="7566007">
                  <a:extLst>
                    <a:ext uri="{9D8B030D-6E8A-4147-A177-3AD203B41FA5}">
                      <a16:colId xmlns:a16="http://schemas.microsoft.com/office/drawing/2014/main" val="2125429397"/>
                    </a:ext>
                  </a:extLst>
                </a:gridCol>
              </a:tblGrid>
              <a:tr h="747855">
                <a:tc>
                  <a:txBody>
                    <a:bodyPr/>
                    <a:lstStyle/>
                    <a:p>
                      <a:pPr latinLnBrk="1"/>
                      <a:endParaRPr lang="ko-KR" altLang="en-US"/>
                    </a:p>
                  </a:txBody>
                  <a:tcPr>
                    <a:solidFill>
                      <a:schemeClr val="bg1">
                        <a:lumMod val="85000"/>
                      </a:schemeClr>
                    </a:solidFill>
                  </a:tcPr>
                </a:tc>
                <a:tc>
                  <a:txBody>
                    <a:bodyPr/>
                    <a:lstStyle/>
                    <a:p>
                      <a:pPr latinLnBrk="1"/>
                      <a:endParaRPr lang="ko-KR" altLang="en-US"/>
                    </a:p>
                  </a:txBody>
                  <a:tcPr>
                    <a:solidFill>
                      <a:schemeClr val="bg1">
                        <a:lumMod val="85000"/>
                      </a:schemeClr>
                    </a:solidFill>
                  </a:tcPr>
                </a:tc>
                <a:extLst>
                  <a:ext uri="{0D108BD9-81ED-4DB2-BD59-A6C34878D82A}">
                    <a16:rowId xmlns:a16="http://schemas.microsoft.com/office/drawing/2014/main" val="3213890852"/>
                  </a:ext>
                </a:extLst>
              </a:tr>
              <a:tr h="1014854">
                <a:tc>
                  <a:txBody>
                    <a:bodyPr/>
                    <a:lstStyle/>
                    <a:p>
                      <a:pPr latinLnBrk="1"/>
                      <a:endParaRPr lang="ko-KR" altLang="en-US"/>
                    </a:p>
                  </a:txBody>
                  <a:tcPr>
                    <a:solidFill>
                      <a:schemeClr val="bg1">
                        <a:lumMod val="95000"/>
                      </a:schemeClr>
                    </a:solidFill>
                  </a:tcPr>
                </a:tc>
                <a:tc>
                  <a:txBody>
                    <a:bodyPr/>
                    <a:lstStyle/>
                    <a:p>
                      <a:pPr latinLnBrk="1"/>
                      <a:endParaRPr lang="en-US" altLang="ko-KR"/>
                    </a:p>
                    <a:p>
                      <a:pPr latinLnBrk="1"/>
                      <a:endParaRPr lang="en-US" altLang="ko-KR"/>
                    </a:p>
                    <a:p>
                      <a:pPr latinLnBrk="1"/>
                      <a:endParaRPr lang="ko-KR" altLang="en-US"/>
                    </a:p>
                  </a:txBody>
                  <a:tcPr>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27" name="그림 26"/>
          <p:cNvPicPr>
            <a:picLocks noChangeAspect="1"/>
          </p:cNvPicPr>
          <p:nvPr/>
        </p:nvPicPr>
        <p:blipFill>
          <a:blip r:embed="rId2">
            <a:clrChange>
              <a:clrFrom>
                <a:srgbClr val="F7F7F7"/>
              </a:clrFrom>
              <a:clrTo>
                <a:srgbClr val="F7F7F7">
                  <a:alpha val="0"/>
                </a:srgbClr>
              </a:clrTo>
            </a:clrChange>
          </a:blip>
          <a:stretch>
            <a:fillRect/>
          </a:stretch>
        </p:blipFill>
        <p:spPr>
          <a:xfrm>
            <a:off x="2099551" y="1528741"/>
            <a:ext cx="276225" cy="266700"/>
          </a:xfrm>
          <a:prstGeom prst="rect">
            <a:avLst/>
          </a:prstGeom>
        </p:spPr>
      </p:pic>
      <p:sp>
        <p:nvSpPr>
          <p:cNvPr id="28" name="TextBox 27"/>
          <p:cNvSpPr txBox="1"/>
          <p:nvPr/>
        </p:nvSpPr>
        <p:spPr>
          <a:xfrm>
            <a:off x="1894762" y="1842354"/>
            <a:ext cx="685800" cy="307777"/>
          </a:xfrm>
          <a:prstGeom prst="rect">
            <a:avLst/>
          </a:prstGeom>
          <a:noFill/>
        </p:spPr>
        <p:txBody>
          <a:bodyPr wrap="square" rtlCol="0">
            <a:spAutoFit/>
          </a:bodyPr>
          <a:lstStyle/>
          <a:p>
            <a:pPr algn="ctr"/>
            <a:r>
              <a:rPr lang="ko-KR" altLang="en-US" sz="1400">
                <a:solidFill>
                  <a:schemeClr val="accent2">
                    <a:lumMod val="50000"/>
                  </a:schemeClr>
                </a:solidFill>
                <a:latin typeface="+mn-ea"/>
              </a:rPr>
              <a:t>코딩</a:t>
            </a:r>
          </a:p>
        </p:txBody>
      </p:sp>
      <p:sp>
        <p:nvSpPr>
          <p:cNvPr id="29" name="TextBox 28"/>
          <p:cNvSpPr txBox="1"/>
          <p:nvPr/>
        </p:nvSpPr>
        <p:spPr>
          <a:xfrm>
            <a:off x="1894762" y="2588124"/>
            <a:ext cx="685800" cy="523220"/>
          </a:xfrm>
          <a:prstGeom prst="rect">
            <a:avLst/>
          </a:prstGeom>
          <a:noFill/>
        </p:spPr>
        <p:txBody>
          <a:bodyPr wrap="square" rtlCol="0">
            <a:spAutoFit/>
          </a:bodyPr>
          <a:lstStyle/>
          <a:p>
            <a:pPr algn="ctr"/>
            <a:r>
              <a:rPr lang="ko-KR" altLang="en-US" sz="1400">
                <a:solidFill>
                  <a:schemeClr val="accent6">
                    <a:lumMod val="50000"/>
                  </a:schemeClr>
                </a:solidFill>
                <a:latin typeface="+mn-ea"/>
              </a:rPr>
              <a:t>실행</a:t>
            </a:r>
            <a:endParaRPr lang="en-US" altLang="ko-KR" sz="1400">
              <a:solidFill>
                <a:schemeClr val="accent6">
                  <a:lumMod val="50000"/>
                </a:schemeClr>
              </a:solidFill>
              <a:latin typeface="+mn-ea"/>
            </a:endParaRPr>
          </a:p>
          <a:p>
            <a:pPr algn="ctr"/>
            <a:r>
              <a:rPr lang="ko-KR" altLang="en-US" sz="1400">
                <a:solidFill>
                  <a:schemeClr val="accent6">
                    <a:lumMod val="50000"/>
                  </a:schemeClr>
                </a:solidFill>
                <a:latin typeface="+mn-ea"/>
              </a:rPr>
              <a:t>결과</a:t>
            </a:r>
          </a:p>
        </p:txBody>
      </p:sp>
      <p:pic>
        <p:nvPicPr>
          <p:cNvPr id="30" name="그림 29"/>
          <p:cNvPicPr>
            <a:picLocks noChangeAspect="1"/>
          </p:cNvPicPr>
          <p:nvPr/>
        </p:nvPicPr>
        <p:blipFill>
          <a:blip r:embed="rId3"/>
          <a:stretch>
            <a:fillRect/>
          </a:stretch>
        </p:blipFill>
        <p:spPr>
          <a:xfrm>
            <a:off x="2118600" y="2283480"/>
            <a:ext cx="238125" cy="209550"/>
          </a:xfrm>
          <a:prstGeom prst="rect">
            <a:avLst/>
          </a:prstGeom>
        </p:spPr>
      </p:pic>
      <p:sp>
        <p:nvSpPr>
          <p:cNvPr id="31" name="직사각형 30"/>
          <p:cNvSpPr/>
          <p:nvPr/>
        </p:nvSpPr>
        <p:spPr>
          <a:xfrm>
            <a:off x="2580563" y="1488262"/>
            <a:ext cx="7618268" cy="605294"/>
          </a:xfrm>
          <a:prstGeom prst="rect">
            <a:avLst/>
          </a:prstGeom>
        </p:spPr>
        <p:txBody>
          <a:bodyPr wrap="square">
            <a:spAutoFit/>
          </a:bodyPr>
          <a:lstStyle/>
          <a:p>
            <a:pPr>
              <a:lnSpc>
                <a:spcPts val="2000"/>
              </a:lnSpc>
            </a:pPr>
            <a:r>
              <a:rPr lang="en-US" altLang="ko-KR" sz="1400">
                <a:solidFill>
                  <a:srgbClr val="AF00DB"/>
                </a:solidFill>
                <a:latin typeface="Courier New" panose="02070309020205020404" pitchFamily="49" charset="0"/>
              </a:rPr>
              <a:t>from</a:t>
            </a:r>
            <a:r>
              <a:rPr lang="ko-KR" altLang="en-US" sz="1400">
                <a:solidFill>
                  <a:srgbClr val="000000"/>
                </a:solidFill>
                <a:latin typeface="Courier New" panose="02070309020205020404" pitchFamily="49" charset="0"/>
              </a:rPr>
              <a:t> </a:t>
            </a:r>
            <a:r>
              <a:rPr lang="en-US" altLang="ko-KR" sz="1400">
                <a:solidFill>
                  <a:srgbClr val="000000"/>
                </a:solidFill>
                <a:latin typeface="Courier New" panose="02070309020205020404" pitchFamily="49" charset="0"/>
              </a:rPr>
              <a:t>google.colab </a:t>
            </a:r>
            <a:r>
              <a:rPr lang="en-US" altLang="ko-KR" sz="1400">
                <a:solidFill>
                  <a:srgbClr val="AF00DB"/>
                </a:solidFill>
                <a:latin typeface="Courier New" panose="02070309020205020404" pitchFamily="49" charset="0"/>
              </a:rPr>
              <a:t>import</a:t>
            </a:r>
            <a:r>
              <a:rPr lang="ko-KR" altLang="en-US" sz="1400">
                <a:solidFill>
                  <a:srgbClr val="000000"/>
                </a:solidFill>
                <a:latin typeface="Courier New" panose="02070309020205020404" pitchFamily="49" charset="0"/>
              </a:rPr>
              <a:t> </a:t>
            </a:r>
            <a:r>
              <a:rPr lang="en-US" altLang="ko-KR" sz="1400">
                <a:solidFill>
                  <a:srgbClr val="000000"/>
                </a:solidFill>
                <a:latin typeface="Courier New" panose="02070309020205020404" pitchFamily="49" charset="0"/>
              </a:rPr>
              <a:t>files  </a:t>
            </a:r>
            <a:r>
              <a:rPr lang="en-US" altLang="ko-KR" sz="1400">
                <a:solidFill>
                  <a:srgbClr val="008000"/>
                </a:solidFill>
                <a:latin typeface="Courier New" panose="02070309020205020404" pitchFamily="49" charset="0"/>
              </a:rPr>
              <a:t># file </a:t>
            </a:r>
            <a:r>
              <a:rPr lang="ko-KR" altLang="en-US" sz="1400">
                <a:solidFill>
                  <a:srgbClr val="008000"/>
                </a:solidFill>
                <a:latin typeface="Courier New" panose="02070309020205020404" pitchFamily="49" charset="0"/>
              </a:rPr>
              <a:t>읽어올 수 있는 파이썬 모듈 가져오기</a:t>
            </a:r>
            <a:endParaRPr lang="ko-KR" altLang="en-US" sz="1400">
              <a:solidFill>
                <a:srgbClr val="000000"/>
              </a:solidFill>
              <a:latin typeface="Courier New" panose="02070309020205020404" pitchFamily="49" charset="0"/>
            </a:endParaRPr>
          </a:p>
          <a:p>
            <a:pPr>
              <a:lnSpc>
                <a:spcPts val="2000"/>
              </a:lnSpc>
            </a:pPr>
            <a:r>
              <a:rPr lang="en-US" altLang="ko-KR" sz="1400">
                <a:solidFill>
                  <a:srgbClr val="000000"/>
                </a:solidFill>
                <a:latin typeface="Courier New" panose="02070309020205020404" pitchFamily="49" charset="0"/>
              </a:rPr>
              <a:t>SensorData = files.upload()     </a:t>
            </a:r>
            <a:r>
              <a:rPr lang="en-US" altLang="ko-KR" sz="1400">
                <a:solidFill>
                  <a:srgbClr val="008000"/>
                </a:solidFill>
                <a:latin typeface="Courier New" panose="02070309020205020404" pitchFamily="49" charset="0"/>
              </a:rPr>
              <a:t># </a:t>
            </a:r>
            <a:r>
              <a:rPr lang="ko-KR" altLang="en-US" sz="1400">
                <a:solidFill>
                  <a:srgbClr val="008000"/>
                </a:solidFill>
                <a:latin typeface="Courier New" panose="02070309020205020404" pitchFamily="49" charset="0"/>
              </a:rPr>
              <a:t>읽어올 파일 </a:t>
            </a:r>
            <a:r>
              <a:rPr lang="en-US" altLang="ko-KR" sz="1400">
                <a:solidFill>
                  <a:srgbClr val="008000"/>
                </a:solidFill>
                <a:latin typeface="Courier New" panose="02070309020205020404" pitchFamily="49" charset="0"/>
              </a:rPr>
              <a:t>SensorData </a:t>
            </a:r>
            <a:r>
              <a:rPr lang="ko-KR" altLang="en-US" sz="1400">
                <a:solidFill>
                  <a:srgbClr val="008000"/>
                </a:solidFill>
                <a:latin typeface="Courier New" panose="02070309020205020404" pitchFamily="49" charset="0"/>
              </a:rPr>
              <a:t>객체에 저장하기</a:t>
            </a:r>
            <a:endParaRPr lang="ko-KR" altLang="en-US" sz="1400">
              <a:solidFill>
                <a:srgbClr val="000000"/>
              </a:solidFill>
              <a:latin typeface="Courier New" panose="02070309020205020404" pitchFamily="49" charset="0"/>
            </a:endParaRPr>
          </a:p>
        </p:txBody>
      </p:sp>
      <p:sp>
        <p:nvSpPr>
          <p:cNvPr id="32" name="Rectangle 1"/>
          <p:cNvSpPr>
            <a:spLocks noChangeArrowheads="1"/>
          </p:cNvSpPr>
          <p:nvPr/>
        </p:nvSpPr>
        <p:spPr bwMode="auto">
          <a:xfrm>
            <a:off x="2788382" y="2594713"/>
            <a:ext cx="8884163" cy="5129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lnSpc>
                <a:spcPts val="2000"/>
              </a:lnSpc>
              <a:buFontTx/>
              <a:buChar char="•"/>
            </a:pPr>
            <a:r>
              <a:rPr lang="en-US" altLang="ko-KR" sz="1400" b="1">
                <a:solidFill>
                  <a:srgbClr val="212121"/>
                </a:solidFill>
                <a:latin typeface="Roboto" panose="02000000000000000000" pitchFamily="2" charset="0"/>
              </a:rPr>
              <a:t>  </a:t>
            </a:r>
            <a:r>
              <a:rPr lang="ko-KR" altLang="ko-KR" sz="1400" b="1">
                <a:solidFill>
                  <a:srgbClr val="212121"/>
                </a:solidFill>
                <a:latin typeface="Roboto" panose="02000000000000000000" pitchFamily="2" charset="0"/>
              </a:rPr>
              <a:t>DHTSensor.csv</a:t>
            </a:r>
            <a:r>
              <a:rPr lang="ko-KR" altLang="ko-KR" sz="1400">
                <a:solidFill>
                  <a:srgbClr val="212121"/>
                </a:solidFill>
                <a:latin typeface="Roboto" panose="02000000000000000000" pitchFamily="2" charset="0"/>
              </a:rPr>
              <a:t>(text/csv) - 12339 bytes, last modified: 2023. 5. 29. - 100% done</a:t>
            </a:r>
            <a:endParaRPr lang="ko-KR" altLang="ko-KR" sz="1100"/>
          </a:p>
          <a:p>
            <a:pPr latinLnBrk="0">
              <a:lnSpc>
                <a:spcPts val="2000"/>
              </a:lnSpc>
            </a:pPr>
            <a:r>
              <a:rPr lang="ko-KR" altLang="ko-KR" sz="1400">
                <a:solidFill>
                  <a:srgbClr val="212121"/>
                </a:solidFill>
                <a:latin typeface="Arial Unicode MS"/>
              </a:rPr>
              <a:t>Saving DHTSensor.csv to DHTSensor.csv</a:t>
            </a:r>
            <a:endParaRPr lang="ko-KR" altLang="ko-KR" sz="3200"/>
          </a:p>
        </p:txBody>
      </p:sp>
      <p:pic>
        <p:nvPicPr>
          <p:cNvPr id="33" name="그림 32"/>
          <p:cNvPicPr>
            <a:picLocks noChangeAspect="1"/>
          </p:cNvPicPr>
          <p:nvPr/>
        </p:nvPicPr>
        <p:blipFill>
          <a:blip r:embed="rId4"/>
          <a:stretch>
            <a:fillRect/>
          </a:stretch>
        </p:blipFill>
        <p:spPr>
          <a:xfrm>
            <a:off x="2788382" y="2245624"/>
            <a:ext cx="1724025" cy="285507"/>
          </a:xfrm>
          <a:prstGeom prst="rect">
            <a:avLst/>
          </a:prstGeom>
        </p:spPr>
      </p:pic>
      <p:cxnSp>
        <p:nvCxnSpPr>
          <p:cNvPr id="34" name="직선 연결선 33"/>
          <p:cNvCxnSpPr/>
          <p:nvPr/>
        </p:nvCxnSpPr>
        <p:spPr>
          <a:xfrm flipV="1">
            <a:off x="4386098" y="1194810"/>
            <a:ext cx="481304" cy="369874"/>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4858709" y="1194810"/>
            <a:ext cx="380144"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79951" y="1030648"/>
            <a:ext cx="2981907" cy="307777"/>
          </a:xfrm>
          <a:prstGeom prst="rect">
            <a:avLst/>
          </a:prstGeom>
          <a:solidFill>
            <a:schemeClr val="accent6">
              <a:lumMod val="20000"/>
              <a:lumOff val="80000"/>
            </a:schemeClr>
          </a:solidFill>
        </p:spPr>
        <p:txBody>
          <a:bodyPr wrap="none" rtlCol="0">
            <a:spAutoFit/>
          </a:bodyPr>
          <a:lstStyle/>
          <a:p>
            <a:r>
              <a:rPr lang="en-US" altLang="ko-KR" sz="1400" b="1"/>
              <a:t>1. </a:t>
            </a:r>
            <a:r>
              <a:rPr lang="ko-KR" altLang="en-US" sz="1400" b="1"/>
              <a:t>파일을 읽어오기 위한 코드 작성</a:t>
            </a:r>
          </a:p>
        </p:txBody>
      </p:sp>
      <p:cxnSp>
        <p:nvCxnSpPr>
          <p:cNvPr id="37" name="직선 연결선 36"/>
          <p:cNvCxnSpPr/>
          <p:nvPr/>
        </p:nvCxnSpPr>
        <p:spPr>
          <a:xfrm flipV="1">
            <a:off x="2233127" y="1138945"/>
            <a:ext cx="472611" cy="482886"/>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589926" y="870639"/>
            <a:ext cx="2021707" cy="307777"/>
          </a:xfrm>
          <a:prstGeom prst="rect">
            <a:avLst/>
          </a:prstGeom>
          <a:solidFill>
            <a:schemeClr val="accent6">
              <a:lumMod val="20000"/>
              <a:lumOff val="80000"/>
            </a:schemeClr>
          </a:solidFill>
        </p:spPr>
        <p:txBody>
          <a:bodyPr wrap="none" rtlCol="0">
            <a:spAutoFit/>
          </a:bodyPr>
          <a:lstStyle/>
          <a:p>
            <a:r>
              <a:rPr lang="en-US" altLang="ko-KR" sz="1400" b="1"/>
              <a:t>2. </a:t>
            </a:r>
            <a:r>
              <a:rPr lang="ko-KR" altLang="en-US" sz="1400" b="1"/>
              <a:t>코드 실행 버튼 클릭</a:t>
            </a:r>
          </a:p>
        </p:txBody>
      </p:sp>
      <p:cxnSp>
        <p:nvCxnSpPr>
          <p:cNvPr id="39" name="직선 연결선 38"/>
          <p:cNvCxnSpPr/>
          <p:nvPr/>
        </p:nvCxnSpPr>
        <p:spPr>
          <a:xfrm>
            <a:off x="2931256" y="2482717"/>
            <a:ext cx="147694" cy="866015"/>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3078950" y="3348731"/>
            <a:ext cx="380144"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74211" y="3250935"/>
            <a:ext cx="5091458" cy="307777"/>
          </a:xfrm>
          <a:prstGeom prst="rect">
            <a:avLst/>
          </a:prstGeom>
          <a:solidFill>
            <a:schemeClr val="accent6">
              <a:lumMod val="20000"/>
              <a:lumOff val="80000"/>
            </a:schemeClr>
          </a:solidFill>
        </p:spPr>
        <p:txBody>
          <a:bodyPr wrap="none" rtlCol="0">
            <a:spAutoFit/>
          </a:bodyPr>
          <a:lstStyle/>
          <a:p>
            <a:r>
              <a:rPr lang="en-US" altLang="ko-KR" sz="1400" b="1"/>
              <a:t>3. </a:t>
            </a:r>
            <a:r>
              <a:rPr lang="ko-KR" altLang="en-US" sz="1400" b="1"/>
              <a:t>파일 선택 클릭한 후</a:t>
            </a:r>
            <a:r>
              <a:rPr lang="en-US" altLang="ko-KR" sz="1400" b="1"/>
              <a:t>, </a:t>
            </a:r>
            <a:r>
              <a:rPr lang="ko-KR" altLang="en-US" sz="1400" b="1"/>
              <a:t>센서 데이터가 저장된 </a:t>
            </a:r>
            <a:r>
              <a:rPr lang="en-US" altLang="ko-KR" sz="1400" b="1"/>
              <a:t>.csv </a:t>
            </a:r>
            <a:r>
              <a:rPr lang="ko-KR" altLang="en-US" sz="1400" b="1"/>
              <a:t>파일 선택</a:t>
            </a:r>
          </a:p>
        </p:txBody>
      </p:sp>
      <p:sp>
        <p:nvSpPr>
          <p:cNvPr id="42" name="TextBox 41"/>
          <p:cNvSpPr txBox="1"/>
          <p:nvPr/>
        </p:nvSpPr>
        <p:spPr>
          <a:xfrm>
            <a:off x="5279951" y="3633123"/>
            <a:ext cx="4546437" cy="307777"/>
          </a:xfrm>
          <a:prstGeom prst="rect">
            <a:avLst/>
          </a:prstGeom>
          <a:solidFill>
            <a:schemeClr val="accent3">
              <a:lumMod val="20000"/>
              <a:lumOff val="80000"/>
            </a:schemeClr>
          </a:solidFill>
        </p:spPr>
        <p:txBody>
          <a:bodyPr wrap="none" rtlCol="0">
            <a:spAutoFit/>
          </a:bodyPr>
          <a:lstStyle/>
          <a:p>
            <a:r>
              <a:rPr lang="en-US" altLang="ko-KR" sz="1400" b="1"/>
              <a:t>4. </a:t>
            </a:r>
            <a:r>
              <a:rPr lang="ko-KR" altLang="en-US" sz="1400" b="1"/>
              <a:t>파일 읽어오기가 끝나면 </a:t>
            </a:r>
            <a:r>
              <a:rPr lang="en-US" altLang="ko-KR" sz="1400" b="1"/>
              <a:t>100% done </a:t>
            </a:r>
            <a:r>
              <a:rPr lang="ko-KR" altLang="en-US" sz="1400" b="1"/>
              <a:t>이라고 표시됨</a:t>
            </a:r>
          </a:p>
        </p:txBody>
      </p:sp>
      <p:sp>
        <p:nvSpPr>
          <p:cNvPr id="43" name="모서리가 둥근 직사각형 42"/>
          <p:cNvSpPr/>
          <p:nvPr/>
        </p:nvSpPr>
        <p:spPr>
          <a:xfrm>
            <a:off x="8533395" y="2520242"/>
            <a:ext cx="997538" cy="424543"/>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연결선 43"/>
          <p:cNvCxnSpPr>
            <a:stCxn id="43" idx="2"/>
          </p:cNvCxnSpPr>
          <p:nvPr/>
        </p:nvCxnSpPr>
        <p:spPr>
          <a:xfrm>
            <a:off x="9032164" y="2944784"/>
            <a:ext cx="0" cy="688338"/>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697786"/>
      </p:ext>
    </p:extLst>
  </p:cSld>
  <p:clrMapOvr>
    <a:masterClrMapping/>
  </p:clrMapOvr>
  <p:transition spd="slow"/>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27384"/>
            <a:ext cx="9144000" cy="5099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chemeClr val="bg1"/>
                </a:solidFill>
                <a:latin typeface="+mn-ea"/>
              </a:rPr>
              <a:t>  PyQt5, Designer </a:t>
            </a:r>
            <a:r>
              <a:rPr lang="ko-KR" altLang="en-US" sz="2000" b="1">
                <a:solidFill>
                  <a:schemeClr val="bg1"/>
                </a:solidFill>
                <a:latin typeface="+mn-ea"/>
              </a:rPr>
              <a:t>연습 </a:t>
            </a:r>
            <a:r>
              <a:rPr lang="en-US" altLang="ko-KR" sz="2000" b="1">
                <a:solidFill>
                  <a:schemeClr val="bg1"/>
                </a:solidFill>
                <a:latin typeface="+mn-ea"/>
                <a:sym typeface="Wingdings" panose="05000000000000000000" pitchFamily="2" charset="2"/>
              </a:rPr>
              <a:t> Calculator</a:t>
            </a:r>
            <a:endParaRPr lang="ko-KR" altLang="en-US" sz="2000" b="1" dirty="0">
              <a:solidFill>
                <a:schemeClr val="bg1"/>
              </a:solidFill>
            </a:endParaRPr>
          </a:p>
        </p:txBody>
      </p:sp>
      <p:pic>
        <p:nvPicPr>
          <p:cNvPr id="38" name="그림 37"/>
          <p:cNvPicPr>
            <a:picLocks noChangeAspect="1"/>
          </p:cNvPicPr>
          <p:nvPr/>
        </p:nvPicPr>
        <p:blipFill>
          <a:blip r:embed="rId2"/>
          <a:stretch>
            <a:fillRect/>
          </a:stretch>
        </p:blipFill>
        <p:spPr>
          <a:xfrm>
            <a:off x="409575" y="1484784"/>
            <a:ext cx="8734425" cy="4410075"/>
          </a:xfrm>
          <a:prstGeom prst="rect">
            <a:avLst/>
          </a:prstGeom>
        </p:spPr>
      </p:pic>
      <p:sp>
        <p:nvSpPr>
          <p:cNvPr id="39" name="TextBox 38"/>
          <p:cNvSpPr txBox="1"/>
          <p:nvPr/>
        </p:nvSpPr>
        <p:spPr>
          <a:xfrm>
            <a:off x="409575" y="764704"/>
            <a:ext cx="2191626" cy="584775"/>
          </a:xfrm>
          <a:prstGeom prst="rect">
            <a:avLst/>
          </a:prstGeom>
          <a:noFill/>
        </p:spPr>
        <p:txBody>
          <a:bodyPr wrap="none" rtlCol="0">
            <a:spAutoFit/>
          </a:bodyPr>
          <a:lstStyle/>
          <a:p>
            <a:r>
              <a:rPr lang="en-US" altLang="ko-KR" sz="1600" b="1">
                <a:solidFill>
                  <a:srgbClr val="0000FF"/>
                </a:solidFill>
              </a:rPr>
              <a:t>mainwindow </a:t>
            </a:r>
            <a:r>
              <a:rPr lang="ko-KR" altLang="en-US" sz="1600" b="1">
                <a:solidFill>
                  <a:srgbClr val="0000FF"/>
                </a:solidFill>
              </a:rPr>
              <a:t>생성</a:t>
            </a:r>
            <a:endParaRPr lang="en-US" altLang="ko-KR" sz="1600" b="1">
              <a:solidFill>
                <a:srgbClr val="0000FF"/>
              </a:solidFill>
            </a:endParaRPr>
          </a:p>
          <a:p>
            <a:r>
              <a:rPr lang="en-US" altLang="ko-KR" sz="1600" b="1">
                <a:solidFill>
                  <a:srgbClr val="0000FF"/>
                </a:solidFill>
              </a:rPr>
              <a:t>geometry : 400 x 200</a:t>
            </a:r>
            <a:endParaRPr lang="ko-KR" altLang="en-US" sz="1600" b="1">
              <a:solidFill>
                <a:srgbClr val="0000FF"/>
              </a:solidFill>
            </a:endParaRPr>
          </a:p>
        </p:txBody>
      </p:sp>
    </p:spTree>
    <p:extLst>
      <p:ext uri="{BB962C8B-B14F-4D97-AF65-F5344CB8AC3E}">
        <p14:creationId xmlns:p14="http://schemas.microsoft.com/office/powerpoint/2010/main" val="30906811"/>
      </p:ext>
    </p:extLst>
  </p:cSld>
  <p:clrMapOvr>
    <a:masterClrMapping/>
  </p:clrMapOvr>
  <p:transition spd="slow"/>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27384"/>
            <a:ext cx="9144000" cy="5099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chemeClr val="bg1"/>
                </a:solidFill>
                <a:latin typeface="+mn-ea"/>
              </a:rPr>
              <a:t>  PyQt5, Designer </a:t>
            </a:r>
            <a:r>
              <a:rPr lang="ko-KR" altLang="en-US" sz="2000" b="1">
                <a:solidFill>
                  <a:schemeClr val="bg1"/>
                </a:solidFill>
                <a:latin typeface="+mn-ea"/>
              </a:rPr>
              <a:t>연습 </a:t>
            </a:r>
            <a:r>
              <a:rPr lang="en-US" altLang="ko-KR" sz="2000" b="1">
                <a:solidFill>
                  <a:schemeClr val="bg1"/>
                </a:solidFill>
                <a:latin typeface="+mn-ea"/>
                <a:sym typeface="Wingdings" panose="05000000000000000000" pitchFamily="2" charset="2"/>
              </a:rPr>
              <a:t> Calculator</a:t>
            </a:r>
            <a:endParaRPr lang="ko-KR" altLang="en-US" sz="2000" b="1" dirty="0">
              <a:solidFill>
                <a:schemeClr val="bg1"/>
              </a:solidFill>
            </a:endParaRPr>
          </a:p>
        </p:txBody>
      </p:sp>
      <p:pic>
        <p:nvPicPr>
          <p:cNvPr id="9" name="그림 8"/>
          <p:cNvPicPr>
            <a:picLocks noChangeAspect="1"/>
          </p:cNvPicPr>
          <p:nvPr/>
        </p:nvPicPr>
        <p:blipFill>
          <a:blip r:embed="rId2"/>
          <a:stretch>
            <a:fillRect/>
          </a:stretch>
        </p:blipFill>
        <p:spPr>
          <a:xfrm>
            <a:off x="905694" y="1340768"/>
            <a:ext cx="8086725" cy="4838700"/>
          </a:xfrm>
          <a:prstGeom prst="rect">
            <a:avLst/>
          </a:prstGeom>
        </p:spPr>
      </p:pic>
      <p:sp>
        <p:nvSpPr>
          <p:cNvPr id="10" name="TextBox 9"/>
          <p:cNvSpPr txBox="1"/>
          <p:nvPr/>
        </p:nvSpPr>
        <p:spPr>
          <a:xfrm>
            <a:off x="473646" y="908720"/>
            <a:ext cx="912429" cy="307777"/>
          </a:xfrm>
          <a:prstGeom prst="rect">
            <a:avLst/>
          </a:prstGeom>
          <a:noFill/>
        </p:spPr>
        <p:txBody>
          <a:bodyPr wrap="none" rtlCol="0">
            <a:spAutoFit/>
          </a:bodyPr>
          <a:lstStyle/>
          <a:p>
            <a:r>
              <a:rPr lang="en-US" altLang="ko-KR" sz="1400" b="1">
                <a:solidFill>
                  <a:srgbClr val="0000FF"/>
                </a:solidFill>
              </a:rPr>
              <a:t>Line Edit</a:t>
            </a:r>
            <a:endParaRPr lang="ko-KR" altLang="en-US" sz="1400" b="1">
              <a:solidFill>
                <a:srgbClr val="0000FF"/>
              </a:solidFill>
            </a:endParaRPr>
          </a:p>
        </p:txBody>
      </p:sp>
      <p:cxnSp>
        <p:nvCxnSpPr>
          <p:cNvPr id="11" name="직선 화살표 연결선 10"/>
          <p:cNvCxnSpPr>
            <a:stCxn id="10" idx="2"/>
          </p:cNvCxnSpPr>
          <p:nvPr/>
        </p:nvCxnSpPr>
        <p:spPr>
          <a:xfrm>
            <a:off x="929861" y="1216497"/>
            <a:ext cx="263865" cy="120439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stCxn id="10" idx="2"/>
          </p:cNvCxnSpPr>
          <p:nvPr/>
        </p:nvCxnSpPr>
        <p:spPr>
          <a:xfrm>
            <a:off x="929861" y="1216497"/>
            <a:ext cx="1992057" cy="120439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10" idx="2"/>
          </p:cNvCxnSpPr>
          <p:nvPr/>
        </p:nvCxnSpPr>
        <p:spPr>
          <a:xfrm>
            <a:off x="929861" y="1216497"/>
            <a:ext cx="3072177" cy="120439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41798" y="908720"/>
            <a:ext cx="1159292" cy="307777"/>
          </a:xfrm>
          <a:prstGeom prst="rect">
            <a:avLst/>
          </a:prstGeom>
          <a:noFill/>
        </p:spPr>
        <p:txBody>
          <a:bodyPr wrap="none" rtlCol="0">
            <a:spAutoFit/>
          </a:bodyPr>
          <a:lstStyle/>
          <a:p>
            <a:r>
              <a:rPr lang="en-US" altLang="ko-KR" sz="1400" b="1">
                <a:solidFill>
                  <a:srgbClr val="0000FF"/>
                </a:solidFill>
              </a:rPr>
              <a:t>Combo Box</a:t>
            </a:r>
            <a:endParaRPr lang="ko-KR" altLang="en-US" sz="1400" b="1">
              <a:solidFill>
                <a:srgbClr val="0000FF"/>
              </a:solidFill>
            </a:endParaRPr>
          </a:p>
        </p:txBody>
      </p:sp>
      <p:cxnSp>
        <p:nvCxnSpPr>
          <p:cNvPr id="15" name="직선 화살표 연결선 14"/>
          <p:cNvCxnSpPr>
            <a:stCxn id="14" idx="2"/>
          </p:cNvCxnSpPr>
          <p:nvPr/>
        </p:nvCxnSpPr>
        <p:spPr>
          <a:xfrm flipH="1">
            <a:off x="2273846" y="1216497"/>
            <a:ext cx="147598" cy="120439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a:off x="3569990" y="1196752"/>
            <a:ext cx="72008" cy="129614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37942" y="908720"/>
            <a:ext cx="627095" cy="307777"/>
          </a:xfrm>
          <a:prstGeom prst="rect">
            <a:avLst/>
          </a:prstGeom>
          <a:noFill/>
        </p:spPr>
        <p:txBody>
          <a:bodyPr wrap="none" rtlCol="0">
            <a:spAutoFit/>
          </a:bodyPr>
          <a:lstStyle/>
          <a:p>
            <a:r>
              <a:rPr lang="en-US" altLang="ko-KR" sz="1400" b="1">
                <a:solidFill>
                  <a:srgbClr val="0000FF"/>
                </a:solidFill>
              </a:rPr>
              <a:t>Label</a:t>
            </a:r>
            <a:endParaRPr lang="ko-KR" altLang="en-US" sz="1400" b="1">
              <a:solidFill>
                <a:srgbClr val="0000FF"/>
              </a:solidFill>
            </a:endParaRPr>
          </a:p>
        </p:txBody>
      </p:sp>
      <p:sp>
        <p:nvSpPr>
          <p:cNvPr id="23" name="TextBox 22"/>
          <p:cNvSpPr txBox="1"/>
          <p:nvPr/>
        </p:nvSpPr>
        <p:spPr>
          <a:xfrm>
            <a:off x="56828" y="3501008"/>
            <a:ext cx="1181734" cy="307777"/>
          </a:xfrm>
          <a:prstGeom prst="rect">
            <a:avLst/>
          </a:prstGeom>
          <a:noFill/>
        </p:spPr>
        <p:txBody>
          <a:bodyPr wrap="none" rtlCol="0">
            <a:spAutoFit/>
          </a:bodyPr>
          <a:lstStyle/>
          <a:p>
            <a:r>
              <a:rPr lang="en-US" altLang="ko-KR" sz="1400" b="1">
                <a:solidFill>
                  <a:srgbClr val="0000FF"/>
                </a:solidFill>
              </a:rPr>
              <a:t>Push button</a:t>
            </a:r>
            <a:endParaRPr lang="ko-KR" altLang="en-US" sz="1400" b="1">
              <a:solidFill>
                <a:srgbClr val="0000FF"/>
              </a:solidFill>
            </a:endParaRPr>
          </a:p>
        </p:txBody>
      </p:sp>
      <p:cxnSp>
        <p:nvCxnSpPr>
          <p:cNvPr id="24" name="직선 화살표 연결선 23"/>
          <p:cNvCxnSpPr>
            <a:stCxn id="23" idx="3"/>
          </p:cNvCxnSpPr>
          <p:nvPr/>
        </p:nvCxnSpPr>
        <p:spPr>
          <a:xfrm flipV="1">
            <a:off x="1238562" y="3356992"/>
            <a:ext cx="747252" cy="29790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24"/>
          <p:cNvSpPr/>
          <p:nvPr/>
        </p:nvSpPr>
        <p:spPr>
          <a:xfrm>
            <a:off x="5010150" y="4221088"/>
            <a:ext cx="3960440" cy="129614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p:cNvCxnSpPr/>
          <p:nvPr/>
        </p:nvCxnSpPr>
        <p:spPr>
          <a:xfrm flipV="1">
            <a:off x="2849910" y="5013176"/>
            <a:ext cx="2160240" cy="2160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154166" y="5517232"/>
            <a:ext cx="1872629" cy="307777"/>
          </a:xfrm>
          <a:prstGeom prst="rect">
            <a:avLst/>
          </a:prstGeom>
          <a:noFill/>
        </p:spPr>
        <p:txBody>
          <a:bodyPr wrap="none" rtlCol="0">
            <a:spAutoFit/>
          </a:bodyPr>
          <a:lstStyle/>
          <a:p>
            <a:r>
              <a:rPr lang="en-US" altLang="ko-KR" sz="1400" b="1">
                <a:solidFill>
                  <a:srgbClr val="C00000"/>
                </a:solidFill>
              </a:rPr>
              <a:t>Clear </a:t>
            </a:r>
            <a:r>
              <a:rPr lang="ko-KR" altLang="en-US" sz="1400" b="1">
                <a:solidFill>
                  <a:srgbClr val="C00000"/>
                </a:solidFill>
              </a:rPr>
              <a:t>버튼 기능 추가</a:t>
            </a:r>
          </a:p>
        </p:txBody>
      </p:sp>
      <p:sp>
        <p:nvSpPr>
          <p:cNvPr id="28" name="TextBox 27"/>
          <p:cNvSpPr txBox="1"/>
          <p:nvPr/>
        </p:nvSpPr>
        <p:spPr>
          <a:xfrm>
            <a:off x="3641998" y="6237312"/>
            <a:ext cx="3796232" cy="369332"/>
          </a:xfrm>
          <a:prstGeom prst="rect">
            <a:avLst/>
          </a:prstGeom>
          <a:noFill/>
        </p:spPr>
        <p:txBody>
          <a:bodyPr wrap="none" rtlCol="0">
            <a:spAutoFit/>
          </a:bodyPr>
          <a:lstStyle/>
          <a:p>
            <a:r>
              <a:rPr lang="en-US" altLang="ko-KR" b="1">
                <a:solidFill>
                  <a:srgbClr val="C00000"/>
                </a:solidFill>
              </a:rPr>
              <a:t>pyuic5 -x cal_gui.ui -o cal_gui.py</a:t>
            </a:r>
            <a:endParaRPr lang="ko-KR" altLang="en-US" b="1">
              <a:solidFill>
                <a:srgbClr val="C00000"/>
              </a:solidFill>
            </a:endParaRPr>
          </a:p>
        </p:txBody>
      </p:sp>
    </p:spTree>
    <p:extLst>
      <p:ext uri="{BB962C8B-B14F-4D97-AF65-F5344CB8AC3E}">
        <p14:creationId xmlns:p14="http://schemas.microsoft.com/office/powerpoint/2010/main" val="1562486671"/>
      </p:ext>
    </p:extLst>
  </p:cSld>
  <p:clrMapOvr>
    <a:masterClrMapping/>
  </p:clrMapOvr>
  <p:transition spd="slow"/>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 name="직사각형 1"/>
          <p:cNvSpPr/>
          <p:nvPr/>
        </p:nvSpPr>
        <p:spPr>
          <a:xfrm>
            <a:off x="0" y="-79653"/>
            <a:ext cx="12192000" cy="6740307"/>
          </a:xfrm>
          <a:prstGeom prst="rect">
            <a:avLst/>
          </a:prstGeom>
          <a:solidFill>
            <a:schemeClr val="tx1"/>
          </a:solidFill>
        </p:spPr>
        <p:txBody>
          <a:bodyPr wrap="square">
            <a:spAutoFit/>
          </a:bodyPr>
          <a:lstStyle/>
          <a:p>
            <a:r>
              <a:rPr lang="en-US" altLang="ko-KR">
                <a:solidFill>
                  <a:srgbClr val="D8A0DF"/>
                </a:solidFill>
                <a:latin typeface="Consolas" panose="020B0609020204030204" pitchFamily="49" charset="0"/>
              </a:rPr>
              <a:t>from</a:t>
            </a:r>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cal_gui</a:t>
            </a:r>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import</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signals</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.CalButton.clicked.connect</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.calc</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569CD6"/>
                </a:solidFill>
                <a:latin typeface="Consolas" panose="020B0609020204030204" pitchFamily="49" charset="0"/>
              </a:rPr>
              <a:t>def</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calc</a:t>
            </a:r>
            <a:r>
              <a:rPr lang="en-US" altLang="ko-KR">
                <a:solidFill>
                  <a:srgbClr val="B4B4B4"/>
                </a:solidFill>
                <a:latin typeface="Consolas" panose="020B0609020204030204" pitchFamily="49" charset="0"/>
              </a:rPr>
              <a:t>(</a:t>
            </a:r>
            <a:r>
              <a:rPr lang="en-US" altLang="ko-KR">
                <a:solidFill>
                  <a:srgbClr val="9A9A9A"/>
                </a:solidFill>
                <a:latin typeface="Consolas" panose="020B0609020204030204" pitchFamily="49" charset="0"/>
              </a:rPr>
              <a:t>self</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a</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.Input1.text</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b</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.Input2.text</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operator</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.comboBox.currentText</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try</a:t>
            </a:r>
            <a:r>
              <a:rPr lang="en-US" altLang="ko-KR">
                <a:solidFill>
                  <a:srgbClr val="DADADA"/>
                </a:solidFill>
                <a:latin typeface="Consolas" panose="020B0609020204030204" pitchFamily="49" charset="0"/>
              </a:rPr>
              <a:t>:</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c</a:t>
            </a:r>
            <a:r>
              <a:rPr lang="en-US" altLang="ko-KR">
                <a:solidFill>
                  <a:srgbClr val="B4B4B4"/>
                </a:solidFill>
                <a:latin typeface="Consolas" panose="020B0609020204030204" pitchFamily="49" charset="0"/>
              </a:rPr>
              <a:t>=</a:t>
            </a:r>
            <a:r>
              <a:rPr lang="en-US" altLang="ko-KR">
                <a:solidFill>
                  <a:srgbClr val="DCDCAA"/>
                </a:solidFill>
                <a:latin typeface="Consolas" panose="020B0609020204030204" pitchFamily="49" charset="0"/>
              </a:rPr>
              <a:t>eval</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a</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operator</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b</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A9A9A"/>
                </a:solidFill>
                <a:latin typeface="Consolas" panose="020B0609020204030204" pitchFamily="49" charset="0"/>
              </a:rPr>
              <a:t>self</a:t>
            </a:r>
            <a:r>
              <a:rPr lang="en-US" altLang="ko-KR">
                <a:solidFill>
                  <a:srgbClr val="DADADA"/>
                </a:solidFill>
                <a:latin typeface="Consolas" panose="020B0609020204030204" pitchFamily="49" charset="0"/>
              </a:rPr>
              <a:t>.Result.setText</a:t>
            </a:r>
            <a:r>
              <a:rPr lang="en-US" altLang="ko-KR">
                <a:solidFill>
                  <a:srgbClr val="B4B4B4"/>
                </a:solidFill>
                <a:latin typeface="Consolas" panose="020B0609020204030204" pitchFamily="49" charset="0"/>
              </a:rPr>
              <a:t>(</a:t>
            </a:r>
            <a:r>
              <a:rPr lang="en-US" altLang="ko-KR">
                <a:solidFill>
                  <a:srgbClr val="4EC9B0"/>
                </a:solidFill>
                <a:latin typeface="Consolas" panose="020B0609020204030204" pitchFamily="49" charset="0"/>
              </a:rPr>
              <a:t>str</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c</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except</a:t>
            </a:r>
            <a:r>
              <a:rPr lang="en-US" altLang="ko-KR">
                <a:solidFill>
                  <a:srgbClr val="DADADA"/>
                </a:solidFill>
                <a:latin typeface="Consolas" panose="020B0609020204030204" pitchFamily="49" charset="0"/>
              </a:rPr>
              <a:t>:</a:t>
            </a:r>
          </a:p>
          <a:p>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QtWidgets</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QMessageBox</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critical</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MainWindow</a:t>
            </a:r>
            <a:r>
              <a:rPr lang="en-US" altLang="ko-KR">
                <a:solidFill>
                  <a:srgbClr val="DADADA"/>
                </a:solidFill>
                <a:latin typeface="Consolas" panose="020B0609020204030204" pitchFamily="49" charset="0"/>
              </a:rPr>
              <a:t>, </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Error</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Invalid inputs!</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QtWidgets</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QMessageBox</a:t>
            </a:r>
            <a:r>
              <a:rPr lang="en-US" altLang="ko-KR">
                <a:solidFill>
                  <a:srgbClr val="DADADA"/>
                </a:solidFill>
                <a:latin typeface="Consolas" panose="020B0609020204030204" pitchFamily="49" charset="0"/>
              </a:rPr>
              <a:t>.Ok</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4EC9B0"/>
                </a:solidFill>
                <a:latin typeface="Consolas" panose="020B0609020204030204" pitchFamily="49" charset="0"/>
              </a:rPr>
              <a:t>Ui_Dialog</a:t>
            </a:r>
            <a:r>
              <a:rPr lang="en-US" altLang="ko-KR">
                <a:solidFill>
                  <a:srgbClr val="DADADA"/>
                </a:solidFill>
                <a:latin typeface="Consolas" panose="020B0609020204030204" pitchFamily="49" charset="0"/>
              </a:rPr>
              <a:t>.signals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signals</a:t>
            </a:r>
            <a:endParaRPr lang="en-US" altLang="ko-KR">
              <a:solidFill>
                <a:srgbClr val="DADADA"/>
              </a:solidFill>
              <a:latin typeface="Consolas" panose="020B0609020204030204" pitchFamily="49" charset="0"/>
            </a:endParaRPr>
          </a:p>
          <a:p>
            <a:r>
              <a:rPr lang="en-US" altLang="ko-KR">
                <a:solidFill>
                  <a:srgbClr val="4EC9B0"/>
                </a:solidFill>
                <a:latin typeface="Consolas" panose="020B0609020204030204" pitchFamily="49" charset="0"/>
              </a:rPr>
              <a:t>Ui_Dialog</a:t>
            </a:r>
            <a:r>
              <a:rPr lang="en-US" altLang="ko-KR">
                <a:solidFill>
                  <a:srgbClr val="DADADA"/>
                </a:solidFill>
                <a:latin typeface="Consolas" panose="020B0609020204030204" pitchFamily="49" charset="0"/>
              </a:rPr>
              <a:t>.calc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DCDCAA"/>
                </a:solidFill>
                <a:latin typeface="Consolas" panose="020B0609020204030204" pitchFamily="49" charset="0"/>
              </a:rPr>
              <a:t>calc</a:t>
            </a:r>
            <a:endParaRPr lang="en-US" altLang="ko-KR">
              <a:solidFill>
                <a:srgbClr val="DADADA"/>
              </a:solidFill>
              <a:latin typeface="Consolas" panose="020B0609020204030204" pitchFamily="49" charset="0"/>
            </a:endParaRPr>
          </a:p>
          <a:p>
            <a:r>
              <a:rPr lang="en-US" altLang="ko-KR">
                <a:solidFill>
                  <a:srgbClr val="D8A0DF"/>
                </a:solidFill>
                <a:latin typeface="Consolas" panose="020B0609020204030204" pitchFamily="49" charset="0"/>
              </a:rPr>
              <a:t>if</a:t>
            </a:r>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__name__</a:t>
            </a:r>
            <a:r>
              <a:rPr lang="en-US" altLang="ko-KR">
                <a:solidFill>
                  <a:srgbClr val="B4B4B4"/>
                </a:solidFill>
                <a:latin typeface="Consolas" panose="020B0609020204030204" pitchFamily="49" charset="0"/>
              </a:rPr>
              <a:t>==</a:t>
            </a:r>
            <a:r>
              <a:rPr lang="en-US" altLang="ko-KR">
                <a:solidFill>
                  <a:srgbClr val="E8C9BB"/>
                </a:solidFill>
                <a:latin typeface="Consolas" panose="020B0609020204030204" pitchFamily="49" charset="0"/>
              </a:rPr>
              <a:t>"</a:t>
            </a:r>
            <a:r>
              <a:rPr lang="en-US" altLang="ko-KR">
                <a:solidFill>
                  <a:srgbClr val="CE9178"/>
                </a:solidFill>
                <a:latin typeface="Consolas" panose="020B0609020204030204" pitchFamily="49" charset="0"/>
              </a:rPr>
              <a:t>__main__</a:t>
            </a:r>
            <a:r>
              <a:rPr lang="en-US" altLang="ko-KR">
                <a:solidFill>
                  <a:srgbClr val="E8C9BB"/>
                </a:solidFill>
                <a:latin typeface="Consolas" panose="020B0609020204030204" pitchFamily="49" charset="0"/>
              </a:rPr>
              <a:t>"</a:t>
            </a:r>
            <a:r>
              <a:rPr lang="en-US" altLang="ko-KR">
                <a:solidFill>
                  <a:srgbClr val="DADADA"/>
                </a:solidFill>
                <a:latin typeface="Consolas" panose="020B0609020204030204" pitchFamily="49" charset="0"/>
              </a:rPr>
              <a:t>:</a:t>
            </a:r>
          </a:p>
          <a:p>
            <a:r>
              <a:rPr lang="en-US" altLang="ko-KR">
                <a:solidFill>
                  <a:srgbClr val="DADADA"/>
                </a:solidFill>
                <a:latin typeface="Consolas" panose="020B0609020204030204" pitchFamily="49" charset="0"/>
              </a:rPr>
              <a:t>    </a:t>
            </a:r>
            <a:r>
              <a:rPr lang="en-US" altLang="ko-KR">
                <a:solidFill>
                  <a:srgbClr val="D8A0DF"/>
                </a:solidFill>
                <a:latin typeface="Consolas" panose="020B0609020204030204" pitchFamily="49" charset="0"/>
              </a:rPr>
              <a:t>import</a:t>
            </a:r>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sys</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app</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QtWidgets</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QApplication</a:t>
            </a:r>
            <a:r>
              <a:rPr lang="en-US" altLang="ko-KR">
                <a:solidFill>
                  <a:srgbClr val="B4B4B4"/>
                </a:solidFill>
                <a:latin typeface="Consolas" panose="020B0609020204030204" pitchFamily="49" charset="0"/>
              </a:rPr>
              <a:t>(</a:t>
            </a:r>
            <a:r>
              <a:rPr lang="en-US" altLang="ko-KR">
                <a:solidFill>
                  <a:srgbClr val="C8C8C8"/>
                </a:solidFill>
                <a:latin typeface="Consolas" panose="020B0609020204030204" pitchFamily="49" charset="0"/>
              </a:rPr>
              <a:t>sys</a:t>
            </a:r>
            <a:r>
              <a:rPr lang="en-US" altLang="ko-KR">
                <a:solidFill>
                  <a:srgbClr val="DADADA"/>
                </a:solidFill>
                <a:latin typeface="Consolas" panose="020B0609020204030204" pitchFamily="49" charset="0"/>
              </a:rPr>
              <a:t>.argv</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MainWindow</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QtWidgets</a:t>
            </a:r>
            <a:r>
              <a:rPr lang="en-US" altLang="ko-KR">
                <a:solidFill>
                  <a:srgbClr val="DADADA"/>
                </a:solidFill>
                <a:latin typeface="Consolas" panose="020B0609020204030204" pitchFamily="49" charset="0"/>
              </a:rPr>
              <a:t>.</a:t>
            </a:r>
            <a:r>
              <a:rPr lang="en-US" altLang="ko-KR">
                <a:solidFill>
                  <a:srgbClr val="4EC9B0"/>
                </a:solidFill>
                <a:latin typeface="Consolas" panose="020B0609020204030204" pitchFamily="49" charset="0"/>
              </a:rPr>
              <a:t>QMainWindow</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ui</a:t>
            </a:r>
            <a:r>
              <a:rPr lang="en-US" altLang="ko-KR">
                <a:solidFill>
                  <a:srgbClr val="DADADA"/>
                </a:solidFill>
                <a:latin typeface="Consolas" panose="020B0609020204030204" pitchFamily="49" charset="0"/>
              </a:rPr>
              <a:t> </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r>
              <a:rPr lang="en-US" altLang="ko-KR">
                <a:solidFill>
                  <a:srgbClr val="4EC9B0"/>
                </a:solidFill>
                <a:latin typeface="Consolas" panose="020B0609020204030204" pitchFamily="49" charset="0"/>
              </a:rPr>
              <a:t>Ui_Dialog</a:t>
            </a:r>
            <a:r>
              <a:rPr lang="en-US" altLang="ko-KR">
                <a:solidFill>
                  <a:srgbClr val="B4B4B4"/>
                </a:solidFill>
                <a:latin typeface="Consolas" panose="020B0609020204030204" pitchFamily="49" charset="0"/>
              </a:rPr>
              <a:t>()</a:t>
            </a:r>
            <a:r>
              <a:rPr lang="en-US" altLang="ko-KR">
                <a:solidFill>
                  <a:srgbClr val="DADADA"/>
                </a:solidFill>
                <a:latin typeface="Consolas" panose="020B0609020204030204" pitchFamily="49" charset="0"/>
              </a:rPr>
              <a:t>    </a:t>
            </a: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ui</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setupUi</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MainWindow</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ui</a:t>
            </a:r>
            <a:r>
              <a:rPr lang="en-US" altLang="ko-KR">
                <a:solidFill>
                  <a:srgbClr val="DADADA"/>
                </a:solidFill>
                <a:latin typeface="Consolas" panose="020B0609020204030204" pitchFamily="49" charset="0"/>
              </a:rPr>
              <a:t>.signals</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9CDCFE"/>
                </a:solidFill>
                <a:latin typeface="Consolas" panose="020B0609020204030204" pitchFamily="49" charset="0"/>
              </a:rPr>
              <a:t>MainWindow</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show</a:t>
            </a:r>
            <a:r>
              <a:rPr lang="en-US" altLang="ko-KR">
                <a:solidFill>
                  <a:srgbClr val="B4B4B4"/>
                </a:solidFill>
                <a:latin typeface="Consolas" panose="020B0609020204030204" pitchFamily="49" charset="0"/>
              </a:rPr>
              <a:t>()</a:t>
            </a:r>
            <a:endParaRPr lang="en-US" altLang="ko-KR">
              <a:solidFill>
                <a:srgbClr val="DADADA"/>
              </a:solidFill>
              <a:latin typeface="Consolas" panose="020B0609020204030204" pitchFamily="49" charset="0"/>
            </a:endParaRPr>
          </a:p>
          <a:p>
            <a:r>
              <a:rPr lang="en-US" altLang="ko-KR">
                <a:solidFill>
                  <a:srgbClr val="DADADA"/>
                </a:solidFill>
                <a:latin typeface="Consolas" panose="020B0609020204030204" pitchFamily="49" charset="0"/>
              </a:rPr>
              <a:t>    </a:t>
            </a:r>
            <a:r>
              <a:rPr lang="en-US" altLang="ko-KR">
                <a:solidFill>
                  <a:srgbClr val="C8C8C8"/>
                </a:solidFill>
                <a:latin typeface="Consolas" panose="020B0609020204030204" pitchFamily="49" charset="0"/>
              </a:rPr>
              <a:t>sys</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exit</a:t>
            </a:r>
            <a:r>
              <a:rPr lang="en-US" altLang="ko-KR">
                <a:solidFill>
                  <a:srgbClr val="B4B4B4"/>
                </a:solidFill>
                <a:latin typeface="Consolas" panose="020B0609020204030204" pitchFamily="49" charset="0"/>
              </a:rPr>
              <a:t>(</a:t>
            </a:r>
            <a:r>
              <a:rPr lang="en-US" altLang="ko-KR">
                <a:solidFill>
                  <a:srgbClr val="9CDCFE"/>
                </a:solidFill>
                <a:latin typeface="Consolas" panose="020B0609020204030204" pitchFamily="49" charset="0"/>
              </a:rPr>
              <a:t>app</a:t>
            </a:r>
            <a:r>
              <a:rPr lang="en-US" altLang="ko-KR">
                <a:solidFill>
                  <a:srgbClr val="DADADA"/>
                </a:solidFill>
                <a:latin typeface="Consolas" panose="020B0609020204030204" pitchFamily="49" charset="0"/>
              </a:rPr>
              <a:t>.</a:t>
            </a:r>
            <a:r>
              <a:rPr lang="en-US" altLang="ko-KR">
                <a:solidFill>
                  <a:srgbClr val="DCDCAA"/>
                </a:solidFill>
                <a:latin typeface="Consolas" panose="020B0609020204030204" pitchFamily="49" charset="0"/>
              </a:rPr>
              <a:t>exec_</a:t>
            </a:r>
            <a:r>
              <a:rPr lang="en-US" altLang="ko-KR">
                <a:solidFill>
                  <a:srgbClr val="B4B4B4"/>
                </a:solidFill>
                <a:latin typeface="Consolas" panose="020B0609020204030204" pitchFamily="49" charset="0"/>
              </a:rPr>
              <a:t>())</a:t>
            </a:r>
            <a:endParaRPr lang="en-US" altLang="ko-KR" b="0">
              <a:solidFill>
                <a:srgbClr val="DADADA"/>
              </a:solidFill>
              <a:effectLst/>
              <a:latin typeface="Consolas" panose="020B0609020204030204" pitchFamily="49" charset="0"/>
            </a:endParaRPr>
          </a:p>
        </p:txBody>
      </p:sp>
      <p:sp>
        <p:nvSpPr>
          <p:cNvPr id="11" name="직사각형 10"/>
          <p:cNvSpPr/>
          <p:nvPr/>
        </p:nvSpPr>
        <p:spPr>
          <a:xfrm>
            <a:off x="7199784" y="-99392"/>
            <a:ext cx="4992216" cy="5099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chemeClr val="bg1"/>
                </a:solidFill>
                <a:latin typeface="+mn-ea"/>
              </a:rPr>
              <a:t>  PyQt5, Designer </a:t>
            </a:r>
            <a:r>
              <a:rPr lang="ko-KR" altLang="en-US" sz="2000" b="1">
                <a:solidFill>
                  <a:schemeClr val="bg1"/>
                </a:solidFill>
                <a:latin typeface="+mn-ea"/>
              </a:rPr>
              <a:t>연습 </a:t>
            </a:r>
            <a:r>
              <a:rPr lang="en-US" altLang="ko-KR" sz="2000" b="1">
                <a:solidFill>
                  <a:schemeClr val="bg1"/>
                </a:solidFill>
                <a:latin typeface="+mn-ea"/>
                <a:sym typeface="Wingdings" panose="05000000000000000000" pitchFamily="2" charset="2"/>
              </a:rPr>
              <a:t> </a:t>
            </a:r>
            <a:r>
              <a:rPr lang="en-US" altLang="ko-KR" sz="2400" b="1">
                <a:solidFill>
                  <a:schemeClr val="bg1"/>
                </a:solidFill>
                <a:latin typeface="+mn-ea"/>
                <a:sym typeface="Wingdings" panose="05000000000000000000" pitchFamily="2" charset="2"/>
              </a:rPr>
              <a:t>cal.py</a:t>
            </a:r>
            <a:endParaRPr lang="ko-KR" altLang="en-US" sz="2000" b="1" dirty="0">
              <a:solidFill>
                <a:schemeClr val="bg1"/>
              </a:solidFill>
            </a:endParaRPr>
          </a:p>
        </p:txBody>
      </p:sp>
      <p:pic>
        <p:nvPicPr>
          <p:cNvPr id="12" name="그림 11"/>
          <p:cNvPicPr>
            <a:picLocks noChangeAspect="1"/>
          </p:cNvPicPr>
          <p:nvPr/>
        </p:nvPicPr>
        <p:blipFill>
          <a:blip r:embed="rId3"/>
          <a:stretch>
            <a:fillRect/>
          </a:stretch>
        </p:blipFill>
        <p:spPr>
          <a:xfrm>
            <a:off x="8872677" y="836712"/>
            <a:ext cx="2983963" cy="1787387"/>
          </a:xfrm>
          <a:prstGeom prst="rect">
            <a:avLst/>
          </a:prstGeom>
        </p:spPr>
      </p:pic>
      <p:pic>
        <p:nvPicPr>
          <p:cNvPr id="13" name="그림 12"/>
          <p:cNvPicPr>
            <a:picLocks noChangeAspect="1"/>
          </p:cNvPicPr>
          <p:nvPr/>
        </p:nvPicPr>
        <p:blipFill>
          <a:blip r:embed="rId4"/>
          <a:stretch>
            <a:fillRect/>
          </a:stretch>
        </p:blipFill>
        <p:spPr>
          <a:xfrm>
            <a:off x="8983551" y="3494551"/>
            <a:ext cx="2808312" cy="2254950"/>
          </a:xfrm>
          <a:prstGeom prst="rect">
            <a:avLst/>
          </a:prstGeom>
        </p:spPr>
      </p:pic>
    </p:spTree>
    <p:extLst>
      <p:ext uri="{BB962C8B-B14F-4D97-AF65-F5344CB8AC3E}">
        <p14:creationId xmlns:p14="http://schemas.microsoft.com/office/powerpoint/2010/main" val="2975841426"/>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LM35DZ에 대한 이미지 검색결과"/>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직사각형 3"/>
          <p:cNvSpPr/>
          <p:nvPr/>
        </p:nvSpPr>
        <p:spPr>
          <a:xfrm>
            <a:off x="1524000" y="764704"/>
            <a:ext cx="9144000" cy="259228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177800" algn="ctr"/>
            <a:r>
              <a:rPr lang="en-US" altLang="ko-KR" sz="4400" b="1">
                <a:solidFill>
                  <a:schemeClr val="tx1"/>
                </a:solidFill>
              </a:rPr>
              <a:t>Keep adding.</a:t>
            </a:r>
            <a:endParaRPr lang="en-US" altLang="ko-KR" sz="3600" b="1" dirty="0">
              <a:solidFill>
                <a:schemeClr val="tx1"/>
              </a:solidFill>
            </a:endParaRPr>
          </a:p>
        </p:txBody>
      </p:sp>
    </p:spTree>
    <p:extLst>
      <p:ext uri="{BB962C8B-B14F-4D97-AF65-F5344CB8AC3E}">
        <p14:creationId xmlns:p14="http://schemas.microsoft.com/office/powerpoint/2010/main" val="79258556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a:t>
            </a:r>
            <a:endParaRPr lang="ko-KR" altLang="en-US" sz="2000" b="1" dirty="0">
              <a:solidFill>
                <a:srgbClr val="000099"/>
              </a:solidFill>
            </a:endParaRPr>
          </a:p>
        </p:txBody>
      </p:sp>
      <p:grpSp>
        <p:nvGrpSpPr>
          <p:cNvPr id="2" name="그룹 1"/>
          <p:cNvGrpSpPr/>
          <p:nvPr/>
        </p:nvGrpSpPr>
        <p:grpSpPr>
          <a:xfrm>
            <a:off x="1639058" y="646849"/>
            <a:ext cx="8921439" cy="3935615"/>
            <a:chOff x="115057" y="646848"/>
            <a:chExt cx="9483048" cy="3935615"/>
          </a:xfrm>
        </p:grpSpPr>
        <p:sp>
          <p:nvSpPr>
            <p:cNvPr id="7" name="직사각형 6"/>
            <p:cNvSpPr/>
            <p:nvPr/>
          </p:nvSpPr>
          <p:spPr>
            <a:xfrm>
              <a:off x="115057" y="646848"/>
              <a:ext cx="9483048" cy="393561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2"/>
            <a:stretch>
              <a:fillRect/>
            </a:stretch>
          </p:blipFill>
          <p:spPr>
            <a:xfrm>
              <a:off x="467544" y="1412776"/>
              <a:ext cx="8939035" cy="1242168"/>
            </a:xfrm>
            <a:prstGeom prst="rect">
              <a:avLst/>
            </a:prstGeom>
            <a:ln w="19050">
              <a:solidFill>
                <a:schemeClr val="tx1">
                  <a:lumMod val="50000"/>
                  <a:lumOff val="50000"/>
                </a:schemeClr>
              </a:solidFill>
            </a:ln>
          </p:spPr>
        </p:pic>
        <p:cxnSp>
          <p:nvCxnSpPr>
            <p:cNvPr id="9" name="직선 연결선 8"/>
            <p:cNvCxnSpPr/>
            <p:nvPr/>
          </p:nvCxnSpPr>
          <p:spPr>
            <a:xfrm flipV="1">
              <a:off x="2906610" y="1191378"/>
              <a:ext cx="481304" cy="369874"/>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3379221" y="1191378"/>
              <a:ext cx="380144"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00462" y="1027215"/>
              <a:ext cx="3169620" cy="307777"/>
            </a:xfrm>
            <a:prstGeom prst="rect">
              <a:avLst/>
            </a:prstGeom>
            <a:solidFill>
              <a:schemeClr val="accent6">
                <a:lumMod val="20000"/>
                <a:lumOff val="80000"/>
              </a:schemeClr>
            </a:solidFill>
          </p:spPr>
          <p:txBody>
            <a:bodyPr wrap="none" rtlCol="0">
              <a:spAutoFit/>
            </a:bodyPr>
            <a:lstStyle/>
            <a:p>
              <a:r>
                <a:rPr lang="en-US" altLang="ko-KR" sz="1400" b="1"/>
                <a:t>1. </a:t>
              </a:r>
              <a:r>
                <a:rPr lang="ko-KR" altLang="en-US" sz="1400" b="1"/>
                <a:t>파일을 읽어오기 위한 코드 작성</a:t>
              </a:r>
            </a:p>
          </p:txBody>
        </p:sp>
        <p:cxnSp>
          <p:nvCxnSpPr>
            <p:cNvPr id="12" name="직선 연결선 11"/>
            <p:cNvCxnSpPr/>
            <p:nvPr/>
          </p:nvCxnSpPr>
          <p:spPr>
            <a:xfrm flipV="1">
              <a:off x="753638" y="1078363"/>
              <a:ext cx="472611" cy="482886"/>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10437" y="810056"/>
              <a:ext cx="2148974" cy="307777"/>
            </a:xfrm>
            <a:prstGeom prst="rect">
              <a:avLst/>
            </a:prstGeom>
            <a:solidFill>
              <a:schemeClr val="accent6">
                <a:lumMod val="20000"/>
                <a:lumOff val="80000"/>
              </a:schemeClr>
            </a:solidFill>
          </p:spPr>
          <p:txBody>
            <a:bodyPr wrap="none" rtlCol="0">
              <a:spAutoFit/>
            </a:bodyPr>
            <a:lstStyle/>
            <a:p>
              <a:r>
                <a:rPr lang="en-US" altLang="ko-KR" sz="1400" b="1"/>
                <a:t>2. </a:t>
              </a:r>
              <a:r>
                <a:rPr lang="ko-KR" altLang="en-US" sz="1400" b="1"/>
                <a:t>코드 실행 버튼 클릭</a:t>
              </a:r>
            </a:p>
          </p:txBody>
        </p:sp>
        <p:cxnSp>
          <p:nvCxnSpPr>
            <p:cNvPr id="14" name="직선 연결선 13"/>
            <p:cNvCxnSpPr/>
            <p:nvPr/>
          </p:nvCxnSpPr>
          <p:spPr>
            <a:xfrm>
              <a:off x="1450578" y="2627013"/>
              <a:ext cx="290569" cy="195593"/>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1741147" y="2822606"/>
              <a:ext cx="380144"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36408" y="2724809"/>
              <a:ext cx="5411968" cy="307777"/>
            </a:xfrm>
            <a:prstGeom prst="rect">
              <a:avLst/>
            </a:prstGeom>
            <a:solidFill>
              <a:schemeClr val="accent6">
                <a:lumMod val="20000"/>
                <a:lumOff val="80000"/>
              </a:schemeClr>
            </a:solidFill>
          </p:spPr>
          <p:txBody>
            <a:bodyPr wrap="none" rtlCol="0">
              <a:spAutoFit/>
            </a:bodyPr>
            <a:lstStyle/>
            <a:p>
              <a:r>
                <a:rPr lang="en-US" altLang="ko-KR" sz="1400" b="1"/>
                <a:t>3. </a:t>
              </a:r>
              <a:r>
                <a:rPr lang="ko-KR" altLang="en-US" sz="1400" b="1"/>
                <a:t>파일 선택 클릭한 후</a:t>
              </a:r>
              <a:r>
                <a:rPr lang="en-US" altLang="ko-KR" sz="1400" b="1"/>
                <a:t>, </a:t>
              </a:r>
              <a:r>
                <a:rPr lang="ko-KR" altLang="en-US" sz="1400" b="1"/>
                <a:t>센서 데이터가 저장된 </a:t>
              </a:r>
              <a:r>
                <a:rPr lang="en-US" altLang="ko-KR" sz="1400" b="1"/>
                <a:t>.csv </a:t>
              </a:r>
              <a:r>
                <a:rPr lang="ko-KR" altLang="en-US" sz="1400" b="1"/>
                <a:t>파일 선택</a:t>
              </a:r>
            </a:p>
          </p:txBody>
        </p:sp>
        <p:pic>
          <p:nvPicPr>
            <p:cNvPr id="22" name="그림 21"/>
            <p:cNvPicPr>
              <a:picLocks noChangeAspect="1"/>
            </p:cNvPicPr>
            <p:nvPr/>
          </p:nvPicPr>
          <p:blipFill>
            <a:blip r:embed="rId3"/>
            <a:stretch>
              <a:fillRect/>
            </a:stretch>
          </p:blipFill>
          <p:spPr>
            <a:xfrm>
              <a:off x="1035651" y="3229053"/>
              <a:ext cx="7292972" cy="807790"/>
            </a:xfrm>
            <a:prstGeom prst="rect">
              <a:avLst/>
            </a:prstGeom>
            <a:ln>
              <a:solidFill>
                <a:schemeClr val="tx1">
                  <a:lumMod val="50000"/>
                  <a:lumOff val="50000"/>
                </a:schemeClr>
              </a:solidFill>
            </a:ln>
          </p:spPr>
        </p:pic>
        <p:sp>
          <p:nvSpPr>
            <p:cNvPr id="23" name="TextBox 22"/>
            <p:cNvSpPr txBox="1"/>
            <p:nvPr/>
          </p:nvSpPr>
          <p:spPr>
            <a:xfrm>
              <a:off x="3800462" y="4126021"/>
              <a:ext cx="4832637" cy="307777"/>
            </a:xfrm>
            <a:prstGeom prst="rect">
              <a:avLst/>
            </a:prstGeom>
            <a:solidFill>
              <a:schemeClr val="accent3">
                <a:lumMod val="20000"/>
                <a:lumOff val="80000"/>
              </a:schemeClr>
            </a:solidFill>
          </p:spPr>
          <p:txBody>
            <a:bodyPr wrap="none" rtlCol="0">
              <a:spAutoFit/>
            </a:bodyPr>
            <a:lstStyle/>
            <a:p>
              <a:r>
                <a:rPr lang="en-US" altLang="ko-KR" sz="1400" b="1"/>
                <a:t>4. </a:t>
              </a:r>
              <a:r>
                <a:rPr lang="ko-KR" altLang="en-US" sz="1400" b="1"/>
                <a:t>파일 읽어오기가 끝나면 </a:t>
              </a:r>
              <a:r>
                <a:rPr lang="en-US" altLang="ko-KR" sz="1400" b="1"/>
                <a:t>100% done </a:t>
              </a:r>
              <a:r>
                <a:rPr lang="ko-KR" altLang="en-US" sz="1400" b="1"/>
                <a:t>이라고 표시됨</a:t>
              </a:r>
            </a:p>
          </p:txBody>
        </p:sp>
        <p:sp>
          <p:nvSpPr>
            <p:cNvPr id="24" name="모서리가 둥근 직사각형 23"/>
            <p:cNvSpPr/>
            <p:nvPr/>
          </p:nvSpPr>
          <p:spPr>
            <a:xfrm>
              <a:off x="7227866" y="3472120"/>
              <a:ext cx="997538" cy="424543"/>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p:cNvCxnSpPr/>
            <p:nvPr/>
          </p:nvCxnSpPr>
          <p:spPr>
            <a:xfrm flipH="1">
              <a:off x="7637575" y="3911812"/>
              <a:ext cx="66261" cy="227918"/>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26" name="그림 25"/>
          <p:cNvPicPr>
            <a:picLocks noChangeAspect="1"/>
          </p:cNvPicPr>
          <p:nvPr/>
        </p:nvPicPr>
        <p:blipFill>
          <a:blip r:embed="rId3"/>
          <a:stretch>
            <a:fillRect/>
          </a:stretch>
        </p:blipFill>
        <p:spPr>
          <a:xfrm>
            <a:off x="1677976" y="4775704"/>
            <a:ext cx="7292972" cy="807790"/>
          </a:xfrm>
          <a:prstGeom prst="rect">
            <a:avLst/>
          </a:prstGeom>
        </p:spPr>
      </p:pic>
    </p:spTree>
    <p:extLst>
      <p:ext uri="{BB962C8B-B14F-4D97-AF65-F5344CB8AC3E}">
        <p14:creationId xmlns:p14="http://schemas.microsoft.com/office/powerpoint/2010/main" val="3185337349"/>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a:t>
            </a:r>
            <a:r>
              <a:rPr lang="ko-KR" altLang="en-US" sz="2000" b="1">
                <a:solidFill>
                  <a:srgbClr val="000099"/>
                </a:solidFill>
                <a:latin typeface="+mn-ea"/>
              </a:rPr>
              <a:t>데이터 읽어오기</a:t>
            </a:r>
            <a:endParaRPr lang="ko-KR" altLang="en-US" sz="2000" b="1" dirty="0">
              <a:solidFill>
                <a:srgbClr val="000099"/>
              </a:solidFill>
            </a:endParaRPr>
          </a:p>
        </p:txBody>
      </p:sp>
      <p:graphicFrame>
        <p:nvGraphicFramePr>
          <p:cNvPr id="7" name="표 6"/>
          <p:cNvGraphicFramePr>
            <a:graphicFrameLocks noGrp="1"/>
          </p:cNvGraphicFramePr>
          <p:nvPr>
            <p:extLst>
              <p:ext uri="{D42A27DB-BD31-4B8C-83A1-F6EECF244321}">
                <p14:modId xmlns:p14="http://schemas.microsoft.com/office/powerpoint/2010/main" val="4266056031"/>
              </p:ext>
            </p:extLst>
          </p:nvPr>
        </p:nvGraphicFramePr>
        <p:xfrm>
          <a:off x="1991545" y="764705"/>
          <a:ext cx="8306321" cy="4941639"/>
        </p:xfrm>
        <a:graphic>
          <a:graphicData uri="http://schemas.openxmlformats.org/drawingml/2006/table">
            <a:tbl>
              <a:tblPr firstRow="1" bandRow="1">
                <a:tableStyleId>{F5AB1C69-6EDB-4FF4-983F-18BD219EF322}</a:tableStyleId>
              </a:tblPr>
              <a:tblGrid>
                <a:gridCol w="740314">
                  <a:extLst>
                    <a:ext uri="{9D8B030D-6E8A-4147-A177-3AD203B41FA5}">
                      <a16:colId xmlns:a16="http://schemas.microsoft.com/office/drawing/2014/main" val="2147013170"/>
                    </a:ext>
                  </a:extLst>
                </a:gridCol>
                <a:gridCol w="7566007">
                  <a:extLst>
                    <a:ext uri="{9D8B030D-6E8A-4147-A177-3AD203B41FA5}">
                      <a16:colId xmlns:a16="http://schemas.microsoft.com/office/drawing/2014/main" val="2125429397"/>
                    </a:ext>
                  </a:extLst>
                </a:gridCol>
              </a:tblGrid>
              <a:tr h="1284039">
                <a:tc>
                  <a:txBody>
                    <a:bodyPr/>
                    <a:lstStyle/>
                    <a:p>
                      <a:pPr latinLnBrk="1"/>
                      <a:endParaRPr lang="ko-KR" altLang="en-US"/>
                    </a:p>
                  </a:txBody>
                  <a:tcPr>
                    <a:solidFill>
                      <a:schemeClr val="bg1">
                        <a:lumMod val="85000"/>
                      </a:schemeClr>
                    </a:solidFill>
                  </a:tcPr>
                </a:tc>
                <a:tc>
                  <a:txBody>
                    <a:bodyPr/>
                    <a:lstStyle/>
                    <a:p>
                      <a:pPr latinLnBrk="1"/>
                      <a:endParaRPr lang="ko-KR" altLang="en-US"/>
                    </a:p>
                  </a:txBody>
                  <a:tcPr>
                    <a:solidFill>
                      <a:schemeClr val="bg1">
                        <a:lumMod val="85000"/>
                      </a:schemeClr>
                    </a:solidFill>
                  </a:tcPr>
                </a:tc>
                <a:extLst>
                  <a:ext uri="{0D108BD9-81ED-4DB2-BD59-A6C34878D82A}">
                    <a16:rowId xmlns:a16="http://schemas.microsoft.com/office/drawing/2014/main" val="3213890852"/>
                  </a:ext>
                </a:extLst>
              </a:tr>
              <a:tr h="1742467">
                <a:tc>
                  <a:txBody>
                    <a:bodyPr/>
                    <a:lstStyle/>
                    <a:p>
                      <a:pPr latinLnBrk="1"/>
                      <a:endParaRPr lang="ko-KR" altLang="en-US"/>
                    </a:p>
                  </a:txBody>
                  <a:tcPr>
                    <a:solidFill>
                      <a:schemeClr val="bg1">
                        <a:lumMod val="95000"/>
                      </a:schemeClr>
                    </a:solidFill>
                  </a:tcPr>
                </a:tc>
                <a:tc>
                  <a:txBody>
                    <a:bodyPr/>
                    <a:lstStyle/>
                    <a:p>
                      <a:pPr latinLnBrk="1"/>
                      <a:endParaRPr lang="en-US" altLang="ko-KR"/>
                    </a:p>
                    <a:p>
                      <a:pPr latinLnBrk="1"/>
                      <a:endParaRPr lang="en-US" altLang="ko-KR"/>
                    </a:p>
                    <a:p>
                      <a:pPr latinLnBrk="1"/>
                      <a:endParaRPr lang="en-US" altLang="ko-KR"/>
                    </a:p>
                    <a:p>
                      <a:pPr latinLnBrk="1"/>
                      <a:endParaRPr lang="en-US" altLang="ko-KR"/>
                    </a:p>
                    <a:p>
                      <a:pPr latinLnBrk="1"/>
                      <a:endParaRPr lang="en-US" altLang="ko-KR"/>
                    </a:p>
                    <a:p>
                      <a:pPr latinLnBrk="1"/>
                      <a:endParaRPr lang="en-US" altLang="ko-KR"/>
                    </a:p>
                    <a:p>
                      <a:pPr latinLnBrk="1"/>
                      <a:endParaRPr lang="en-US" altLang="ko-KR"/>
                    </a:p>
                    <a:p>
                      <a:pPr latinLnBrk="1"/>
                      <a:endParaRPr lang="en-US" altLang="ko-KR"/>
                    </a:p>
                    <a:p>
                      <a:pPr latinLnBrk="1"/>
                      <a:endParaRPr lang="en-US" altLang="ko-KR"/>
                    </a:p>
                    <a:p>
                      <a:pPr latinLnBrk="1"/>
                      <a:endParaRPr lang="en-US" altLang="ko-KR"/>
                    </a:p>
                    <a:p>
                      <a:pPr latinLnBrk="1"/>
                      <a:endParaRPr lang="en-US" altLang="ko-KR"/>
                    </a:p>
                    <a:p>
                      <a:pPr latinLnBrk="1"/>
                      <a:endParaRPr lang="en-US" altLang="ko-KR"/>
                    </a:p>
                    <a:p>
                      <a:pPr latinLnBrk="1"/>
                      <a:endParaRPr lang="ko-KR" altLang="en-US"/>
                    </a:p>
                  </a:txBody>
                  <a:tcPr>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8" name="그림 7"/>
          <p:cNvPicPr>
            <a:picLocks noChangeAspect="1"/>
          </p:cNvPicPr>
          <p:nvPr/>
        </p:nvPicPr>
        <p:blipFill>
          <a:blip r:embed="rId2">
            <a:clrChange>
              <a:clrFrom>
                <a:srgbClr val="F7F7F7"/>
              </a:clrFrom>
              <a:clrTo>
                <a:srgbClr val="F7F7F7">
                  <a:alpha val="0"/>
                </a:srgbClr>
              </a:clrTo>
            </a:clrChange>
          </a:blip>
          <a:stretch>
            <a:fillRect/>
          </a:stretch>
        </p:blipFill>
        <p:spPr>
          <a:xfrm>
            <a:off x="2236686" y="956964"/>
            <a:ext cx="276225" cy="266700"/>
          </a:xfrm>
          <a:prstGeom prst="rect">
            <a:avLst/>
          </a:prstGeom>
        </p:spPr>
      </p:pic>
      <p:sp>
        <p:nvSpPr>
          <p:cNvPr id="9" name="TextBox 8"/>
          <p:cNvSpPr txBox="1"/>
          <p:nvPr/>
        </p:nvSpPr>
        <p:spPr>
          <a:xfrm>
            <a:off x="2031897" y="1270577"/>
            <a:ext cx="685800" cy="307777"/>
          </a:xfrm>
          <a:prstGeom prst="rect">
            <a:avLst/>
          </a:prstGeom>
          <a:noFill/>
        </p:spPr>
        <p:txBody>
          <a:bodyPr wrap="square" rtlCol="0">
            <a:spAutoFit/>
          </a:bodyPr>
          <a:lstStyle/>
          <a:p>
            <a:pPr algn="ctr"/>
            <a:r>
              <a:rPr lang="ko-KR" altLang="en-US" sz="1400">
                <a:solidFill>
                  <a:schemeClr val="accent2">
                    <a:lumMod val="50000"/>
                  </a:schemeClr>
                </a:solidFill>
                <a:latin typeface="+mn-ea"/>
              </a:rPr>
              <a:t>코딩</a:t>
            </a:r>
          </a:p>
        </p:txBody>
      </p:sp>
      <p:sp>
        <p:nvSpPr>
          <p:cNvPr id="10" name="TextBox 9"/>
          <p:cNvSpPr txBox="1"/>
          <p:nvPr/>
        </p:nvSpPr>
        <p:spPr>
          <a:xfrm>
            <a:off x="2022372" y="2530697"/>
            <a:ext cx="685800" cy="523220"/>
          </a:xfrm>
          <a:prstGeom prst="rect">
            <a:avLst/>
          </a:prstGeom>
          <a:noFill/>
        </p:spPr>
        <p:txBody>
          <a:bodyPr wrap="square" rtlCol="0">
            <a:spAutoFit/>
          </a:bodyPr>
          <a:lstStyle/>
          <a:p>
            <a:pPr algn="ctr"/>
            <a:r>
              <a:rPr lang="ko-KR" altLang="en-US" sz="1400">
                <a:solidFill>
                  <a:schemeClr val="accent6">
                    <a:lumMod val="50000"/>
                  </a:schemeClr>
                </a:solidFill>
                <a:latin typeface="+mn-ea"/>
              </a:rPr>
              <a:t>실행</a:t>
            </a:r>
            <a:endParaRPr lang="en-US" altLang="ko-KR" sz="1400">
              <a:solidFill>
                <a:schemeClr val="accent6">
                  <a:lumMod val="50000"/>
                </a:schemeClr>
              </a:solidFill>
              <a:latin typeface="+mn-ea"/>
            </a:endParaRPr>
          </a:p>
          <a:p>
            <a:pPr algn="ctr"/>
            <a:r>
              <a:rPr lang="ko-KR" altLang="en-US" sz="1400">
                <a:solidFill>
                  <a:schemeClr val="accent6">
                    <a:lumMod val="50000"/>
                  </a:schemeClr>
                </a:solidFill>
                <a:latin typeface="+mn-ea"/>
              </a:rPr>
              <a:t>결과</a:t>
            </a:r>
          </a:p>
        </p:txBody>
      </p:sp>
      <p:pic>
        <p:nvPicPr>
          <p:cNvPr id="11" name="그림 10"/>
          <p:cNvPicPr>
            <a:picLocks noChangeAspect="1"/>
          </p:cNvPicPr>
          <p:nvPr/>
        </p:nvPicPr>
        <p:blipFill>
          <a:blip r:embed="rId3"/>
          <a:stretch>
            <a:fillRect/>
          </a:stretch>
        </p:blipFill>
        <p:spPr>
          <a:xfrm>
            <a:off x="2236685" y="2226053"/>
            <a:ext cx="238125" cy="209550"/>
          </a:xfrm>
          <a:prstGeom prst="rect">
            <a:avLst/>
          </a:prstGeom>
        </p:spPr>
      </p:pic>
      <p:sp>
        <p:nvSpPr>
          <p:cNvPr id="12" name="직사각형 11"/>
          <p:cNvSpPr/>
          <p:nvPr/>
        </p:nvSpPr>
        <p:spPr>
          <a:xfrm>
            <a:off x="2774848" y="854335"/>
            <a:ext cx="7523018" cy="1169551"/>
          </a:xfrm>
          <a:prstGeom prst="rect">
            <a:avLst/>
          </a:prstGeom>
        </p:spPr>
        <p:txBody>
          <a:bodyPr wrap="square">
            <a:spAutoFit/>
          </a:bodyPr>
          <a:lstStyle/>
          <a:p>
            <a:r>
              <a:rPr lang="en-US" altLang="ko-KR" sz="1400">
                <a:solidFill>
                  <a:srgbClr val="AF00DB"/>
                </a:solidFill>
                <a:latin typeface="Courier New" panose="02070309020205020404" pitchFamily="49" charset="0"/>
              </a:rPr>
              <a:t>import</a:t>
            </a:r>
            <a:r>
              <a:rPr lang="ko-KR" altLang="en-US" sz="1400">
                <a:solidFill>
                  <a:srgbClr val="000000"/>
                </a:solidFill>
                <a:latin typeface="Courier New" panose="02070309020205020404" pitchFamily="49" charset="0"/>
              </a:rPr>
              <a:t> </a:t>
            </a:r>
            <a:r>
              <a:rPr lang="en-US" altLang="ko-KR" sz="1400">
                <a:solidFill>
                  <a:srgbClr val="000000"/>
                </a:solidFill>
                <a:latin typeface="Courier New" panose="02070309020205020404" pitchFamily="49" charset="0"/>
              </a:rPr>
              <a:t>io                  </a:t>
            </a:r>
            <a:r>
              <a:rPr lang="en-US" altLang="ko-KR" sz="1400">
                <a:solidFill>
                  <a:srgbClr val="008000"/>
                </a:solidFill>
                <a:latin typeface="Courier New" panose="02070309020205020404" pitchFamily="49" charset="0"/>
              </a:rPr>
              <a:t># csv </a:t>
            </a:r>
            <a:r>
              <a:rPr lang="ko-KR" altLang="en-US" sz="1400">
                <a:solidFill>
                  <a:srgbClr val="008000"/>
                </a:solidFill>
                <a:latin typeface="Courier New" panose="02070309020205020404" pitchFamily="49" charset="0"/>
              </a:rPr>
              <a:t>파일 데이터 읽어올 수 있는 모듈 가져오기</a:t>
            </a:r>
            <a:endParaRPr lang="ko-KR" altLang="en-US" sz="1400">
              <a:solidFill>
                <a:srgbClr val="000000"/>
              </a:solidFill>
              <a:latin typeface="Courier New" panose="02070309020205020404" pitchFamily="49" charset="0"/>
            </a:endParaRPr>
          </a:p>
          <a:p>
            <a:r>
              <a:rPr lang="en-US" altLang="ko-KR" sz="1400">
                <a:solidFill>
                  <a:srgbClr val="AF00DB"/>
                </a:solidFill>
                <a:latin typeface="Courier New" panose="02070309020205020404" pitchFamily="49" charset="0"/>
              </a:rPr>
              <a:t>import</a:t>
            </a:r>
            <a:r>
              <a:rPr lang="ko-KR" altLang="en-US" sz="1400">
                <a:solidFill>
                  <a:srgbClr val="000000"/>
                </a:solidFill>
                <a:latin typeface="Courier New" panose="02070309020205020404" pitchFamily="49" charset="0"/>
              </a:rPr>
              <a:t> </a:t>
            </a:r>
            <a:r>
              <a:rPr lang="en-US" altLang="ko-KR" sz="1400">
                <a:solidFill>
                  <a:srgbClr val="000000"/>
                </a:solidFill>
                <a:latin typeface="Courier New" panose="02070309020205020404" pitchFamily="49" charset="0"/>
              </a:rPr>
              <a:t>pandas </a:t>
            </a:r>
            <a:r>
              <a:rPr lang="en-US" altLang="ko-KR" sz="1400">
                <a:solidFill>
                  <a:srgbClr val="AF00DB"/>
                </a:solidFill>
                <a:latin typeface="Courier New" panose="02070309020205020404" pitchFamily="49" charset="0"/>
              </a:rPr>
              <a:t>as</a:t>
            </a:r>
            <a:r>
              <a:rPr lang="ko-KR" altLang="en-US" sz="1400">
                <a:solidFill>
                  <a:srgbClr val="000000"/>
                </a:solidFill>
                <a:latin typeface="Courier New" panose="02070309020205020404" pitchFamily="49" charset="0"/>
              </a:rPr>
              <a:t> </a:t>
            </a:r>
            <a:r>
              <a:rPr lang="en-US" altLang="ko-KR" sz="1400">
                <a:solidFill>
                  <a:srgbClr val="000000"/>
                </a:solidFill>
                <a:latin typeface="Courier New" panose="02070309020205020404" pitchFamily="49" charset="0"/>
              </a:rPr>
              <a:t>pd        </a:t>
            </a:r>
            <a:r>
              <a:rPr lang="en-US" altLang="ko-KR" sz="1400">
                <a:solidFill>
                  <a:srgbClr val="008000"/>
                </a:solidFill>
                <a:latin typeface="Courier New" panose="02070309020205020404" pitchFamily="49" charset="0"/>
              </a:rPr>
              <a:t># </a:t>
            </a:r>
            <a:r>
              <a:rPr lang="ko-KR" altLang="en-US" sz="1400">
                <a:solidFill>
                  <a:srgbClr val="008000"/>
                </a:solidFill>
                <a:latin typeface="Courier New" panose="02070309020205020404" pitchFamily="49" charset="0"/>
              </a:rPr>
              <a:t>데이터 처리를 할 수 있는 </a:t>
            </a:r>
            <a:r>
              <a:rPr lang="en-US" altLang="ko-KR" sz="1400">
                <a:solidFill>
                  <a:srgbClr val="008000"/>
                </a:solidFill>
                <a:latin typeface="Courier New" panose="02070309020205020404" pitchFamily="49" charset="0"/>
              </a:rPr>
              <a:t>pandas </a:t>
            </a:r>
            <a:r>
              <a:rPr lang="ko-KR" altLang="en-US" sz="1400">
                <a:solidFill>
                  <a:srgbClr val="008000"/>
                </a:solidFill>
                <a:latin typeface="Courier New" panose="02070309020205020404" pitchFamily="49" charset="0"/>
              </a:rPr>
              <a:t>모듈 가져오기</a:t>
            </a:r>
            <a:endParaRPr lang="ko-KR" altLang="en-US" sz="1400">
              <a:solidFill>
                <a:srgbClr val="000000"/>
              </a:solidFill>
              <a:latin typeface="Courier New" panose="02070309020205020404" pitchFamily="49" charset="0"/>
            </a:endParaRPr>
          </a:p>
          <a:p>
            <a:r>
              <a:rPr lang="en-US" altLang="ko-KR" sz="1400">
                <a:solidFill>
                  <a:srgbClr val="008000"/>
                </a:solidFill>
                <a:latin typeface="Courier New" panose="02070309020205020404" pitchFamily="49" charset="0"/>
              </a:rPr>
              <a:t># csv </a:t>
            </a:r>
            <a:r>
              <a:rPr lang="ko-KR" altLang="en-US" sz="1400">
                <a:solidFill>
                  <a:srgbClr val="008000"/>
                </a:solidFill>
                <a:latin typeface="Courier New" panose="02070309020205020404" pitchFamily="49" charset="0"/>
              </a:rPr>
              <a:t>데이터 읽기</a:t>
            </a:r>
            <a:br>
              <a:rPr lang="ko-KR" altLang="en-US" sz="1400">
                <a:solidFill>
                  <a:srgbClr val="000000"/>
                </a:solidFill>
                <a:latin typeface="Courier New" panose="02070309020205020404" pitchFamily="49" charset="0"/>
              </a:rPr>
            </a:br>
            <a:r>
              <a:rPr lang="en-US" altLang="ko-KR" sz="1400">
                <a:solidFill>
                  <a:srgbClr val="000000"/>
                </a:solidFill>
                <a:latin typeface="Courier New" panose="02070309020205020404" pitchFamily="49" charset="0"/>
              </a:rPr>
              <a:t>dhtData=pd.read_csv(io.BytesIO(SensorData[</a:t>
            </a:r>
            <a:r>
              <a:rPr lang="en-US" altLang="ko-KR" sz="1400">
                <a:solidFill>
                  <a:srgbClr val="A31515"/>
                </a:solidFill>
                <a:latin typeface="Courier New" panose="02070309020205020404" pitchFamily="49" charset="0"/>
              </a:rPr>
              <a:t>'DHTSensor.csv'</a:t>
            </a:r>
            <a:r>
              <a:rPr lang="en-US" altLang="ko-KR" sz="1400">
                <a:solidFill>
                  <a:srgbClr val="000000"/>
                </a:solidFill>
                <a:latin typeface="Courier New" panose="02070309020205020404" pitchFamily="49" charset="0"/>
              </a:rPr>
              <a:t>])) dhtData                    </a:t>
            </a:r>
            <a:r>
              <a:rPr lang="en-US" altLang="ko-KR" sz="1400">
                <a:solidFill>
                  <a:srgbClr val="008000"/>
                </a:solidFill>
                <a:latin typeface="Courier New" panose="02070309020205020404" pitchFamily="49" charset="0"/>
              </a:rPr>
              <a:t># csv </a:t>
            </a:r>
            <a:r>
              <a:rPr lang="ko-KR" altLang="en-US" sz="1400">
                <a:solidFill>
                  <a:srgbClr val="008000"/>
                </a:solidFill>
                <a:latin typeface="Courier New" panose="02070309020205020404" pitchFamily="49" charset="0"/>
              </a:rPr>
              <a:t>데이터 출력</a:t>
            </a:r>
            <a:endParaRPr lang="ko-KR" altLang="en-US" sz="1400">
              <a:solidFill>
                <a:srgbClr val="000000"/>
              </a:solidFill>
              <a:latin typeface="Courier New" panose="02070309020205020404" pitchFamily="49" charset="0"/>
            </a:endParaRPr>
          </a:p>
        </p:txBody>
      </p:sp>
      <p:pic>
        <p:nvPicPr>
          <p:cNvPr id="13" name="그림 12"/>
          <p:cNvPicPr>
            <a:picLocks noChangeAspect="1"/>
          </p:cNvPicPr>
          <p:nvPr/>
        </p:nvPicPr>
        <p:blipFill>
          <a:blip r:embed="rId4"/>
          <a:stretch>
            <a:fillRect/>
          </a:stretch>
        </p:blipFill>
        <p:spPr>
          <a:xfrm>
            <a:off x="2886638" y="2113516"/>
            <a:ext cx="2018435" cy="3560519"/>
          </a:xfrm>
          <a:prstGeom prst="rect">
            <a:avLst/>
          </a:prstGeom>
        </p:spPr>
      </p:pic>
      <p:sp>
        <p:nvSpPr>
          <p:cNvPr id="14" name="모서리가 둥근 직사각형 13"/>
          <p:cNvSpPr/>
          <p:nvPr/>
        </p:nvSpPr>
        <p:spPr>
          <a:xfrm>
            <a:off x="2886638" y="5445777"/>
            <a:ext cx="1472835" cy="23885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화살표 연결선 14"/>
          <p:cNvCxnSpPr/>
          <p:nvPr/>
        </p:nvCxnSpPr>
        <p:spPr>
          <a:xfrm>
            <a:off x="4359473" y="5562707"/>
            <a:ext cx="914400"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420868" y="3632165"/>
            <a:ext cx="3381054" cy="461665"/>
          </a:xfrm>
          <a:prstGeom prst="rect">
            <a:avLst/>
          </a:prstGeom>
          <a:solidFill>
            <a:schemeClr val="accent2">
              <a:lumMod val="20000"/>
              <a:lumOff val="80000"/>
            </a:schemeClr>
          </a:solidFill>
        </p:spPr>
        <p:txBody>
          <a:bodyPr wrap="none" rtlCol="0">
            <a:spAutoFit/>
          </a:bodyPr>
          <a:lstStyle/>
          <a:p>
            <a:r>
              <a:rPr lang="en-US" altLang="ko-KR" sz="1200"/>
              <a:t>DHTSensor.csv </a:t>
            </a:r>
            <a:r>
              <a:rPr lang="ko-KR" altLang="en-US" sz="1200"/>
              <a:t>파일 내용 출력되고</a:t>
            </a:r>
            <a:r>
              <a:rPr lang="en-US" altLang="ko-KR" sz="1200"/>
              <a:t>, </a:t>
            </a:r>
          </a:p>
          <a:p>
            <a:r>
              <a:rPr lang="ko-KR" altLang="en-US" sz="1200"/>
              <a:t>데이터의 양이 많으면 중간 내용들은 생략된다</a:t>
            </a:r>
          </a:p>
        </p:txBody>
      </p:sp>
      <p:sp>
        <p:nvSpPr>
          <p:cNvPr id="22" name="오른쪽 중괄호 21"/>
          <p:cNvSpPr/>
          <p:nvPr/>
        </p:nvSpPr>
        <p:spPr>
          <a:xfrm>
            <a:off x="4882342" y="2350074"/>
            <a:ext cx="475488" cy="3066027"/>
          </a:xfrm>
          <a:prstGeom prst="rightBrace">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5316900" y="5222963"/>
            <a:ext cx="3698448" cy="461665"/>
          </a:xfrm>
          <a:prstGeom prst="rect">
            <a:avLst/>
          </a:prstGeom>
          <a:solidFill>
            <a:schemeClr val="accent2">
              <a:lumMod val="20000"/>
              <a:lumOff val="80000"/>
            </a:schemeClr>
          </a:solidFill>
        </p:spPr>
        <p:txBody>
          <a:bodyPr wrap="none" rtlCol="0">
            <a:spAutoFit/>
          </a:bodyPr>
          <a:lstStyle/>
          <a:p>
            <a:r>
              <a:rPr lang="ko-KR" altLang="en-US" sz="1200"/>
              <a:t>제일 마지막 줄에 전체 데이터의 크기가 표시된다</a:t>
            </a:r>
            <a:endParaRPr lang="en-US" altLang="ko-KR" sz="1200"/>
          </a:p>
          <a:p>
            <a:r>
              <a:rPr lang="ko-KR" altLang="en-US" sz="1200"/>
              <a:t>저장한 시간에 따라 데이터 양은 달라질 수 있다</a:t>
            </a:r>
          </a:p>
        </p:txBody>
      </p:sp>
    </p:spTree>
    <p:extLst>
      <p:ext uri="{BB962C8B-B14F-4D97-AF65-F5344CB8AC3E}">
        <p14:creationId xmlns:p14="http://schemas.microsoft.com/office/powerpoint/2010/main" val="90656633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vs code – </a:t>
            </a:r>
            <a:r>
              <a:rPr lang="ko-KR" altLang="en-US" sz="2000" b="1">
                <a:solidFill>
                  <a:srgbClr val="000099"/>
                </a:solidFill>
                <a:latin typeface="+mn-ea"/>
              </a:rPr>
              <a:t>데이터 읽어오기</a:t>
            </a:r>
            <a:endParaRPr lang="ko-KR" altLang="en-US" sz="2000" b="1" dirty="0">
              <a:solidFill>
                <a:srgbClr val="000099"/>
              </a:solidFill>
            </a:endParaRPr>
          </a:p>
        </p:txBody>
      </p:sp>
      <p:sp>
        <p:nvSpPr>
          <p:cNvPr id="2" name="직사각형 1"/>
          <p:cNvSpPr/>
          <p:nvPr/>
        </p:nvSpPr>
        <p:spPr>
          <a:xfrm>
            <a:off x="1991544" y="764705"/>
            <a:ext cx="5328592" cy="2554545"/>
          </a:xfrm>
          <a:prstGeom prst="rect">
            <a:avLst/>
          </a:prstGeom>
          <a:solidFill>
            <a:schemeClr val="tx1"/>
          </a:solidFill>
        </p:spPr>
        <p:txBody>
          <a:bodyPr wrap="square">
            <a:spAutoFit/>
          </a:bodyPr>
          <a:lstStyle/>
          <a:p>
            <a:r>
              <a:rPr lang="en-US" altLang="ko-KR" sz="2000" b="1">
                <a:solidFill>
                  <a:srgbClr val="C586C0"/>
                </a:solidFill>
                <a:latin typeface="Consolas" panose="020B0609020204030204" pitchFamily="49" charset="0"/>
              </a:rPr>
              <a:t>import</a:t>
            </a:r>
            <a:r>
              <a:rPr lang="en-US" altLang="ko-KR" sz="2000" b="1">
                <a:solidFill>
                  <a:srgbClr val="CCCCCC"/>
                </a:solidFill>
                <a:latin typeface="Consolas" panose="020B0609020204030204" pitchFamily="49" charset="0"/>
              </a:rPr>
              <a:t> </a:t>
            </a:r>
            <a:r>
              <a:rPr lang="en-US" altLang="ko-KR" sz="2000" b="1">
                <a:solidFill>
                  <a:srgbClr val="4EC9B0"/>
                </a:solidFill>
                <a:latin typeface="Consolas" panose="020B0609020204030204" pitchFamily="49" charset="0"/>
              </a:rPr>
              <a:t>pandas</a:t>
            </a:r>
            <a:r>
              <a:rPr lang="en-US" altLang="ko-KR" sz="2000" b="1">
                <a:solidFill>
                  <a:srgbClr val="CCCCCC"/>
                </a:solidFill>
                <a:latin typeface="Consolas" panose="020B0609020204030204" pitchFamily="49" charset="0"/>
              </a:rPr>
              <a:t> </a:t>
            </a:r>
            <a:r>
              <a:rPr lang="en-US" altLang="ko-KR" sz="2000" b="1">
                <a:solidFill>
                  <a:srgbClr val="569CD6"/>
                </a:solidFill>
                <a:latin typeface="Consolas" panose="020B0609020204030204" pitchFamily="49" charset="0"/>
              </a:rPr>
              <a:t>as</a:t>
            </a:r>
            <a:r>
              <a:rPr lang="en-US" altLang="ko-KR" sz="2000" b="1">
                <a:solidFill>
                  <a:srgbClr val="CCCCCC"/>
                </a:solidFill>
                <a:latin typeface="Consolas" panose="020B0609020204030204" pitchFamily="49" charset="0"/>
              </a:rPr>
              <a:t> </a:t>
            </a:r>
            <a:r>
              <a:rPr lang="en-US" altLang="ko-KR" sz="2000" b="1">
                <a:solidFill>
                  <a:srgbClr val="4EC9B0"/>
                </a:solidFill>
                <a:latin typeface="Consolas" panose="020B0609020204030204" pitchFamily="49" charset="0"/>
              </a:rPr>
              <a:t>pd</a:t>
            </a:r>
            <a:endParaRPr lang="en-US" altLang="ko-KR" sz="2000" b="1">
              <a:solidFill>
                <a:srgbClr val="CCCCCC"/>
              </a:solidFill>
              <a:latin typeface="Consolas" panose="020B0609020204030204" pitchFamily="49" charset="0"/>
            </a:endParaRPr>
          </a:p>
          <a:p>
            <a:br>
              <a:rPr lang="en-US" altLang="ko-KR" sz="2000" b="1">
                <a:solidFill>
                  <a:srgbClr val="CCCCCC"/>
                </a:solidFill>
                <a:latin typeface="Consolas" panose="020B0609020204030204" pitchFamily="49" charset="0"/>
              </a:rPr>
            </a:br>
            <a:r>
              <a:rPr lang="en-US" altLang="ko-KR" sz="2000" b="1">
                <a:solidFill>
                  <a:srgbClr val="9CDCFE"/>
                </a:solidFill>
                <a:latin typeface="Consolas" panose="020B0609020204030204" pitchFamily="49" charset="0"/>
              </a:rPr>
              <a:t>df</a:t>
            </a:r>
            <a:r>
              <a:rPr lang="en-US" altLang="ko-KR" sz="2000" b="1">
                <a:solidFill>
                  <a:srgbClr val="CCCCCC"/>
                </a:solidFill>
                <a:latin typeface="Consolas" panose="020B0609020204030204" pitchFamily="49" charset="0"/>
              </a:rPr>
              <a:t> </a:t>
            </a:r>
            <a:r>
              <a:rPr lang="en-US" altLang="ko-KR" sz="2000" b="1">
                <a:solidFill>
                  <a:srgbClr val="D4D4D4"/>
                </a:solidFill>
                <a:latin typeface="Consolas" panose="020B0609020204030204" pitchFamily="49" charset="0"/>
              </a:rPr>
              <a:t>=</a:t>
            </a:r>
            <a:r>
              <a:rPr lang="en-US" altLang="ko-KR" sz="2000" b="1">
                <a:solidFill>
                  <a:srgbClr val="CCCCCC"/>
                </a:solidFill>
                <a:latin typeface="Consolas" panose="020B0609020204030204" pitchFamily="49" charset="0"/>
              </a:rPr>
              <a:t> </a:t>
            </a:r>
            <a:r>
              <a:rPr lang="en-US" altLang="ko-KR" sz="2000" b="1">
                <a:solidFill>
                  <a:srgbClr val="4EC9B0"/>
                </a:solidFill>
                <a:latin typeface="Consolas" panose="020B0609020204030204" pitchFamily="49" charset="0"/>
              </a:rPr>
              <a:t>pd</a:t>
            </a:r>
            <a:r>
              <a:rPr lang="en-US" altLang="ko-KR" sz="2000" b="1">
                <a:solidFill>
                  <a:srgbClr val="CCCCCC"/>
                </a:solidFill>
                <a:latin typeface="Consolas" panose="020B0609020204030204" pitchFamily="49" charset="0"/>
              </a:rPr>
              <a:t>.</a:t>
            </a:r>
            <a:r>
              <a:rPr lang="en-US" altLang="ko-KR" sz="2000" b="1">
                <a:solidFill>
                  <a:srgbClr val="DCDCAA"/>
                </a:solidFill>
                <a:latin typeface="Consolas" panose="020B0609020204030204" pitchFamily="49" charset="0"/>
              </a:rPr>
              <a:t>read_csv</a:t>
            </a:r>
            <a:r>
              <a:rPr lang="en-US" altLang="ko-KR" sz="2000" b="1">
                <a:solidFill>
                  <a:srgbClr val="CCCCCC"/>
                </a:solidFill>
                <a:latin typeface="Consolas" panose="020B0609020204030204" pitchFamily="49" charset="0"/>
              </a:rPr>
              <a:t>(</a:t>
            </a:r>
            <a:r>
              <a:rPr lang="en-US" altLang="ko-KR" sz="2000" b="1">
                <a:solidFill>
                  <a:srgbClr val="CE9178"/>
                </a:solidFill>
                <a:latin typeface="Consolas" panose="020B0609020204030204" pitchFamily="49" charset="0"/>
              </a:rPr>
              <a:t>'DHTSensor.csv'</a:t>
            </a:r>
            <a:r>
              <a:rPr lang="en-US" altLang="ko-KR" sz="2000" b="1">
                <a:solidFill>
                  <a:srgbClr val="CCCCCC"/>
                </a:solidFill>
                <a:latin typeface="Consolas" panose="020B0609020204030204" pitchFamily="49" charset="0"/>
              </a:rPr>
              <a:t>)</a:t>
            </a:r>
          </a:p>
          <a:p>
            <a:br>
              <a:rPr lang="en-US" altLang="ko-KR" sz="2000" b="1">
                <a:solidFill>
                  <a:srgbClr val="CCCCCC"/>
                </a:solidFill>
                <a:latin typeface="Consolas" panose="020B0609020204030204" pitchFamily="49" charset="0"/>
              </a:rPr>
            </a:br>
            <a:r>
              <a:rPr lang="en-US" altLang="ko-KR" sz="2000" b="1">
                <a:solidFill>
                  <a:srgbClr val="9CDCFE"/>
                </a:solidFill>
                <a:latin typeface="Consolas" panose="020B0609020204030204" pitchFamily="49" charset="0"/>
              </a:rPr>
              <a:t>TempAvg</a:t>
            </a:r>
            <a:r>
              <a:rPr lang="en-US" altLang="ko-KR" sz="2000" b="1">
                <a:solidFill>
                  <a:srgbClr val="D4D4D4"/>
                </a:solidFill>
                <a:latin typeface="Consolas" panose="020B0609020204030204" pitchFamily="49" charset="0"/>
              </a:rPr>
              <a:t>=</a:t>
            </a:r>
            <a:r>
              <a:rPr lang="en-US" altLang="ko-KR" sz="2000" b="1">
                <a:solidFill>
                  <a:srgbClr val="9CDCFE"/>
                </a:solidFill>
                <a:latin typeface="Consolas" panose="020B0609020204030204" pitchFamily="49" charset="0"/>
              </a:rPr>
              <a:t>df</a:t>
            </a:r>
            <a:r>
              <a:rPr lang="en-US" altLang="ko-KR" sz="2000" b="1">
                <a:solidFill>
                  <a:srgbClr val="CCCCCC"/>
                </a:solidFill>
                <a:latin typeface="Consolas" panose="020B0609020204030204" pitchFamily="49" charset="0"/>
              </a:rPr>
              <a:t>[</a:t>
            </a:r>
            <a:r>
              <a:rPr lang="en-US" altLang="ko-KR" sz="2000" b="1">
                <a:solidFill>
                  <a:srgbClr val="CE9178"/>
                </a:solidFill>
                <a:latin typeface="Consolas" panose="020B0609020204030204" pitchFamily="49" charset="0"/>
              </a:rPr>
              <a:t>'Temp'</a:t>
            </a:r>
            <a:r>
              <a:rPr lang="en-US" altLang="ko-KR" sz="2000" b="1">
                <a:solidFill>
                  <a:srgbClr val="CCCCCC"/>
                </a:solidFill>
                <a:latin typeface="Consolas" panose="020B0609020204030204" pitchFamily="49" charset="0"/>
              </a:rPr>
              <a:t>].</a:t>
            </a:r>
            <a:r>
              <a:rPr lang="en-US" altLang="ko-KR" sz="2000" b="1">
                <a:solidFill>
                  <a:srgbClr val="DCDCAA"/>
                </a:solidFill>
                <a:latin typeface="Consolas" panose="020B0609020204030204" pitchFamily="49" charset="0"/>
              </a:rPr>
              <a:t>mean</a:t>
            </a:r>
            <a:r>
              <a:rPr lang="en-US" altLang="ko-KR" sz="2000" b="1">
                <a:solidFill>
                  <a:srgbClr val="CCCCCC"/>
                </a:solidFill>
                <a:latin typeface="Consolas" panose="020B0609020204030204" pitchFamily="49" charset="0"/>
              </a:rPr>
              <a:t>()</a:t>
            </a:r>
          </a:p>
          <a:p>
            <a:r>
              <a:rPr lang="en-US" altLang="ko-KR" sz="2000" b="1">
                <a:solidFill>
                  <a:srgbClr val="DCDCAA"/>
                </a:solidFill>
                <a:latin typeface="Consolas" panose="020B0609020204030204" pitchFamily="49" charset="0"/>
              </a:rPr>
              <a:t>print</a:t>
            </a:r>
            <a:r>
              <a:rPr lang="en-US" altLang="ko-KR" sz="2000" b="1">
                <a:solidFill>
                  <a:srgbClr val="CCCCCC"/>
                </a:solidFill>
                <a:latin typeface="Consolas" panose="020B0609020204030204" pitchFamily="49" charset="0"/>
              </a:rPr>
              <a:t>(</a:t>
            </a:r>
            <a:r>
              <a:rPr lang="en-US" altLang="ko-KR" sz="2000" b="1">
                <a:solidFill>
                  <a:srgbClr val="CE9178"/>
                </a:solidFill>
                <a:latin typeface="Consolas" panose="020B0609020204030204" pitchFamily="49" charset="0"/>
              </a:rPr>
              <a:t>'TempAvg='</a:t>
            </a:r>
            <a:r>
              <a:rPr lang="en-US" altLang="ko-KR" sz="2000" b="1">
                <a:solidFill>
                  <a:srgbClr val="CCCCCC"/>
                </a:solidFill>
                <a:latin typeface="Consolas" panose="020B0609020204030204" pitchFamily="49" charset="0"/>
              </a:rPr>
              <a:t>, </a:t>
            </a:r>
            <a:r>
              <a:rPr lang="en-US" altLang="ko-KR" sz="2000" b="1">
                <a:solidFill>
                  <a:srgbClr val="9CDCFE"/>
                </a:solidFill>
                <a:latin typeface="Consolas" panose="020B0609020204030204" pitchFamily="49" charset="0"/>
              </a:rPr>
              <a:t>TempAvg</a:t>
            </a:r>
            <a:r>
              <a:rPr lang="en-US" altLang="ko-KR" sz="2000" b="1">
                <a:solidFill>
                  <a:srgbClr val="CCCCCC"/>
                </a:solidFill>
                <a:latin typeface="Consolas" panose="020B0609020204030204" pitchFamily="49" charset="0"/>
              </a:rPr>
              <a:t>)</a:t>
            </a:r>
          </a:p>
          <a:p>
            <a:br>
              <a:rPr lang="en-US" altLang="ko-KR" sz="2000" b="1">
                <a:solidFill>
                  <a:srgbClr val="CCCCCC"/>
                </a:solidFill>
                <a:latin typeface="Consolas" panose="020B0609020204030204" pitchFamily="49" charset="0"/>
              </a:rPr>
            </a:br>
            <a:r>
              <a:rPr lang="en-US" altLang="ko-KR" sz="2000" b="1">
                <a:solidFill>
                  <a:srgbClr val="9CDCFE"/>
                </a:solidFill>
                <a:latin typeface="Consolas" panose="020B0609020204030204" pitchFamily="49" charset="0"/>
              </a:rPr>
              <a:t>df</a:t>
            </a:r>
            <a:r>
              <a:rPr lang="en-US" altLang="ko-KR" sz="2000" b="1">
                <a:solidFill>
                  <a:srgbClr val="CCCCCC"/>
                </a:solidFill>
                <a:latin typeface="Consolas" panose="020B0609020204030204" pitchFamily="49" charset="0"/>
              </a:rPr>
              <a:t>.</a:t>
            </a:r>
            <a:r>
              <a:rPr lang="en-US" altLang="ko-KR" sz="2000" b="1">
                <a:solidFill>
                  <a:srgbClr val="DCDCAA"/>
                </a:solidFill>
                <a:latin typeface="Consolas" panose="020B0609020204030204" pitchFamily="49" charset="0"/>
              </a:rPr>
              <a:t>info</a:t>
            </a:r>
            <a:r>
              <a:rPr lang="en-US" altLang="ko-KR" sz="2000" b="1">
                <a:solidFill>
                  <a:srgbClr val="CCCCCC"/>
                </a:solidFill>
                <a:latin typeface="Consolas" panose="020B0609020204030204" pitchFamily="49" charset="0"/>
              </a:rPr>
              <a:t>()</a:t>
            </a:r>
          </a:p>
        </p:txBody>
      </p:sp>
    </p:spTree>
    <p:extLst>
      <p:ext uri="{BB962C8B-B14F-4D97-AF65-F5344CB8AC3E}">
        <p14:creationId xmlns:p14="http://schemas.microsoft.com/office/powerpoint/2010/main" val="41422611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a:t>
            </a:r>
            <a:r>
              <a:rPr lang="ko-KR" altLang="en-US" sz="2000" b="1">
                <a:solidFill>
                  <a:srgbClr val="000099"/>
                </a:solidFill>
                <a:latin typeface="+mn-ea"/>
              </a:rPr>
              <a:t>결측값 처리</a:t>
            </a:r>
            <a:endParaRPr lang="ko-KR" altLang="en-US" sz="2000" b="1" dirty="0">
              <a:solidFill>
                <a:srgbClr val="000099"/>
              </a:solidFill>
            </a:endParaRPr>
          </a:p>
        </p:txBody>
      </p:sp>
      <p:sp>
        <p:nvSpPr>
          <p:cNvPr id="7" name="직사각형 6"/>
          <p:cNvSpPr/>
          <p:nvPr/>
        </p:nvSpPr>
        <p:spPr>
          <a:xfrm>
            <a:off x="2447925" y="781050"/>
            <a:ext cx="5353050" cy="154305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2"/>
          <a:stretch>
            <a:fillRect/>
          </a:stretch>
        </p:blipFill>
        <p:spPr>
          <a:xfrm>
            <a:off x="2608326" y="963549"/>
            <a:ext cx="3390900" cy="1200150"/>
          </a:xfrm>
          <a:prstGeom prst="rect">
            <a:avLst/>
          </a:prstGeom>
          <a:ln w="12700">
            <a:solidFill>
              <a:schemeClr val="tx1">
                <a:lumMod val="50000"/>
                <a:lumOff val="50000"/>
              </a:schemeClr>
            </a:solidFill>
          </a:ln>
        </p:spPr>
      </p:pic>
      <p:sp>
        <p:nvSpPr>
          <p:cNvPr id="9" name="모서리가 둥근 직사각형 8"/>
          <p:cNvSpPr/>
          <p:nvPr/>
        </p:nvSpPr>
        <p:spPr>
          <a:xfrm>
            <a:off x="3705225" y="1447801"/>
            <a:ext cx="762000" cy="200025"/>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471225" y="1624775"/>
            <a:ext cx="762000" cy="200025"/>
          </a:xfrm>
          <a:prstGeom prst="round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6227826" y="1387024"/>
            <a:ext cx="1415772" cy="261610"/>
          </a:xfrm>
          <a:prstGeom prst="rect">
            <a:avLst/>
          </a:prstGeom>
          <a:solidFill>
            <a:srgbClr val="CCECFF"/>
          </a:solidFill>
        </p:spPr>
        <p:txBody>
          <a:bodyPr wrap="none" rtlCol="0">
            <a:spAutoFit/>
          </a:bodyPr>
          <a:lstStyle/>
          <a:p>
            <a:r>
              <a:rPr lang="en-US" altLang="ko-KR" sz="1100">
                <a:solidFill>
                  <a:srgbClr val="0000FF"/>
                </a:solidFill>
              </a:rPr>
              <a:t>No.2</a:t>
            </a:r>
            <a:r>
              <a:rPr lang="ko-KR" altLang="en-US" sz="1100">
                <a:solidFill>
                  <a:srgbClr val="0000FF"/>
                </a:solidFill>
              </a:rPr>
              <a:t> </a:t>
            </a:r>
            <a:r>
              <a:rPr lang="en-US" altLang="ko-KR" sz="1100">
                <a:solidFill>
                  <a:srgbClr val="0000FF"/>
                </a:solidFill>
              </a:rPr>
              <a:t>Temp </a:t>
            </a:r>
            <a:r>
              <a:rPr lang="ko-KR" altLang="en-US" sz="1100">
                <a:solidFill>
                  <a:srgbClr val="0000FF"/>
                </a:solidFill>
              </a:rPr>
              <a:t>값 삭제</a:t>
            </a:r>
            <a:endParaRPr lang="en-US" altLang="ko-KR" sz="1100">
              <a:solidFill>
                <a:srgbClr val="0000FF"/>
              </a:solidFill>
            </a:endParaRPr>
          </a:p>
        </p:txBody>
      </p:sp>
      <p:sp>
        <p:nvSpPr>
          <p:cNvPr id="12" name="TextBox 11"/>
          <p:cNvSpPr txBox="1"/>
          <p:nvPr/>
        </p:nvSpPr>
        <p:spPr>
          <a:xfrm>
            <a:off x="6227825" y="1600104"/>
            <a:ext cx="1399742" cy="261610"/>
          </a:xfrm>
          <a:prstGeom prst="rect">
            <a:avLst/>
          </a:prstGeom>
          <a:solidFill>
            <a:srgbClr val="CCECFF"/>
          </a:solidFill>
        </p:spPr>
        <p:txBody>
          <a:bodyPr wrap="none" rtlCol="0">
            <a:spAutoFit/>
          </a:bodyPr>
          <a:lstStyle/>
          <a:p>
            <a:r>
              <a:rPr lang="en-US" altLang="ko-KR" sz="1100">
                <a:solidFill>
                  <a:srgbClr val="0000FF"/>
                </a:solidFill>
              </a:rPr>
              <a:t>No.3</a:t>
            </a:r>
            <a:r>
              <a:rPr lang="ko-KR" altLang="en-US" sz="1100">
                <a:solidFill>
                  <a:srgbClr val="0000FF"/>
                </a:solidFill>
              </a:rPr>
              <a:t> </a:t>
            </a:r>
            <a:r>
              <a:rPr lang="en-US" altLang="ko-KR" sz="1100">
                <a:solidFill>
                  <a:srgbClr val="0000FF"/>
                </a:solidFill>
              </a:rPr>
              <a:t>Humi </a:t>
            </a:r>
            <a:r>
              <a:rPr lang="ko-KR" altLang="en-US" sz="1100">
                <a:solidFill>
                  <a:srgbClr val="0000FF"/>
                </a:solidFill>
              </a:rPr>
              <a:t>값 삭제</a:t>
            </a:r>
            <a:endParaRPr lang="en-US" altLang="ko-KR" sz="1100">
              <a:solidFill>
                <a:srgbClr val="0000FF"/>
              </a:solidFill>
            </a:endParaRPr>
          </a:p>
        </p:txBody>
      </p:sp>
      <p:cxnSp>
        <p:nvCxnSpPr>
          <p:cNvPr id="13" name="직선 화살표 연결선 12"/>
          <p:cNvCxnSpPr>
            <a:stCxn id="9" idx="3"/>
            <a:endCxn id="11" idx="1"/>
          </p:cNvCxnSpPr>
          <p:nvPr/>
        </p:nvCxnSpPr>
        <p:spPr>
          <a:xfrm flipV="1">
            <a:off x="4467226" y="1517829"/>
            <a:ext cx="1760601" cy="29984"/>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stCxn id="10" idx="3"/>
            <a:endCxn id="12" idx="1"/>
          </p:cNvCxnSpPr>
          <p:nvPr/>
        </p:nvCxnSpPr>
        <p:spPr>
          <a:xfrm>
            <a:off x="5233225" y="1724787"/>
            <a:ext cx="994600" cy="6122"/>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p:cNvSpPr/>
          <p:nvPr/>
        </p:nvSpPr>
        <p:spPr>
          <a:xfrm>
            <a:off x="1875801" y="2950837"/>
            <a:ext cx="8246850" cy="2246769"/>
          </a:xfrm>
          <a:prstGeom prst="rect">
            <a:avLst/>
          </a:prstGeom>
        </p:spPr>
        <p:txBody>
          <a:bodyPr wrap="square">
            <a:spAutoFit/>
          </a:bodyPr>
          <a:lstStyle/>
          <a:p>
            <a:pPr marL="285750" indent="-285750">
              <a:lnSpc>
                <a:spcPts val="2800"/>
              </a:lnSpc>
              <a:buFont typeface="Arial" panose="020B0604020202020204" pitchFamily="34" charset="0"/>
              <a:buChar char="•"/>
            </a:pPr>
            <a:r>
              <a:rPr lang="ko-KR" altLang="en-US">
                <a:solidFill>
                  <a:srgbClr val="374151"/>
                </a:solidFill>
                <a:latin typeface="+mn-ea"/>
              </a:rPr>
              <a:t>결측값</a:t>
            </a:r>
            <a:r>
              <a:rPr lang="en-US" altLang="ko-KR">
                <a:solidFill>
                  <a:srgbClr val="374151"/>
                </a:solidFill>
                <a:latin typeface="+mn-ea"/>
              </a:rPr>
              <a:t>(missing value)</a:t>
            </a:r>
            <a:r>
              <a:rPr lang="ko-KR" altLang="en-US">
                <a:solidFill>
                  <a:srgbClr val="374151"/>
                </a:solidFill>
                <a:latin typeface="+mn-ea"/>
              </a:rPr>
              <a:t>은 데이터 집합 또는 데이터베이스에서 특정 열</a:t>
            </a:r>
            <a:r>
              <a:rPr lang="en-US" altLang="ko-KR">
                <a:solidFill>
                  <a:srgbClr val="374151"/>
                </a:solidFill>
                <a:latin typeface="+mn-ea"/>
              </a:rPr>
              <a:t>(</a:t>
            </a:r>
            <a:r>
              <a:rPr lang="ko-KR" altLang="en-US">
                <a:solidFill>
                  <a:srgbClr val="374151"/>
                </a:solidFill>
                <a:latin typeface="+mn-ea"/>
              </a:rPr>
              <a:t>변수</a:t>
            </a:r>
            <a:r>
              <a:rPr lang="en-US" altLang="ko-KR">
                <a:solidFill>
                  <a:srgbClr val="374151"/>
                </a:solidFill>
                <a:latin typeface="+mn-ea"/>
              </a:rPr>
              <a:t>) </a:t>
            </a:r>
            <a:r>
              <a:rPr lang="ko-KR" altLang="en-US">
                <a:solidFill>
                  <a:srgbClr val="374151"/>
                </a:solidFill>
                <a:latin typeface="+mn-ea"/>
              </a:rPr>
              <a:t>또는 특정 행</a:t>
            </a:r>
            <a:r>
              <a:rPr lang="en-US" altLang="ko-KR">
                <a:solidFill>
                  <a:srgbClr val="374151"/>
                </a:solidFill>
                <a:latin typeface="+mn-ea"/>
              </a:rPr>
              <a:t>(</a:t>
            </a:r>
            <a:r>
              <a:rPr lang="ko-KR" altLang="en-US">
                <a:solidFill>
                  <a:srgbClr val="374151"/>
                </a:solidFill>
                <a:latin typeface="+mn-ea"/>
              </a:rPr>
              <a:t>레코드</a:t>
            </a:r>
            <a:r>
              <a:rPr lang="en-US" altLang="ko-KR">
                <a:solidFill>
                  <a:srgbClr val="374151"/>
                </a:solidFill>
                <a:latin typeface="+mn-ea"/>
              </a:rPr>
              <a:t>)</a:t>
            </a:r>
            <a:r>
              <a:rPr lang="ko-KR" altLang="en-US">
                <a:solidFill>
                  <a:srgbClr val="374151"/>
                </a:solidFill>
                <a:latin typeface="+mn-ea"/>
              </a:rPr>
              <a:t>의 값이 비어 있거나 측정되지 않은 상태</a:t>
            </a:r>
            <a:endParaRPr lang="en-US" altLang="ko-KR">
              <a:solidFill>
                <a:srgbClr val="374151"/>
              </a:solidFill>
              <a:latin typeface="+mn-ea"/>
            </a:endParaRPr>
          </a:p>
          <a:p>
            <a:pPr marL="285750" indent="-285750">
              <a:lnSpc>
                <a:spcPts val="2800"/>
              </a:lnSpc>
              <a:buFont typeface="Arial" panose="020B0604020202020204" pitchFamily="34" charset="0"/>
              <a:buChar char="•"/>
            </a:pPr>
            <a:r>
              <a:rPr lang="ko-KR" altLang="en-US">
                <a:solidFill>
                  <a:srgbClr val="374151"/>
                </a:solidFill>
                <a:latin typeface="+mn-ea"/>
              </a:rPr>
              <a:t>데이터 수집</a:t>
            </a:r>
            <a:r>
              <a:rPr lang="en-US" altLang="ko-KR">
                <a:solidFill>
                  <a:srgbClr val="374151"/>
                </a:solidFill>
                <a:latin typeface="+mn-ea"/>
              </a:rPr>
              <a:t>, </a:t>
            </a:r>
            <a:r>
              <a:rPr lang="ko-KR" altLang="en-US">
                <a:solidFill>
                  <a:srgbClr val="374151"/>
                </a:solidFill>
                <a:latin typeface="+mn-ea"/>
              </a:rPr>
              <a:t>저장</a:t>
            </a:r>
            <a:r>
              <a:rPr lang="en-US" altLang="ko-KR">
                <a:solidFill>
                  <a:srgbClr val="374151"/>
                </a:solidFill>
                <a:latin typeface="+mn-ea"/>
              </a:rPr>
              <a:t>, </a:t>
            </a:r>
            <a:r>
              <a:rPr lang="ko-KR" altLang="en-US">
                <a:solidFill>
                  <a:srgbClr val="374151"/>
                </a:solidFill>
                <a:latin typeface="+mn-ea"/>
              </a:rPr>
              <a:t>또는 처리 중에 정보가 누락되거나 부정확하게 기록되었을 때 발생</a:t>
            </a:r>
            <a:endParaRPr lang="en-US" altLang="ko-KR">
              <a:solidFill>
                <a:srgbClr val="374151"/>
              </a:solidFill>
              <a:latin typeface="+mn-ea"/>
            </a:endParaRPr>
          </a:p>
          <a:p>
            <a:pPr marL="285750" indent="-285750">
              <a:lnSpc>
                <a:spcPts val="2800"/>
              </a:lnSpc>
              <a:buFont typeface="Arial" panose="020B0604020202020204" pitchFamily="34" charset="0"/>
              <a:buChar char="•"/>
            </a:pPr>
            <a:r>
              <a:rPr lang="ko-KR" altLang="en-US">
                <a:solidFill>
                  <a:srgbClr val="374151"/>
                </a:solidFill>
                <a:latin typeface="+mn-ea"/>
              </a:rPr>
              <a:t>결측값은 데이터 분석 및 기계학습 모델 개발과 같은 작업에서 문제를 일으키는 주요 요인</a:t>
            </a:r>
            <a:endParaRPr lang="ko-KR" altLang="en-US">
              <a:latin typeface="+mn-ea"/>
            </a:endParaRPr>
          </a:p>
        </p:txBody>
      </p:sp>
    </p:spTree>
    <p:extLst>
      <p:ext uri="{BB962C8B-B14F-4D97-AF65-F5344CB8AC3E}">
        <p14:creationId xmlns:p14="http://schemas.microsoft.com/office/powerpoint/2010/main" val="1025722165"/>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a:t>
            </a:r>
            <a:r>
              <a:rPr lang="ko-KR" altLang="en-US" sz="2000" b="1">
                <a:solidFill>
                  <a:srgbClr val="000099"/>
                </a:solidFill>
                <a:latin typeface="+mn-ea"/>
              </a:rPr>
              <a:t>결측값 처리</a:t>
            </a:r>
            <a:endParaRPr lang="ko-KR" altLang="en-US" sz="2000" b="1" dirty="0">
              <a:solidFill>
                <a:srgbClr val="000099"/>
              </a:solidFill>
            </a:endParaRPr>
          </a:p>
        </p:txBody>
      </p:sp>
      <p:sp>
        <p:nvSpPr>
          <p:cNvPr id="15" name="직사각형 14"/>
          <p:cNvSpPr/>
          <p:nvPr/>
        </p:nvSpPr>
        <p:spPr>
          <a:xfrm>
            <a:off x="3036153" y="889788"/>
            <a:ext cx="6234695" cy="4916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p:cNvPicPr>
            <a:picLocks noChangeAspect="1"/>
          </p:cNvPicPr>
          <p:nvPr/>
        </p:nvPicPr>
        <p:blipFill>
          <a:blip r:embed="rId2"/>
          <a:stretch>
            <a:fillRect/>
          </a:stretch>
        </p:blipFill>
        <p:spPr>
          <a:xfrm>
            <a:off x="3287688" y="1196753"/>
            <a:ext cx="5753100" cy="4429125"/>
          </a:xfrm>
          <a:prstGeom prst="rect">
            <a:avLst/>
          </a:prstGeom>
          <a:noFill/>
          <a:ln w="12700">
            <a:solidFill>
              <a:schemeClr val="bg1">
                <a:lumMod val="50000"/>
              </a:schemeClr>
            </a:solidFill>
          </a:ln>
        </p:spPr>
      </p:pic>
      <p:sp>
        <p:nvSpPr>
          <p:cNvPr id="22" name="모서리가 둥근 직사각형 21"/>
          <p:cNvSpPr/>
          <p:nvPr/>
        </p:nvSpPr>
        <p:spPr>
          <a:xfrm>
            <a:off x="3259113" y="1282981"/>
            <a:ext cx="380554" cy="351038"/>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꺾인 연결선 22"/>
          <p:cNvCxnSpPr>
            <a:stCxn id="22" idx="0"/>
          </p:cNvCxnSpPr>
          <p:nvPr/>
        </p:nvCxnSpPr>
        <p:spPr>
          <a:xfrm rot="5400000" flipH="1" flipV="1">
            <a:off x="3516593" y="1062372"/>
            <a:ext cx="153406" cy="287812"/>
          </a:xfrm>
          <a:prstGeom prst="bentConnector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737203" y="1021736"/>
            <a:ext cx="1401346" cy="276999"/>
          </a:xfrm>
          <a:prstGeom prst="rect">
            <a:avLst/>
          </a:prstGeom>
          <a:solidFill>
            <a:srgbClr val="CCECFF"/>
          </a:solidFill>
          <a:ln w="12700">
            <a:solidFill>
              <a:srgbClr val="0000FF"/>
            </a:solidFill>
          </a:ln>
        </p:spPr>
        <p:txBody>
          <a:bodyPr wrap="none" rtlCol="0">
            <a:spAutoFit/>
          </a:bodyPr>
          <a:lstStyle/>
          <a:p>
            <a:r>
              <a:rPr lang="en-US" altLang="ko-KR" sz="1200" b="1"/>
              <a:t>1. </a:t>
            </a:r>
            <a:r>
              <a:rPr lang="ko-KR" altLang="en-US" sz="1200" b="1"/>
              <a:t>실행 버튼 클릭</a:t>
            </a:r>
          </a:p>
        </p:txBody>
      </p:sp>
      <p:sp>
        <p:nvSpPr>
          <p:cNvPr id="25" name="모서리가 둥근 직사각형 24"/>
          <p:cNvSpPr/>
          <p:nvPr/>
        </p:nvSpPr>
        <p:spPr>
          <a:xfrm>
            <a:off x="3630143" y="1891193"/>
            <a:ext cx="792479" cy="24765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화살표 연결선 25"/>
          <p:cNvCxnSpPr/>
          <p:nvPr/>
        </p:nvCxnSpPr>
        <p:spPr>
          <a:xfrm>
            <a:off x="4422621" y="1919768"/>
            <a:ext cx="1057276"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479897" y="1735817"/>
            <a:ext cx="2588722" cy="276999"/>
          </a:xfrm>
          <a:prstGeom prst="rect">
            <a:avLst/>
          </a:prstGeom>
          <a:solidFill>
            <a:srgbClr val="CCECFF"/>
          </a:solidFill>
          <a:ln w="12700">
            <a:solidFill>
              <a:srgbClr val="0000FF"/>
            </a:solidFill>
          </a:ln>
        </p:spPr>
        <p:txBody>
          <a:bodyPr wrap="none" rtlCol="0">
            <a:spAutoFit/>
          </a:bodyPr>
          <a:lstStyle/>
          <a:p>
            <a:r>
              <a:rPr lang="en-US" altLang="ko-KR" sz="1200" b="1"/>
              <a:t>2. </a:t>
            </a:r>
            <a:r>
              <a:rPr lang="ko-KR" altLang="en-US" sz="1200" b="1"/>
              <a:t>파일 선택</a:t>
            </a:r>
            <a:r>
              <a:rPr lang="en-US" altLang="ko-KR" sz="1200" b="1"/>
              <a:t>(DHCSensor.csv </a:t>
            </a:r>
            <a:r>
              <a:rPr lang="ko-KR" altLang="en-US" sz="1200" b="1"/>
              <a:t>파일</a:t>
            </a:r>
            <a:r>
              <a:rPr lang="en-US" altLang="ko-KR" sz="1200" b="1"/>
              <a:t>)</a:t>
            </a:r>
            <a:endParaRPr lang="ko-KR" altLang="en-US" sz="1200" b="1"/>
          </a:p>
        </p:txBody>
      </p:sp>
      <p:sp>
        <p:nvSpPr>
          <p:cNvPr id="28" name="모서리가 둥근 직사각형 27"/>
          <p:cNvSpPr/>
          <p:nvPr/>
        </p:nvSpPr>
        <p:spPr>
          <a:xfrm>
            <a:off x="3249588" y="2657765"/>
            <a:ext cx="380554" cy="351038"/>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p:cNvCxnSpPr/>
          <p:nvPr/>
        </p:nvCxnSpPr>
        <p:spPr>
          <a:xfrm>
            <a:off x="3630142" y="2738918"/>
            <a:ext cx="1057276"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687418" y="2585030"/>
            <a:ext cx="2433680" cy="276999"/>
          </a:xfrm>
          <a:prstGeom prst="rect">
            <a:avLst/>
          </a:prstGeom>
          <a:solidFill>
            <a:srgbClr val="CCECFF"/>
          </a:solidFill>
          <a:ln w="12700">
            <a:solidFill>
              <a:srgbClr val="0000FF"/>
            </a:solidFill>
          </a:ln>
        </p:spPr>
        <p:txBody>
          <a:bodyPr wrap="none" rtlCol="0">
            <a:spAutoFit/>
          </a:bodyPr>
          <a:lstStyle/>
          <a:p>
            <a:r>
              <a:rPr lang="en-US" altLang="ko-KR" sz="1200" b="1"/>
              <a:t>3. </a:t>
            </a:r>
            <a:r>
              <a:rPr lang="ko-KR" altLang="en-US" sz="1200" b="1"/>
              <a:t>두번째 입력창 실행 버튼 클릭</a:t>
            </a:r>
          </a:p>
        </p:txBody>
      </p:sp>
      <p:sp>
        <p:nvSpPr>
          <p:cNvPr id="31" name="모서리가 둥근 직사각형 30"/>
          <p:cNvSpPr/>
          <p:nvPr/>
        </p:nvSpPr>
        <p:spPr>
          <a:xfrm>
            <a:off x="4422621" y="4434368"/>
            <a:ext cx="380554" cy="30798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모서리가 둥근 직사각형 31"/>
          <p:cNvSpPr/>
          <p:nvPr/>
        </p:nvSpPr>
        <p:spPr>
          <a:xfrm>
            <a:off x="4864434" y="4742353"/>
            <a:ext cx="380554" cy="30798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p:cNvSpPr txBox="1"/>
          <p:nvPr/>
        </p:nvSpPr>
        <p:spPr>
          <a:xfrm>
            <a:off x="5793328" y="4465354"/>
            <a:ext cx="2497800" cy="461665"/>
          </a:xfrm>
          <a:prstGeom prst="rect">
            <a:avLst/>
          </a:prstGeom>
          <a:solidFill>
            <a:schemeClr val="accent6">
              <a:lumMod val="20000"/>
              <a:lumOff val="80000"/>
            </a:schemeClr>
          </a:solidFill>
          <a:ln w="12700">
            <a:solidFill>
              <a:schemeClr val="accent6">
                <a:lumMod val="50000"/>
              </a:schemeClr>
            </a:solidFill>
          </a:ln>
        </p:spPr>
        <p:txBody>
          <a:bodyPr wrap="none" rtlCol="0">
            <a:spAutoFit/>
          </a:bodyPr>
          <a:lstStyle/>
          <a:p>
            <a:r>
              <a:rPr lang="ko-KR" altLang="en-US" sz="1200" b="1"/>
              <a:t>온도</a:t>
            </a:r>
            <a:r>
              <a:rPr lang="en-US" altLang="ko-KR" sz="1200" b="1"/>
              <a:t>, </a:t>
            </a:r>
            <a:r>
              <a:rPr lang="ko-KR" altLang="en-US" sz="1200" b="1"/>
              <a:t>습도 데이터를 삭제한 곳에 </a:t>
            </a:r>
            <a:endParaRPr lang="en-US" altLang="ko-KR" sz="1200" b="1"/>
          </a:p>
          <a:p>
            <a:r>
              <a:rPr lang="en-US" altLang="ko-KR" sz="1200" b="1"/>
              <a:t>‘NaN’(Not a Number)</a:t>
            </a:r>
            <a:r>
              <a:rPr lang="ko-KR" altLang="en-US" sz="1200" b="1"/>
              <a:t> 표시</a:t>
            </a:r>
          </a:p>
        </p:txBody>
      </p:sp>
      <p:cxnSp>
        <p:nvCxnSpPr>
          <p:cNvPr id="34" name="직선 화살표 연결선 33"/>
          <p:cNvCxnSpPr>
            <a:endCxn id="33" idx="1"/>
          </p:cNvCxnSpPr>
          <p:nvPr/>
        </p:nvCxnSpPr>
        <p:spPr>
          <a:xfrm>
            <a:off x="4801718" y="4559784"/>
            <a:ext cx="991611" cy="136402"/>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V="1">
            <a:off x="5244988" y="4696186"/>
            <a:ext cx="548340" cy="200158"/>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5481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a:t>
            </a:r>
            <a:r>
              <a:rPr lang="ko-KR" altLang="en-US" sz="2000" b="1">
                <a:solidFill>
                  <a:srgbClr val="000099"/>
                </a:solidFill>
                <a:latin typeface="+mn-ea"/>
              </a:rPr>
              <a:t>결측값 처리</a:t>
            </a:r>
            <a:endParaRPr lang="ko-KR" altLang="en-US" sz="2000" b="1" dirty="0">
              <a:solidFill>
                <a:srgbClr val="000099"/>
              </a:solidFill>
            </a:endParaRPr>
          </a:p>
        </p:txBody>
      </p:sp>
      <p:sp>
        <p:nvSpPr>
          <p:cNvPr id="36" name="직사각형 35"/>
          <p:cNvSpPr/>
          <p:nvPr/>
        </p:nvSpPr>
        <p:spPr>
          <a:xfrm>
            <a:off x="2719878" y="732271"/>
            <a:ext cx="6232284" cy="52357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7" name="표 36"/>
          <p:cNvGraphicFramePr>
            <a:graphicFrameLocks noGrp="1"/>
          </p:cNvGraphicFramePr>
          <p:nvPr>
            <p:extLst>
              <p:ext uri="{D42A27DB-BD31-4B8C-83A1-F6EECF244321}">
                <p14:modId xmlns:p14="http://schemas.microsoft.com/office/powerpoint/2010/main" val="3445354910"/>
              </p:ext>
            </p:extLst>
          </p:nvPr>
        </p:nvGraphicFramePr>
        <p:xfrm>
          <a:off x="2855640" y="893669"/>
          <a:ext cx="5963173" cy="959580"/>
        </p:xfrm>
        <a:graphic>
          <a:graphicData uri="http://schemas.openxmlformats.org/drawingml/2006/table">
            <a:tbl>
              <a:tblPr firstRow="1" bandRow="1">
                <a:tableStyleId>{F5AB1C69-6EDB-4FF4-983F-18BD219EF322}</a:tableStyleId>
              </a:tblPr>
              <a:tblGrid>
                <a:gridCol w="531477">
                  <a:extLst>
                    <a:ext uri="{9D8B030D-6E8A-4147-A177-3AD203B41FA5}">
                      <a16:colId xmlns:a16="http://schemas.microsoft.com/office/drawing/2014/main" val="2147013170"/>
                    </a:ext>
                  </a:extLst>
                </a:gridCol>
                <a:gridCol w="5431696">
                  <a:extLst>
                    <a:ext uri="{9D8B030D-6E8A-4147-A177-3AD203B41FA5}">
                      <a16:colId xmlns:a16="http://schemas.microsoft.com/office/drawing/2014/main" val="2125429397"/>
                    </a:ext>
                  </a:extLst>
                </a:gridCol>
              </a:tblGrid>
              <a:tr h="562512">
                <a:tc>
                  <a:txBody>
                    <a:bodyPr/>
                    <a:lstStyle/>
                    <a:p>
                      <a:pPr latinLnBrk="1"/>
                      <a:endParaRPr lang="ko-KR" altLang="en-US"/>
                    </a:p>
                  </a:txBody>
                  <a:tcPr>
                    <a:solidFill>
                      <a:schemeClr val="bg1">
                        <a:lumMod val="85000"/>
                      </a:schemeClr>
                    </a:solidFill>
                  </a:tcPr>
                </a:tc>
                <a:tc>
                  <a:txBody>
                    <a:bodyPr/>
                    <a:lstStyle/>
                    <a:p>
                      <a:r>
                        <a:rPr lang="en-US" altLang="ko-KR" sz="1400" b="0">
                          <a:solidFill>
                            <a:srgbClr val="000000"/>
                          </a:solidFill>
                          <a:latin typeface="Courier New" panose="02070309020205020404" pitchFamily="49" charset="0"/>
                          <a:ea typeface="+mj-ea"/>
                          <a:cs typeface="Courier New" panose="02070309020205020404" pitchFamily="49" charset="0"/>
                        </a:rPr>
                        <a:t>TempAvg=dhtData[</a:t>
                      </a:r>
                      <a:r>
                        <a:rPr lang="en-US" altLang="ko-KR" sz="1400" b="0">
                          <a:solidFill>
                            <a:srgbClr val="A31515"/>
                          </a:solidFill>
                          <a:latin typeface="Courier New" panose="02070309020205020404" pitchFamily="49" charset="0"/>
                          <a:ea typeface="+mj-ea"/>
                          <a:cs typeface="Courier New" panose="02070309020205020404" pitchFamily="49" charset="0"/>
                        </a:rPr>
                        <a:t>'Temp'</a:t>
                      </a:r>
                      <a:r>
                        <a:rPr lang="en-US" altLang="ko-KR" sz="1400" b="0">
                          <a:solidFill>
                            <a:srgbClr val="000000"/>
                          </a:solidFill>
                          <a:latin typeface="Courier New" panose="02070309020205020404" pitchFamily="49" charset="0"/>
                          <a:ea typeface="+mj-ea"/>
                          <a:cs typeface="Courier New" panose="02070309020205020404" pitchFamily="49" charset="0"/>
                        </a:rPr>
                        <a:t>].mean()</a:t>
                      </a:r>
                    </a:p>
                    <a:p>
                      <a:r>
                        <a:rPr lang="en-US" altLang="ko-KR" sz="1400" b="0">
                          <a:solidFill>
                            <a:srgbClr val="000000"/>
                          </a:solidFill>
                          <a:latin typeface="Courier New" panose="02070309020205020404" pitchFamily="49" charset="0"/>
                          <a:ea typeface="+mj-ea"/>
                          <a:cs typeface="Courier New" panose="02070309020205020404" pitchFamily="49" charset="0"/>
                        </a:rPr>
                        <a:t>TempAvg</a:t>
                      </a:r>
                      <a:endParaRPr lang="ko-KR" altLang="en-US" sz="1400" b="0">
                        <a:latin typeface="Courier New" panose="02070309020205020404" pitchFamily="49" charset="0"/>
                        <a:ea typeface="+mj-ea"/>
                        <a:cs typeface="Courier New" panose="02070309020205020404" pitchFamily="49" charset="0"/>
                      </a:endParaRPr>
                    </a:p>
                  </a:txBody>
                  <a:tcPr>
                    <a:solidFill>
                      <a:schemeClr val="bg1">
                        <a:lumMod val="85000"/>
                      </a:schemeClr>
                    </a:solidFill>
                  </a:tcPr>
                </a:tc>
                <a:extLst>
                  <a:ext uri="{0D108BD9-81ED-4DB2-BD59-A6C34878D82A}">
                    <a16:rowId xmlns:a16="http://schemas.microsoft.com/office/drawing/2014/main" val="3213890852"/>
                  </a:ext>
                </a:extLst>
              </a:tr>
              <a:tr h="397068">
                <a:tc>
                  <a:txBody>
                    <a:bodyPr/>
                    <a:lstStyle/>
                    <a:p>
                      <a:pPr latinLnBrk="1"/>
                      <a:endParaRPr lang="ko-KR" altLang="en-US"/>
                    </a:p>
                  </a:txBody>
                  <a:tcPr>
                    <a:solidFill>
                      <a:schemeClr val="bg1">
                        <a:lumMod val="95000"/>
                      </a:schemeClr>
                    </a:solidFill>
                  </a:tcPr>
                </a:tc>
                <a:tc>
                  <a:txBody>
                    <a:bodyPr/>
                    <a:lstStyle/>
                    <a:p>
                      <a:pPr latinLnBrk="1"/>
                      <a:r>
                        <a:rPr lang="en-US" altLang="ko-KR" sz="1400" b="0" i="0" kern="1200">
                          <a:solidFill>
                            <a:schemeClr val="dk1"/>
                          </a:solidFill>
                          <a:effectLst/>
                          <a:latin typeface="Courier New" panose="02070309020205020404" pitchFamily="49" charset="0"/>
                          <a:ea typeface="+mn-ea"/>
                          <a:cs typeface="Courier New" panose="02070309020205020404" pitchFamily="49" charset="0"/>
                        </a:rPr>
                        <a:t>27.304487179487182</a:t>
                      </a:r>
                      <a:endParaRPr lang="ko-KR" altLang="en-US">
                        <a:latin typeface="Courier New" panose="02070309020205020404" pitchFamily="49" charset="0"/>
                        <a:ea typeface="+mn-ea"/>
                        <a:cs typeface="Courier New" panose="02070309020205020404" pitchFamily="49" charset="0"/>
                      </a:endParaRPr>
                    </a:p>
                  </a:txBody>
                  <a:tcPr>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38" name="그림 37"/>
          <p:cNvPicPr>
            <a:picLocks noChangeAspect="1"/>
          </p:cNvPicPr>
          <p:nvPr/>
        </p:nvPicPr>
        <p:blipFill>
          <a:blip r:embed="rId2">
            <a:clrChange>
              <a:clrFrom>
                <a:srgbClr val="F7F7F7"/>
              </a:clrFrom>
              <a:clrTo>
                <a:srgbClr val="F7F7F7">
                  <a:alpha val="0"/>
                </a:srgbClr>
              </a:clrTo>
            </a:clrChange>
          </a:blip>
          <a:stretch>
            <a:fillRect/>
          </a:stretch>
        </p:blipFill>
        <p:spPr>
          <a:xfrm>
            <a:off x="3062681" y="978681"/>
            <a:ext cx="276225" cy="266700"/>
          </a:xfrm>
          <a:prstGeom prst="rect">
            <a:avLst/>
          </a:prstGeom>
        </p:spPr>
      </p:pic>
      <p:pic>
        <p:nvPicPr>
          <p:cNvPr id="39" name="그림 38"/>
          <p:cNvPicPr>
            <a:picLocks noChangeAspect="1"/>
          </p:cNvPicPr>
          <p:nvPr/>
        </p:nvPicPr>
        <p:blipFill>
          <a:blip r:embed="rId3"/>
          <a:stretch>
            <a:fillRect/>
          </a:stretch>
        </p:blipFill>
        <p:spPr>
          <a:xfrm>
            <a:off x="3062680" y="1523870"/>
            <a:ext cx="238125" cy="209550"/>
          </a:xfrm>
          <a:prstGeom prst="rect">
            <a:avLst/>
          </a:prstGeom>
        </p:spPr>
      </p:pic>
      <p:graphicFrame>
        <p:nvGraphicFramePr>
          <p:cNvPr id="40" name="표 39"/>
          <p:cNvGraphicFramePr>
            <a:graphicFrameLocks noGrp="1"/>
          </p:cNvGraphicFramePr>
          <p:nvPr>
            <p:extLst>
              <p:ext uri="{D42A27DB-BD31-4B8C-83A1-F6EECF244321}">
                <p14:modId xmlns:p14="http://schemas.microsoft.com/office/powerpoint/2010/main" val="2240115002"/>
              </p:ext>
            </p:extLst>
          </p:nvPr>
        </p:nvGraphicFramePr>
        <p:xfrm>
          <a:off x="2855640" y="1872299"/>
          <a:ext cx="5963173" cy="959580"/>
        </p:xfrm>
        <a:graphic>
          <a:graphicData uri="http://schemas.openxmlformats.org/drawingml/2006/table">
            <a:tbl>
              <a:tblPr firstRow="1" bandRow="1">
                <a:tableStyleId>{F5AB1C69-6EDB-4FF4-983F-18BD219EF322}</a:tableStyleId>
              </a:tblPr>
              <a:tblGrid>
                <a:gridCol w="531477">
                  <a:extLst>
                    <a:ext uri="{9D8B030D-6E8A-4147-A177-3AD203B41FA5}">
                      <a16:colId xmlns:a16="http://schemas.microsoft.com/office/drawing/2014/main" val="2147013170"/>
                    </a:ext>
                  </a:extLst>
                </a:gridCol>
                <a:gridCol w="5431696">
                  <a:extLst>
                    <a:ext uri="{9D8B030D-6E8A-4147-A177-3AD203B41FA5}">
                      <a16:colId xmlns:a16="http://schemas.microsoft.com/office/drawing/2014/main" val="2125429397"/>
                    </a:ext>
                  </a:extLst>
                </a:gridCol>
              </a:tblGrid>
              <a:tr h="562512">
                <a:tc>
                  <a:txBody>
                    <a:bodyPr/>
                    <a:lstStyle/>
                    <a:p>
                      <a:pPr latinLnBrk="1"/>
                      <a:endParaRPr lang="ko-KR" altLang="en-US"/>
                    </a:p>
                  </a:txBody>
                  <a:tcPr>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HumiAvg=dhtData['Humi'].mean()</a:t>
                      </a:r>
                    </a:p>
                    <a:p>
                      <a:r>
                        <a:rPr lang="en-US" altLang="ko-KR" sz="1400" b="0" kern="1200">
                          <a:solidFill>
                            <a:schemeClr val="tx1"/>
                          </a:solidFill>
                          <a:effectLst/>
                          <a:latin typeface="Courier New" panose="02070309020205020404" pitchFamily="49" charset="0"/>
                          <a:ea typeface="+mn-ea"/>
                          <a:cs typeface="Courier New" panose="02070309020205020404" pitchFamily="49" charset="0"/>
                        </a:rPr>
                        <a:t>HumiAvg</a:t>
                      </a:r>
                    </a:p>
                  </a:txBody>
                  <a:tcPr>
                    <a:solidFill>
                      <a:schemeClr val="bg1">
                        <a:lumMod val="85000"/>
                      </a:schemeClr>
                    </a:solidFill>
                  </a:tcPr>
                </a:tc>
                <a:extLst>
                  <a:ext uri="{0D108BD9-81ED-4DB2-BD59-A6C34878D82A}">
                    <a16:rowId xmlns:a16="http://schemas.microsoft.com/office/drawing/2014/main" val="3213890852"/>
                  </a:ext>
                </a:extLst>
              </a:tr>
              <a:tr h="397068">
                <a:tc>
                  <a:txBody>
                    <a:bodyPr/>
                    <a:lstStyle/>
                    <a:p>
                      <a:pPr latinLnBrk="1"/>
                      <a:endParaRPr lang="ko-KR" altLang="en-US"/>
                    </a:p>
                  </a:txBody>
                  <a:tcPr>
                    <a:solidFill>
                      <a:schemeClr val="bg1">
                        <a:lumMod val="95000"/>
                      </a:schemeClr>
                    </a:solidFill>
                  </a:tcPr>
                </a:tc>
                <a:tc>
                  <a:txBody>
                    <a:bodyPr/>
                    <a:lstStyle/>
                    <a:p>
                      <a:pPr latinLnBrk="1"/>
                      <a:r>
                        <a:rPr lang="en-US" altLang="ko-KR" sz="1400" b="0" i="0" kern="1200">
                          <a:solidFill>
                            <a:schemeClr val="dk1"/>
                          </a:solidFill>
                          <a:effectLst/>
                          <a:latin typeface="Courier New" panose="02070309020205020404" pitchFamily="49" charset="0"/>
                          <a:ea typeface="+mn-ea"/>
                          <a:cs typeface="Courier New" panose="02070309020205020404" pitchFamily="49" charset="0"/>
                        </a:rPr>
                        <a:t>85.06538461538462</a:t>
                      </a:r>
                      <a:endParaRPr lang="ko-KR" altLang="en-US" sz="1400">
                        <a:latin typeface="Courier New" panose="02070309020205020404" pitchFamily="49" charset="0"/>
                        <a:ea typeface="+mn-ea"/>
                        <a:cs typeface="Courier New" panose="02070309020205020404" pitchFamily="49" charset="0"/>
                      </a:endParaRPr>
                    </a:p>
                  </a:txBody>
                  <a:tcPr>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41" name="그림 40"/>
          <p:cNvPicPr>
            <a:picLocks noChangeAspect="1"/>
          </p:cNvPicPr>
          <p:nvPr/>
        </p:nvPicPr>
        <p:blipFill>
          <a:blip r:embed="rId2">
            <a:clrChange>
              <a:clrFrom>
                <a:srgbClr val="F7F7F7"/>
              </a:clrFrom>
              <a:clrTo>
                <a:srgbClr val="F7F7F7">
                  <a:alpha val="0"/>
                </a:srgbClr>
              </a:clrTo>
            </a:clrChange>
          </a:blip>
          <a:stretch>
            <a:fillRect/>
          </a:stretch>
        </p:blipFill>
        <p:spPr>
          <a:xfrm>
            <a:off x="3062681" y="1957311"/>
            <a:ext cx="276225" cy="266700"/>
          </a:xfrm>
          <a:prstGeom prst="rect">
            <a:avLst/>
          </a:prstGeom>
        </p:spPr>
      </p:pic>
      <p:pic>
        <p:nvPicPr>
          <p:cNvPr id="42" name="그림 41"/>
          <p:cNvPicPr>
            <a:picLocks noChangeAspect="1"/>
          </p:cNvPicPr>
          <p:nvPr/>
        </p:nvPicPr>
        <p:blipFill>
          <a:blip r:embed="rId3"/>
          <a:stretch>
            <a:fillRect/>
          </a:stretch>
        </p:blipFill>
        <p:spPr>
          <a:xfrm>
            <a:off x="3062680" y="2502500"/>
            <a:ext cx="238125" cy="209550"/>
          </a:xfrm>
          <a:prstGeom prst="rect">
            <a:avLst/>
          </a:prstGeom>
        </p:spPr>
      </p:pic>
      <p:graphicFrame>
        <p:nvGraphicFramePr>
          <p:cNvPr id="43" name="표 42"/>
          <p:cNvGraphicFramePr>
            <a:graphicFrameLocks noGrp="1"/>
          </p:cNvGraphicFramePr>
          <p:nvPr>
            <p:extLst>
              <p:ext uri="{D42A27DB-BD31-4B8C-83A1-F6EECF244321}">
                <p14:modId xmlns:p14="http://schemas.microsoft.com/office/powerpoint/2010/main" val="1911663741"/>
              </p:ext>
            </p:extLst>
          </p:nvPr>
        </p:nvGraphicFramePr>
        <p:xfrm>
          <a:off x="2855640" y="2852936"/>
          <a:ext cx="5963172" cy="2956560"/>
        </p:xfrm>
        <a:graphic>
          <a:graphicData uri="http://schemas.openxmlformats.org/drawingml/2006/table">
            <a:tbl>
              <a:tblPr firstRow="1" bandRow="1">
                <a:tableStyleId>{F5AB1C69-6EDB-4FF4-983F-18BD219EF322}</a:tableStyleId>
              </a:tblPr>
              <a:tblGrid>
                <a:gridCol w="531477">
                  <a:extLst>
                    <a:ext uri="{9D8B030D-6E8A-4147-A177-3AD203B41FA5}">
                      <a16:colId xmlns:a16="http://schemas.microsoft.com/office/drawing/2014/main" val="2147013170"/>
                    </a:ext>
                  </a:extLst>
                </a:gridCol>
                <a:gridCol w="5431695">
                  <a:extLst>
                    <a:ext uri="{9D8B030D-6E8A-4147-A177-3AD203B41FA5}">
                      <a16:colId xmlns:a16="http://schemas.microsoft.com/office/drawing/2014/main" val="2125429397"/>
                    </a:ext>
                  </a:extLst>
                </a:gridCol>
              </a:tblGrid>
              <a:tr h="562512">
                <a:tc>
                  <a:txBody>
                    <a:bodyPr/>
                    <a:lstStyle/>
                    <a:p>
                      <a:pPr latinLnBrk="1"/>
                      <a:endParaRPr lang="ko-KR" altLang="en-US"/>
                    </a:p>
                  </a:txBody>
                  <a:tcPr>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dhtData['Temp']=dhtData['Temp'].fillna(TempAvg)</a:t>
                      </a:r>
                    </a:p>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dhtData['Humi']=dhtData['Humi'].fillna(HumiAvg)</a:t>
                      </a:r>
                    </a:p>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a:t>
                      </a:r>
                    </a:p>
                  </a:txBody>
                  <a:tcPr>
                    <a:solidFill>
                      <a:schemeClr val="bg1">
                        <a:lumMod val="85000"/>
                      </a:schemeClr>
                    </a:solidFill>
                  </a:tcPr>
                </a:tc>
                <a:extLst>
                  <a:ext uri="{0D108BD9-81ED-4DB2-BD59-A6C34878D82A}">
                    <a16:rowId xmlns:a16="http://schemas.microsoft.com/office/drawing/2014/main" val="3213890852"/>
                  </a:ext>
                </a:extLst>
              </a:tr>
              <a:tr h="397068">
                <a:tc>
                  <a:txBody>
                    <a:bodyPr/>
                    <a:lstStyle/>
                    <a:p>
                      <a:pPr latinLnBrk="1"/>
                      <a:endParaRPr lang="ko-KR" altLang="en-US"/>
                    </a:p>
                  </a:txBody>
                  <a:tcPr>
                    <a:solidFill>
                      <a:schemeClr val="bg1">
                        <a:lumMod val="95000"/>
                      </a:schemeClr>
                    </a:solidFill>
                  </a:tcPr>
                </a:tc>
                <a:tc>
                  <a:txBody>
                    <a:bodyPr/>
                    <a:lstStyle/>
                    <a:p>
                      <a:pPr latinLnBrk="1"/>
                      <a:endParaRPr lang="en-US" altLang="ko-KR" sz="1400" b="0" i="0" kern="1200">
                        <a:solidFill>
                          <a:schemeClr val="dk1"/>
                        </a:solidFill>
                        <a:effectLst/>
                        <a:latin typeface="Courier New" panose="02070309020205020404" pitchFamily="49" charset="0"/>
                        <a:ea typeface="+mn-ea"/>
                        <a:cs typeface="Courier New" panose="02070309020205020404" pitchFamily="49" charset="0"/>
                      </a:endParaRPr>
                    </a:p>
                    <a:p>
                      <a:pPr latinLnBrk="1"/>
                      <a:endParaRPr lang="en-US" altLang="ko-KR" sz="1400" b="0" i="0" kern="1200">
                        <a:solidFill>
                          <a:schemeClr val="dk1"/>
                        </a:solidFill>
                        <a:effectLst/>
                        <a:latin typeface="Courier New" panose="02070309020205020404" pitchFamily="49" charset="0"/>
                        <a:ea typeface="+mn-ea"/>
                        <a:cs typeface="Courier New" panose="02070309020205020404" pitchFamily="49" charset="0"/>
                      </a:endParaRPr>
                    </a:p>
                    <a:p>
                      <a:pPr latinLnBrk="1"/>
                      <a:endParaRPr lang="en-US" altLang="ko-KR" sz="1400" b="0" i="0" kern="1200">
                        <a:solidFill>
                          <a:schemeClr val="dk1"/>
                        </a:solidFill>
                        <a:effectLst/>
                        <a:latin typeface="Courier New" panose="02070309020205020404" pitchFamily="49" charset="0"/>
                        <a:ea typeface="+mn-ea"/>
                        <a:cs typeface="Courier New" panose="02070309020205020404" pitchFamily="49" charset="0"/>
                      </a:endParaRPr>
                    </a:p>
                    <a:p>
                      <a:pPr latinLnBrk="1"/>
                      <a:endParaRPr lang="en-US" altLang="ko-KR" sz="1400" b="0" i="0" kern="1200">
                        <a:solidFill>
                          <a:schemeClr val="dk1"/>
                        </a:solidFill>
                        <a:effectLst/>
                        <a:latin typeface="Courier New" panose="02070309020205020404" pitchFamily="49" charset="0"/>
                        <a:ea typeface="+mn-ea"/>
                        <a:cs typeface="Courier New" panose="02070309020205020404" pitchFamily="49" charset="0"/>
                      </a:endParaRPr>
                    </a:p>
                    <a:p>
                      <a:pPr latinLnBrk="1"/>
                      <a:endParaRPr lang="en-US" altLang="ko-KR" sz="1400" b="0" i="0" kern="1200">
                        <a:solidFill>
                          <a:schemeClr val="dk1"/>
                        </a:solidFill>
                        <a:effectLst/>
                        <a:latin typeface="Courier New" panose="02070309020205020404" pitchFamily="49" charset="0"/>
                        <a:ea typeface="+mn-ea"/>
                        <a:cs typeface="Courier New" panose="02070309020205020404" pitchFamily="49" charset="0"/>
                      </a:endParaRPr>
                    </a:p>
                    <a:p>
                      <a:pPr latinLnBrk="1"/>
                      <a:endParaRPr lang="en-US" altLang="ko-KR" sz="1400" b="0" i="0" kern="1200">
                        <a:solidFill>
                          <a:schemeClr val="dk1"/>
                        </a:solidFill>
                        <a:effectLst/>
                        <a:latin typeface="Courier New" panose="02070309020205020404" pitchFamily="49" charset="0"/>
                        <a:ea typeface="+mn-ea"/>
                        <a:cs typeface="Courier New" panose="02070309020205020404" pitchFamily="49" charset="0"/>
                      </a:endParaRPr>
                    </a:p>
                    <a:p>
                      <a:pPr latinLnBrk="1"/>
                      <a:endParaRPr lang="en-US" altLang="ko-KR" sz="1400" b="0" i="0" kern="1200">
                        <a:solidFill>
                          <a:schemeClr val="dk1"/>
                        </a:solidFill>
                        <a:effectLst/>
                        <a:latin typeface="Courier New" panose="02070309020205020404" pitchFamily="49" charset="0"/>
                        <a:ea typeface="+mn-ea"/>
                        <a:cs typeface="Courier New" panose="02070309020205020404" pitchFamily="49" charset="0"/>
                      </a:endParaRPr>
                    </a:p>
                    <a:p>
                      <a:pPr latinLnBrk="1"/>
                      <a:endParaRPr lang="en-US" altLang="ko-KR" sz="1400" b="0" i="0" kern="1200">
                        <a:solidFill>
                          <a:schemeClr val="dk1"/>
                        </a:solidFill>
                        <a:effectLst/>
                        <a:latin typeface="Courier New" panose="02070309020205020404" pitchFamily="49" charset="0"/>
                        <a:ea typeface="+mn-ea"/>
                        <a:cs typeface="Courier New" panose="02070309020205020404" pitchFamily="49" charset="0"/>
                      </a:endParaRPr>
                    </a:p>
                    <a:p>
                      <a:pPr latinLnBrk="1"/>
                      <a:endParaRPr lang="en-US" altLang="ko-KR" sz="1400" b="0" i="0" kern="1200">
                        <a:solidFill>
                          <a:schemeClr val="dk1"/>
                        </a:solidFill>
                        <a:effectLst/>
                        <a:latin typeface="Courier New" panose="02070309020205020404" pitchFamily="49" charset="0"/>
                        <a:ea typeface="+mn-ea"/>
                        <a:cs typeface="Courier New" panose="02070309020205020404" pitchFamily="49" charset="0"/>
                      </a:endParaRPr>
                    </a:p>
                    <a:p>
                      <a:pPr latinLnBrk="1"/>
                      <a:endParaRPr lang="ko-KR" altLang="en-US" sz="1400">
                        <a:latin typeface="Courier New" panose="02070309020205020404" pitchFamily="49" charset="0"/>
                        <a:ea typeface="+mn-ea"/>
                        <a:cs typeface="Courier New" panose="02070309020205020404" pitchFamily="49" charset="0"/>
                      </a:endParaRPr>
                    </a:p>
                  </a:txBody>
                  <a:tcPr>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44" name="그림 43"/>
          <p:cNvPicPr>
            <a:picLocks noChangeAspect="1"/>
          </p:cNvPicPr>
          <p:nvPr/>
        </p:nvPicPr>
        <p:blipFill>
          <a:blip r:embed="rId2">
            <a:clrChange>
              <a:clrFrom>
                <a:srgbClr val="F7F7F7"/>
              </a:clrFrom>
              <a:clrTo>
                <a:srgbClr val="F7F7F7">
                  <a:alpha val="0"/>
                </a:srgbClr>
              </a:clrTo>
            </a:clrChange>
          </a:blip>
          <a:stretch>
            <a:fillRect/>
          </a:stretch>
        </p:blipFill>
        <p:spPr>
          <a:xfrm>
            <a:off x="3062681" y="2937948"/>
            <a:ext cx="276225" cy="266700"/>
          </a:xfrm>
          <a:prstGeom prst="rect">
            <a:avLst/>
          </a:prstGeom>
        </p:spPr>
      </p:pic>
      <p:pic>
        <p:nvPicPr>
          <p:cNvPr id="45" name="그림 44"/>
          <p:cNvPicPr>
            <a:picLocks noChangeAspect="1"/>
          </p:cNvPicPr>
          <p:nvPr/>
        </p:nvPicPr>
        <p:blipFill>
          <a:blip r:embed="rId3"/>
          <a:stretch>
            <a:fillRect/>
          </a:stretch>
        </p:blipFill>
        <p:spPr>
          <a:xfrm>
            <a:off x="3062680" y="3645062"/>
            <a:ext cx="238125" cy="209550"/>
          </a:xfrm>
          <a:prstGeom prst="rect">
            <a:avLst/>
          </a:prstGeom>
        </p:spPr>
      </p:pic>
      <p:pic>
        <p:nvPicPr>
          <p:cNvPr id="46" name="그림 45"/>
          <p:cNvPicPr>
            <a:picLocks noChangeAspect="1"/>
          </p:cNvPicPr>
          <p:nvPr/>
        </p:nvPicPr>
        <p:blipFill>
          <a:blip r:embed="rId4"/>
          <a:stretch>
            <a:fillRect/>
          </a:stretch>
        </p:blipFill>
        <p:spPr>
          <a:xfrm>
            <a:off x="3575299" y="3749837"/>
            <a:ext cx="3038475" cy="1943100"/>
          </a:xfrm>
          <a:prstGeom prst="rect">
            <a:avLst/>
          </a:prstGeom>
        </p:spPr>
      </p:pic>
      <p:sp>
        <p:nvSpPr>
          <p:cNvPr id="47" name="TextBox 46"/>
          <p:cNvSpPr txBox="1"/>
          <p:nvPr/>
        </p:nvSpPr>
        <p:spPr>
          <a:xfrm>
            <a:off x="6725522" y="893670"/>
            <a:ext cx="2433680" cy="276999"/>
          </a:xfrm>
          <a:prstGeom prst="rect">
            <a:avLst/>
          </a:prstGeom>
          <a:solidFill>
            <a:srgbClr val="CCECFF"/>
          </a:solidFill>
          <a:ln w="12700">
            <a:solidFill>
              <a:srgbClr val="0000FF"/>
            </a:solidFill>
          </a:ln>
        </p:spPr>
        <p:txBody>
          <a:bodyPr wrap="none" rtlCol="0">
            <a:spAutoFit/>
          </a:bodyPr>
          <a:lstStyle/>
          <a:p>
            <a:r>
              <a:rPr lang="en-US" altLang="ko-KR" sz="1200"/>
              <a:t>1. </a:t>
            </a:r>
            <a:r>
              <a:rPr lang="ko-KR" altLang="en-US" sz="1200"/>
              <a:t>온도 평균값 구하는 코드 입력</a:t>
            </a:r>
          </a:p>
        </p:txBody>
      </p:sp>
      <p:sp>
        <p:nvSpPr>
          <p:cNvPr id="48" name="TextBox 47"/>
          <p:cNvSpPr txBox="1"/>
          <p:nvPr/>
        </p:nvSpPr>
        <p:spPr>
          <a:xfrm>
            <a:off x="6749479" y="1941420"/>
            <a:ext cx="2433680" cy="276999"/>
          </a:xfrm>
          <a:prstGeom prst="rect">
            <a:avLst/>
          </a:prstGeom>
          <a:solidFill>
            <a:srgbClr val="CCECFF"/>
          </a:solidFill>
          <a:ln w="12700">
            <a:solidFill>
              <a:srgbClr val="0000FF"/>
            </a:solidFill>
          </a:ln>
        </p:spPr>
        <p:txBody>
          <a:bodyPr wrap="none" rtlCol="0">
            <a:spAutoFit/>
          </a:bodyPr>
          <a:lstStyle/>
          <a:p>
            <a:r>
              <a:rPr lang="en-US" altLang="ko-KR" sz="1200"/>
              <a:t>2. </a:t>
            </a:r>
            <a:r>
              <a:rPr lang="ko-KR" altLang="en-US" sz="1200"/>
              <a:t>습도 평균값 구하는 코드 입력</a:t>
            </a:r>
          </a:p>
        </p:txBody>
      </p:sp>
      <p:cxnSp>
        <p:nvCxnSpPr>
          <p:cNvPr id="49" name="직선 화살표 연결선 48"/>
          <p:cNvCxnSpPr/>
          <p:nvPr/>
        </p:nvCxnSpPr>
        <p:spPr>
          <a:xfrm>
            <a:off x="5513699" y="1606027"/>
            <a:ext cx="363855"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28096" y="1465702"/>
            <a:ext cx="1008609" cy="276999"/>
          </a:xfrm>
          <a:prstGeom prst="rect">
            <a:avLst/>
          </a:prstGeom>
          <a:solidFill>
            <a:schemeClr val="accent2">
              <a:lumMod val="20000"/>
              <a:lumOff val="80000"/>
            </a:schemeClr>
          </a:solidFill>
        </p:spPr>
        <p:txBody>
          <a:bodyPr wrap="none" rtlCol="0">
            <a:spAutoFit/>
          </a:bodyPr>
          <a:lstStyle/>
          <a:p>
            <a:r>
              <a:rPr lang="ko-KR" altLang="en-US" sz="1200"/>
              <a:t>온도 평균값</a:t>
            </a:r>
          </a:p>
        </p:txBody>
      </p:sp>
      <p:cxnSp>
        <p:nvCxnSpPr>
          <p:cNvPr id="51" name="직선 화살표 연결선 50"/>
          <p:cNvCxnSpPr/>
          <p:nvPr/>
        </p:nvCxnSpPr>
        <p:spPr>
          <a:xfrm>
            <a:off x="5331772" y="2584397"/>
            <a:ext cx="363855"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740871" y="2411534"/>
            <a:ext cx="1008609" cy="276999"/>
          </a:xfrm>
          <a:prstGeom prst="rect">
            <a:avLst/>
          </a:prstGeom>
          <a:solidFill>
            <a:schemeClr val="accent2">
              <a:lumMod val="20000"/>
              <a:lumOff val="80000"/>
            </a:schemeClr>
          </a:solidFill>
        </p:spPr>
        <p:txBody>
          <a:bodyPr wrap="none" rtlCol="0">
            <a:spAutoFit/>
          </a:bodyPr>
          <a:lstStyle/>
          <a:p>
            <a:r>
              <a:rPr lang="ko-KR" altLang="en-US" sz="1200"/>
              <a:t>습도 평균값</a:t>
            </a:r>
          </a:p>
        </p:txBody>
      </p:sp>
      <p:sp>
        <p:nvSpPr>
          <p:cNvPr id="53" name="TextBox 52"/>
          <p:cNvSpPr txBox="1"/>
          <p:nvPr/>
        </p:nvSpPr>
        <p:spPr>
          <a:xfrm>
            <a:off x="7049953" y="3414636"/>
            <a:ext cx="2109248" cy="461665"/>
          </a:xfrm>
          <a:prstGeom prst="rect">
            <a:avLst/>
          </a:prstGeom>
          <a:solidFill>
            <a:srgbClr val="CCECFF"/>
          </a:solidFill>
          <a:ln w="12700">
            <a:solidFill>
              <a:srgbClr val="0000FF"/>
            </a:solidFill>
          </a:ln>
        </p:spPr>
        <p:txBody>
          <a:bodyPr wrap="square" rtlCol="0">
            <a:spAutoFit/>
          </a:bodyPr>
          <a:lstStyle/>
          <a:p>
            <a:r>
              <a:rPr lang="en-US" altLang="ko-KR" sz="1200"/>
              <a:t>3. </a:t>
            </a:r>
            <a:r>
              <a:rPr lang="ko-KR" altLang="en-US" sz="1200"/>
              <a:t>온도와 습도 평균값을</a:t>
            </a:r>
            <a:br>
              <a:rPr lang="en-US" altLang="ko-KR" sz="1200"/>
            </a:br>
            <a:r>
              <a:rPr lang="en-US" altLang="ko-KR" sz="1200"/>
              <a:t>   NaN </a:t>
            </a:r>
            <a:r>
              <a:rPr lang="ko-KR" altLang="en-US" sz="1200"/>
              <a:t>에 넣는 코드 입력</a:t>
            </a:r>
          </a:p>
        </p:txBody>
      </p:sp>
      <p:sp>
        <p:nvSpPr>
          <p:cNvPr id="54" name="모서리가 둥근 직사각형 53"/>
          <p:cNvSpPr/>
          <p:nvPr/>
        </p:nvSpPr>
        <p:spPr>
          <a:xfrm>
            <a:off x="4429692" y="4418949"/>
            <a:ext cx="781049" cy="26670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모서리가 둥근 직사각형 54"/>
          <p:cNvSpPr/>
          <p:nvPr/>
        </p:nvSpPr>
        <p:spPr>
          <a:xfrm>
            <a:off x="5258365" y="4731994"/>
            <a:ext cx="760096" cy="26670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p:cNvSpPr txBox="1"/>
          <p:nvPr/>
        </p:nvSpPr>
        <p:spPr>
          <a:xfrm>
            <a:off x="6517819" y="4501162"/>
            <a:ext cx="2641382" cy="461665"/>
          </a:xfrm>
          <a:prstGeom prst="rect">
            <a:avLst/>
          </a:prstGeom>
          <a:solidFill>
            <a:schemeClr val="accent2">
              <a:lumMod val="20000"/>
              <a:lumOff val="80000"/>
            </a:schemeClr>
          </a:solidFill>
        </p:spPr>
        <p:txBody>
          <a:bodyPr wrap="square" rtlCol="0">
            <a:spAutoFit/>
          </a:bodyPr>
          <a:lstStyle/>
          <a:p>
            <a:r>
              <a:rPr lang="en-US" altLang="ko-KR" sz="1200"/>
              <a:t>No.2 </a:t>
            </a:r>
            <a:r>
              <a:rPr lang="ko-KR" altLang="en-US" sz="1200"/>
              <a:t>온도값</a:t>
            </a:r>
            <a:r>
              <a:rPr lang="en-US" altLang="ko-KR" sz="1200"/>
              <a:t>, No.3 </a:t>
            </a:r>
            <a:r>
              <a:rPr lang="ko-KR" altLang="en-US" sz="1200"/>
              <a:t>습도값에</a:t>
            </a:r>
            <a:endParaRPr lang="en-US" altLang="ko-KR" sz="1200"/>
          </a:p>
          <a:p>
            <a:r>
              <a:rPr lang="en-US" altLang="ko-KR" sz="1200"/>
              <a:t>NaN </a:t>
            </a:r>
            <a:r>
              <a:rPr lang="ko-KR" altLang="en-US" sz="1200"/>
              <a:t>대신 평균값이 저장되었다</a:t>
            </a:r>
          </a:p>
        </p:txBody>
      </p:sp>
    </p:spTree>
    <p:extLst>
      <p:ext uri="{BB962C8B-B14F-4D97-AF65-F5344CB8AC3E}">
        <p14:creationId xmlns:p14="http://schemas.microsoft.com/office/powerpoint/2010/main" val="102715187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27384"/>
            <a:ext cx="9180512" cy="50556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91344" y="4554"/>
            <a:ext cx="2645276" cy="400110"/>
          </a:xfrm>
          <a:prstGeom prst="rect">
            <a:avLst/>
          </a:prstGeom>
          <a:noFill/>
        </p:spPr>
        <p:txBody>
          <a:bodyPr wrap="none" rtlCol="0">
            <a:spAutoFit/>
          </a:bodyPr>
          <a:lstStyle/>
          <a:p>
            <a:pPr marL="342900" indent="-342900">
              <a:buFont typeface="Wingdings" panose="05000000000000000000" pitchFamily="2" charset="2"/>
              <a:buChar char="§"/>
            </a:pPr>
            <a:r>
              <a:rPr lang="ko-KR" altLang="en-US" sz="2000" b="1">
                <a:solidFill>
                  <a:schemeClr val="bg1"/>
                </a:solidFill>
                <a:latin typeface="+mn-ea"/>
              </a:rPr>
              <a:t>학습  내용 </a:t>
            </a:r>
            <a:r>
              <a:rPr lang="en-US" altLang="ko-KR" sz="2000" b="1">
                <a:solidFill>
                  <a:schemeClr val="bg1"/>
                </a:solidFill>
                <a:latin typeface="+mn-ea"/>
              </a:rPr>
              <a:t>: 1</a:t>
            </a:r>
            <a:r>
              <a:rPr lang="ko-KR" altLang="en-US" sz="2000" b="1">
                <a:solidFill>
                  <a:schemeClr val="bg1"/>
                </a:solidFill>
                <a:latin typeface="+mn-ea"/>
              </a:rPr>
              <a:t>학기</a:t>
            </a:r>
            <a:endParaRPr lang="ko-KR" altLang="en-US" sz="2000" b="1" dirty="0">
              <a:solidFill>
                <a:schemeClr val="bg1"/>
              </a:solidFill>
              <a:latin typeface="+mn-ea"/>
            </a:endParaRPr>
          </a:p>
        </p:txBody>
      </p:sp>
      <p:graphicFrame>
        <p:nvGraphicFramePr>
          <p:cNvPr id="3" name="표 2"/>
          <p:cNvGraphicFramePr>
            <a:graphicFrameLocks noGrp="1"/>
          </p:cNvGraphicFramePr>
          <p:nvPr>
            <p:extLst>
              <p:ext uri="{D42A27DB-BD31-4B8C-83A1-F6EECF244321}">
                <p14:modId xmlns:p14="http://schemas.microsoft.com/office/powerpoint/2010/main" val="925878866"/>
              </p:ext>
            </p:extLst>
          </p:nvPr>
        </p:nvGraphicFramePr>
        <p:xfrm>
          <a:off x="911423" y="620688"/>
          <a:ext cx="4752529" cy="5976666"/>
        </p:xfrm>
        <a:graphic>
          <a:graphicData uri="http://schemas.openxmlformats.org/drawingml/2006/table">
            <a:tbl>
              <a:tblPr>
                <a:tableStyleId>{5C22544A-7EE6-4342-B048-85BDC9FD1C3A}</a:tableStyleId>
              </a:tblPr>
              <a:tblGrid>
                <a:gridCol w="570939">
                  <a:extLst>
                    <a:ext uri="{9D8B030D-6E8A-4147-A177-3AD203B41FA5}">
                      <a16:colId xmlns:a16="http://schemas.microsoft.com/office/drawing/2014/main" val="2585432219"/>
                    </a:ext>
                  </a:extLst>
                </a:gridCol>
                <a:gridCol w="4181590">
                  <a:extLst>
                    <a:ext uri="{9D8B030D-6E8A-4147-A177-3AD203B41FA5}">
                      <a16:colId xmlns:a16="http://schemas.microsoft.com/office/drawing/2014/main" val="3167030792"/>
                    </a:ext>
                  </a:extLst>
                </a:gridCol>
              </a:tblGrid>
              <a:tr h="664074">
                <a:tc>
                  <a:txBody>
                    <a:bodyPr/>
                    <a:lstStyle/>
                    <a:p>
                      <a:pPr algn="ctr" fontAlgn="ctr"/>
                      <a:r>
                        <a:rPr lang="en-US" altLang="ko-KR" sz="1400" b="1" i="0" u="none" strike="noStrike" dirty="0">
                          <a:solidFill>
                            <a:srgbClr val="000000"/>
                          </a:solidFill>
                          <a:effectLst/>
                          <a:latin typeface="+mn-ea"/>
                          <a:ea typeface="+mn-ea"/>
                        </a:rPr>
                        <a:t>1</a:t>
                      </a:r>
                      <a:endParaRPr lang="ko-KR" altLang="en-US" sz="1400" b="1" i="0" u="none" strike="noStrike" dirty="0">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ko-KR" altLang="en-US" sz="1400" b="0" i="0" u="none" strike="noStrike" dirty="0">
                          <a:solidFill>
                            <a:srgbClr val="000000"/>
                          </a:solidFill>
                          <a:effectLst/>
                          <a:latin typeface="+mn-ea"/>
                          <a:ea typeface="+mn-ea"/>
                        </a:rPr>
                        <a:t>개발 환경 구축</a:t>
                      </a:r>
                      <a:endParaRPr lang="en-US" altLang="ko-KR" sz="1400" b="0" i="0" u="none" strike="noStrike" dirty="0">
                        <a:solidFill>
                          <a:srgbClr val="000000"/>
                        </a:solidFill>
                        <a:effectLst/>
                        <a:latin typeface="+mn-ea"/>
                        <a:ea typeface="+mn-ea"/>
                      </a:endParaRPr>
                    </a:p>
                    <a:p>
                      <a:pPr marL="171450" indent="-171450" algn="l" fontAlgn="ctr">
                        <a:buFont typeface="Arial" panose="020B0604020202020204" pitchFamily="34" charset="0"/>
                        <a:buChar char="•"/>
                      </a:pPr>
                      <a:r>
                        <a:rPr lang="en-US" altLang="ko-KR" sz="1400" b="0" i="0" u="none" strike="noStrike" dirty="0" err="1">
                          <a:solidFill>
                            <a:srgbClr val="000000"/>
                          </a:solidFill>
                          <a:effectLst/>
                          <a:latin typeface="+mn-ea"/>
                          <a:ea typeface="+mn-ea"/>
                        </a:rPr>
                        <a:t>CubeMx</a:t>
                      </a:r>
                      <a:r>
                        <a:rPr lang="en-US" altLang="ko-KR" sz="1400" b="0" i="0" u="none" strike="noStrike" dirty="0">
                          <a:solidFill>
                            <a:srgbClr val="000000"/>
                          </a:solidFill>
                          <a:effectLst/>
                          <a:latin typeface="+mn-ea"/>
                          <a:ea typeface="+mn-ea"/>
                        </a:rPr>
                        <a:t>,</a:t>
                      </a:r>
                      <a:r>
                        <a:rPr lang="en-US" altLang="ko-KR" sz="1400" b="0" i="0" u="none" strike="noStrike" baseline="0" dirty="0">
                          <a:solidFill>
                            <a:srgbClr val="000000"/>
                          </a:solidFill>
                          <a:effectLst/>
                          <a:latin typeface="+mn-ea"/>
                          <a:ea typeface="+mn-ea"/>
                        </a:rPr>
                        <a:t> </a:t>
                      </a:r>
                      <a:r>
                        <a:rPr lang="en-US" altLang="ko-KR" sz="1400" b="0" i="0" u="none" strike="noStrike" baseline="0" dirty="0" err="1">
                          <a:solidFill>
                            <a:srgbClr val="000000"/>
                          </a:solidFill>
                          <a:effectLst/>
                          <a:latin typeface="+mn-ea"/>
                          <a:ea typeface="+mn-ea"/>
                        </a:rPr>
                        <a:t>CubeIDE</a:t>
                      </a:r>
                      <a:r>
                        <a:rPr lang="en-US" altLang="ko-KR" sz="1400" b="0" i="0" u="none" strike="noStrike" baseline="0" dirty="0">
                          <a:solidFill>
                            <a:srgbClr val="000000"/>
                          </a:solidFill>
                          <a:effectLst/>
                          <a:latin typeface="+mn-ea"/>
                          <a:ea typeface="+mn-ea"/>
                        </a:rPr>
                        <a:t>, </a:t>
                      </a:r>
                      <a:r>
                        <a:rPr lang="en-US" altLang="ko-KR" sz="1400" b="0" i="0" u="none" strike="noStrike" baseline="0" dirty="0" err="1">
                          <a:solidFill>
                            <a:srgbClr val="000000"/>
                          </a:solidFill>
                          <a:effectLst/>
                          <a:latin typeface="+mn-ea"/>
                          <a:ea typeface="+mn-ea"/>
                        </a:rPr>
                        <a:t>CubeProgrammer</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3418454016"/>
                  </a:ext>
                </a:extLst>
              </a:tr>
              <a:tr h="664074">
                <a:tc>
                  <a:txBody>
                    <a:bodyPr/>
                    <a:lstStyle/>
                    <a:p>
                      <a:pPr algn="ctr" fontAlgn="ctr"/>
                      <a:r>
                        <a:rPr lang="en-US" altLang="ko-KR" sz="1400" b="1" i="0" u="none" strike="noStrike">
                          <a:solidFill>
                            <a:srgbClr val="000000"/>
                          </a:solidFill>
                          <a:effectLst/>
                          <a:latin typeface="+mn-ea"/>
                          <a:ea typeface="+mn-ea"/>
                        </a:rPr>
                        <a:t>2</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ko-KR" altLang="en-US" sz="1400" b="0" i="0" u="none" strike="noStrike" dirty="0">
                          <a:solidFill>
                            <a:srgbClr val="000000"/>
                          </a:solidFill>
                          <a:effectLst/>
                          <a:latin typeface="+mn-ea"/>
                          <a:ea typeface="+mn-ea"/>
                        </a:rPr>
                        <a:t>실습 보드 </a:t>
                      </a:r>
                      <a:r>
                        <a:rPr lang="en-US" altLang="ko-KR" sz="1400" b="0" i="0" u="none" strike="noStrike" dirty="0">
                          <a:solidFill>
                            <a:srgbClr val="000000"/>
                          </a:solidFill>
                          <a:effectLst/>
                          <a:latin typeface="+mn-ea"/>
                          <a:ea typeface="+mn-ea"/>
                        </a:rPr>
                        <a:t>Review, </a:t>
                      </a:r>
                      <a:r>
                        <a:rPr lang="ko-KR" altLang="en-US" sz="1400" b="0" i="0" u="none" strike="noStrike" dirty="0">
                          <a:solidFill>
                            <a:srgbClr val="000000"/>
                          </a:solidFill>
                          <a:effectLst/>
                          <a:latin typeface="+mn-ea"/>
                          <a:ea typeface="+mn-ea"/>
                        </a:rPr>
                        <a:t>보드 구성</a:t>
                      </a:r>
                      <a:r>
                        <a:rPr lang="en-US" altLang="ko-KR" sz="1400" b="0" i="0" u="none" strike="noStrike" dirty="0">
                          <a:solidFill>
                            <a:srgbClr val="000000"/>
                          </a:solidFill>
                          <a:effectLst/>
                          <a:latin typeface="+mn-ea"/>
                          <a:ea typeface="+mn-ea"/>
                        </a:rPr>
                        <a:t>, Schematic</a:t>
                      </a:r>
                    </a:p>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Cortex-M3</a:t>
                      </a:r>
                      <a:r>
                        <a:rPr lang="en-US" altLang="ko-KR" sz="1400" b="0" i="0" u="none" strike="noStrike" baseline="0" dirty="0">
                          <a:solidFill>
                            <a:srgbClr val="000000"/>
                          </a:solidFill>
                          <a:effectLst/>
                          <a:latin typeface="+mn-ea"/>
                          <a:ea typeface="+mn-ea"/>
                        </a:rPr>
                        <a:t> </a:t>
                      </a:r>
                      <a:r>
                        <a:rPr lang="ko-KR" altLang="en-US" sz="1400" b="0" i="0" u="none" strike="noStrike" baseline="0" dirty="0">
                          <a:solidFill>
                            <a:srgbClr val="000000"/>
                          </a:solidFill>
                          <a:effectLst/>
                          <a:latin typeface="+mn-ea"/>
                          <a:ea typeface="+mn-ea"/>
                        </a:rPr>
                        <a:t>구조</a:t>
                      </a:r>
                      <a:r>
                        <a:rPr lang="en-US" altLang="ko-KR" sz="1400" b="0" i="0" u="none" strike="noStrike" baseline="0" dirty="0">
                          <a:solidFill>
                            <a:srgbClr val="000000"/>
                          </a:solidFill>
                          <a:effectLst/>
                          <a:latin typeface="+mn-ea"/>
                          <a:ea typeface="+mn-ea"/>
                        </a:rPr>
                        <a:t>, STM32F103 Spec. </a:t>
                      </a:r>
                      <a:r>
                        <a:rPr lang="ko-KR" altLang="en-US" sz="1400" b="0" i="0" u="none" strike="noStrike" baseline="0" dirty="0">
                          <a:solidFill>
                            <a:srgbClr val="000000"/>
                          </a:solidFill>
                          <a:effectLst/>
                          <a:latin typeface="+mn-ea"/>
                          <a:ea typeface="+mn-ea"/>
                        </a:rPr>
                        <a:t>검토</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1489949191"/>
                  </a:ext>
                </a:extLst>
              </a:tr>
              <a:tr h="664074">
                <a:tc>
                  <a:txBody>
                    <a:bodyPr/>
                    <a:lstStyle/>
                    <a:p>
                      <a:pPr algn="ctr" fontAlgn="ctr"/>
                      <a:r>
                        <a:rPr lang="en-US" altLang="ko-KR" sz="1400" b="1" i="0" u="none" strike="noStrike">
                          <a:solidFill>
                            <a:srgbClr val="000000"/>
                          </a:solidFill>
                          <a:effectLst/>
                          <a:latin typeface="+mn-ea"/>
                          <a:ea typeface="+mn-ea"/>
                        </a:rPr>
                        <a:t>3</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GPIO </a:t>
                      </a:r>
                      <a:r>
                        <a:rPr lang="ko-KR" altLang="en-US" sz="1400" b="0" i="0" u="none" strike="noStrike" dirty="0">
                          <a:solidFill>
                            <a:srgbClr val="000000"/>
                          </a:solidFill>
                          <a:effectLst/>
                          <a:latin typeface="+mn-ea"/>
                          <a:ea typeface="+mn-ea"/>
                        </a:rPr>
                        <a:t>하드웨어 구조 살펴보기</a:t>
                      </a:r>
                      <a:endParaRPr lang="en-US" altLang="ko-KR" sz="1400" b="0" i="0" u="none" strike="noStrike" dirty="0">
                        <a:solidFill>
                          <a:srgbClr val="000000"/>
                        </a:solidFill>
                        <a:effectLst/>
                        <a:latin typeface="+mn-ea"/>
                        <a:ea typeface="+mn-ea"/>
                      </a:endParaRPr>
                    </a:p>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GPIO </a:t>
                      </a:r>
                      <a:r>
                        <a:rPr lang="ko-KR" altLang="en-US" sz="1400" b="0" i="0" u="none" strike="noStrike" dirty="0">
                          <a:solidFill>
                            <a:srgbClr val="000000"/>
                          </a:solidFill>
                          <a:effectLst/>
                          <a:latin typeface="+mn-ea"/>
                          <a:ea typeface="+mn-ea"/>
                        </a:rPr>
                        <a:t>프로그램 설계</a:t>
                      </a:r>
                    </a:p>
                  </a:txBody>
                  <a:tcPr marL="71841" marR="2993" marT="2993" marB="0" anchor="ctr"/>
                </a:tc>
                <a:extLst>
                  <a:ext uri="{0D108BD9-81ED-4DB2-BD59-A6C34878D82A}">
                    <a16:rowId xmlns:a16="http://schemas.microsoft.com/office/drawing/2014/main" val="55753816"/>
                  </a:ext>
                </a:extLst>
              </a:tr>
              <a:tr h="664074">
                <a:tc>
                  <a:txBody>
                    <a:bodyPr/>
                    <a:lstStyle/>
                    <a:p>
                      <a:pPr algn="ctr" fontAlgn="ctr"/>
                      <a:r>
                        <a:rPr lang="en-US" altLang="ko-KR" sz="1400" b="1" i="0" u="none" strike="noStrike">
                          <a:solidFill>
                            <a:srgbClr val="000000"/>
                          </a:solidFill>
                          <a:effectLst/>
                          <a:latin typeface="+mn-ea"/>
                          <a:ea typeface="+mn-ea"/>
                        </a:rPr>
                        <a:t>4</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USART </a:t>
                      </a:r>
                      <a:r>
                        <a:rPr lang="ko-KR" altLang="en-US" sz="1400" b="0" i="0" u="none" strike="noStrike" dirty="0">
                          <a:solidFill>
                            <a:srgbClr val="000000"/>
                          </a:solidFill>
                          <a:effectLst/>
                          <a:latin typeface="+mn-ea"/>
                          <a:ea typeface="+mn-ea"/>
                        </a:rPr>
                        <a:t>통신 특징 및 구조 살펴보기</a:t>
                      </a:r>
                      <a:endParaRPr lang="en-US" altLang="ko-KR" sz="1400" b="0" i="0" u="none" strike="noStrike" dirty="0">
                        <a:solidFill>
                          <a:srgbClr val="000000"/>
                        </a:solidFill>
                        <a:effectLst/>
                        <a:latin typeface="+mn-ea"/>
                        <a:ea typeface="+mn-ea"/>
                      </a:endParaRPr>
                    </a:p>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USART </a:t>
                      </a:r>
                      <a:r>
                        <a:rPr lang="ko-KR" altLang="en-US" sz="1400" b="0" i="0" u="none" strike="noStrike" dirty="0">
                          <a:solidFill>
                            <a:srgbClr val="000000"/>
                          </a:solidFill>
                          <a:effectLst/>
                          <a:latin typeface="+mn-ea"/>
                          <a:ea typeface="+mn-ea"/>
                        </a:rPr>
                        <a:t>통신 프로그램 설계</a:t>
                      </a:r>
                    </a:p>
                  </a:txBody>
                  <a:tcPr marL="71841" marR="2993" marT="2993" marB="0" anchor="ctr"/>
                </a:tc>
                <a:extLst>
                  <a:ext uri="{0D108BD9-81ED-4DB2-BD59-A6C34878D82A}">
                    <a16:rowId xmlns:a16="http://schemas.microsoft.com/office/drawing/2014/main" val="2767763591"/>
                  </a:ext>
                </a:extLst>
              </a:tr>
              <a:tr h="664074">
                <a:tc>
                  <a:txBody>
                    <a:bodyPr/>
                    <a:lstStyle/>
                    <a:p>
                      <a:pPr algn="ctr" fontAlgn="ctr"/>
                      <a:r>
                        <a:rPr lang="en-US" altLang="ko-KR" sz="1400" b="1" i="0" u="none" strike="noStrike">
                          <a:solidFill>
                            <a:srgbClr val="000000"/>
                          </a:solidFill>
                          <a:effectLst/>
                          <a:latin typeface="+mn-ea"/>
                          <a:ea typeface="+mn-ea"/>
                        </a:rPr>
                        <a:t>5</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USART </a:t>
                      </a:r>
                      <a:r>
                        <a:rPr lang="ko-KR" altLang="en-US" sz="1400" b="0" i="0" u="none" strike="noStrike" dirty="0">
                          <a:solidFill>
                            <a:srgbClr val="000000"/>
                          </a:solidFill>
                          <a:effectLst/>
                          <a:latin typeface="+mn-ea"/>
                          <a:ea typeface="+mn-ea"/>
                        </a:rPr>
                        <a:t>수신 </a:t>
                      </a:r>
                      <a:r>
                        <a:rPr lang="en-US" altLang="ko-KR" sz="1400" b="0" i="0" u="none" strike="noStrike" dirty="0">
                          <a:solidFill>
                            <a:srgbClr val="000000"/>
                          </a:solidFill>
                          <a:effectLst/>
                          <a:latin typeface="+mn-ea"/>
                          <a:ea typeface="+mn-ea"/>
                        </a:rPr>
                        <a:t>Callback </a:t>
                      </a:r>
                      <a:r>
                        <a:rPr lang="ko-KR" altLang="en-US" sz="1400" b="0" i="0" u="none" strike="noStrike" dirty="0">
                          <a:solidFill>
                            <a:srgbClr val="000000"/>
                          </a:solidFill>
                          <a:effectLst/>
                          <a:latin typeface="+mn-ea"/>
                          <a:ea typeface="+mn-ea"/>
                        </a:rPr>
                        <a:t>함수 설계</a:t>
                      </a:r>
                    </a:p>
                  </a:txBody>
                  <a:tcPr marL="71841" marR="2993" marT="2993" marB="0" anchor="ctr"/>
                </a:tc>
                <a:extLst>
                  <a:ext uri="{0D108BD9-81ED-4DB2-BD59-A6C34878D82A}">
                    <a16:rowId xmlns:a16="http://schemas.microsoft.com/office/drawing/2014/main" val="1308290719"/>
                  </a:ext>
                </a:extLst>
              </a:tr>
              <a:tr h="664074">
                <a:tc>
                  <a:txBody>
                    <a:bodyPr/>
                    <a:lstStyle/>
                    <a:p>
                      <a:pPr algn="ctr" fontAlgn="ctr"/>
                      <a:r>
                        <a:rPr lang="en-US" altLang="ko-KR" sz="1400" b="1" i="0" u="none" strike="noStrike">
                          <a:solidFill>
                            <a:srgbClr val="000000"/>
                          </a:solidFill>
                          <a:effectLst/>
                          <a:latin typeface="+mn-ea"/>
                          <a:ea typeface="+mn-ea"/>
                        </a:rPr>
                        <a:t>6</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Python </a:t>
                      </a:r>
                      <a:r>
                        <a:rPr lang="ko-KR" altLang="en-US" sz="1400" b="0" i="0" u="none" strike="noStrike" dirty="0">
                          <a:solidFill>
                            <a:srgbClr val="000000"/>
                          </a:solidFill>
                          <a:effectLst/>
                          <a:latin typeface="+mn-ea"/>
                          <a:ea typeface="+mn-ea"/>
                        </a:rPr>
                        <a:t>기초 문법 실습</a:t>
                      </a:r>
                      <a:endParaRPr lang="en-US" altLang="ko-KR" sz="1400" b="0" i="0" u="none" strike="noStrike" dirty="0">
                        <a:solidFill>
                          <a:srgbClr val="000000"/>
                        </a:solidFill>
                        <a:effectLst/>
                        <a:latin typeface="+mn-ea"/>
                        <a:ea typeface="+mn-ea"/>
                      </a:endParaRPr>
                    </a:p>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PyQt</a:t>
                      </a:r>
                      <a:r>
                        <a:rPr lang="en-US" altLang="ko-KR" sz="1400" b="0" i="0" u="none" strike="noStrike" baseline="0" dirty="0">
                          <a:solidFill>
                            <a:srgbClr val="000000"/>
                          </a:solidFill>
                          <a:effectLst/>
                          <a:latin typeface="+mn-ea"/>
                          <a:ea typeface="+mn-ea"/>
                        </a:rPr>
                        <a:t> GUI </a:t>
                      </a:r>
                      <a:r>
                        <a:rPr lang="ko-KR" altLang="en-US" sz="1400" b="0" i="0" u="none" strike="noStrike" baseline="0" dirty="0">
                          <a:solidFill>
                            <a:srgbClr val="000000"/>
                          </a:solidFill>
                          <a:effectLst/>
                          <a:latin typeface="+mn-ea"/>
                          <a:ea typeface="+mn-ea"/>
                        </a:rPr>
                        <a:t>프로그래밍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3551786593"/>
                  </a:ext>
                </a:extLst>
              </a:tr>
              <a:tr h="664074">
                <a:tc>
                  <a:txBody>
                    <a:bodyPr/>
                    <a:lstStyle/>
                    <a:p>
                      <a:pPr algn="ctr" fontAlgn="ctr"/>
                      <a:r>
                        <a:rPr lang="en-US" altLang="ko-KR" sz="1400" b="1" i="0" u="none" strike="noStrike">
                          <a:solidFill>
                            <a:srgbClr val="000000"/>
                          </a:solidFill>
                          <a:effectLst/>
                          <a:latin typeface="+mn-ea"/>
                          <a:ea typeface="+mn-ea"/>
                        </a:rPr>
                        <a:t>7</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PC</a:t>
                      </a:r>
                      <a:r>
                        <a:rPr lang="en-US" altLang="ko-KR" sz="1400" b="0" i="0" u="none" strike="noStrike" baseline="0" dirty="0">
                          <a:solidFill>
                            <a:srgbClr val="000000"/>
                          </a:solidFill>
                          <a:effectLst/>
                          <a:latin typeface="+mn-ea"/>
                          <a:ea typeface="+mn-ea"/>
                        </a:rPr>
                        <a:t> GUI</a:t>
                      </a:r>
                      <a:r>
                        <a:rPr lang="ko-KR" altLang="en-US" sz="1400" b="0" i="0" u="none" strike="noStrike" baseline="0" dirty="0">
                          <a:solidFill>
                            <a:srgbClr val="000000"/>
                          </a:solidFill>
                          <a:effectLst/>
                          <a:latin typeface="+mn-ea"/>
                          <a:ea typeface="+mn-ea"/>
                        </a:rPr>
                        <a:t>와 </a:t>
                      </a:r>
                      <a:r>
                        <a:rPr lang="en-US" altLang="ko-KR" sz="1400" b="0" i="0" u="none" strike="noStrike" baseline="0" dirty="0">
                          <a:solidFill>
                            <a:srgbClr val="000000"/>
                          </a:solidFill>
                          <a:effectLst/>
                          <a:latin typeface="+mn-ea"/>
                          <a:ea typeface="+mn-ea"/>
                        </a:rPr>
                        <a:t>LED, Switch I/F </a:t>
                      </a:r>
                      <a:r>
                        <a:rPr lang="ko-KR" altLang="en-US" sz="1400" b="0" i="0" u="none" strike="noStrike" baseline="0" dirty="0">
                          <a:solidFill>
                            <a:srgbClr val="000000"/>
                          </a:solidFill>
                          <a:effectLst/>
                          <a:latin typeface="+mn-ea"/>
                          <a:ea typeface="+mn-ea"/>
                        </a:rPr>
                        <a:t>프로그램 설계</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770326885"/>
                  </a:ext>
                </a:extLst>
              </a:tr>
              <a:tr h="664074">
                <a:tc>
                  <a:txBody>
                    <a:bodyPr/>
                    <a:lstStyle/>
                    <a:p>
                      <a:pPr algn="ctr" fontAlgn="ctr"/>
                      <a:r>
                        <a:rPr lang="en-US" altLang="ko-KR" sz="1400" b="1" i="0" u="none" strike="noStrike">
                          <a:solidFill>
                            <a:srgbClr val="000000"/>
                          </a:solidFill>
                          <a:effectLst/>
                          <a:latin typeface="+mn-ea"/>
                          <a:ea typeface="+mn-ea"/>
                        </a:rPr>
                        <a:t>8</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STM32F103</a:t>
                      </a:r>
                      <a:r>
                        <a:rPr lang="en-US" altLang="ko-KR" sz="1400" b="0" i="0" u="none" strike="noStrike" baseline="0" dirty="0">
                          <a:solidFill>
                            <a:srgbClr val="000000"/>
                          </a:solidFill>
                          <a:effectLst/>
                          <a:latin typeface="+mn-ea"/>
                          <a:ea typeface="+mn-ea"/>
                        </a:rPr>
                        <a:t> Timer </a:t>
                      </a:r>
                      <a:r>
                        <a:rPr lang="ko-KR" altLang="en-US" sz="1400" b="0" i="0" u="none" strike="noStrike" baseline="0" dirty="0">
                          <a:solidFill>
                            <a:srgbClr val="000000"/>
                          </a:solidFill>
                          <a:effectLst/>
                          <a:latin typeface="+mn-ea"/>
                          <a:ea typeface="+mn-ea"/>
                        </a:rPr>
                        <a:t>구조 살펴보기</a:t>
                      </a:r>
                      <a:endParaRPr lang="en-US" altLang="ko-KR" sz="1400" b="0" i="0" u="none" strike="noStrike" baseline="0" dirty="0">
                        <a:solidFill>
                          <a:srgbClr val="000000"/>
                        </a:solidFill>
                        <a:effectLst/>
                        <a:latin typeface="+mn-ea"/>
                        <a:ea typeface="+mn-ea"/>
                      </a:endParaRPr>
                    </a:p>
                    <a:p>
                      <a:pPr marL="171450" indent="-171450" algn="l" fontAlgn="ctr">
                        <a:buFont typeface="Arial" panose="020B0604020202020204" pitchFamily="34" charset="0"/>
                        <a:buChar char="•"/>
                      </a:pPr>
                      <a:r>
                        <a:rPr lang="en-US" altLang="ko-KR" sz="1400" b="0" i="0" u="none" strike="noStrike" baseline="0" dirty="0">
                          <a:solidFill>
                            <a:srgbClr val="000000"/>
                          </a:solidFill>
                          <a:effectLst/>
                          <a:latin typeface="+mn-ea"/>
                          <a:ea typeface="+mn-ea"/>
                        </a:rPr>
                        <a:t>Timer Interrupt </a:t>
                      </a:r>
                      <a:r>
                        <a:rPr lang="ko-KR" altLang="en-US" sz="1400" b="0" i="0" u="none" strike="noStrike" baseline="0" dirty="0">
                          <a:solidFill>
                            <a:srgbClr val="000000"/>
                          </a:solidFill>
                          <a:effectLst/>
                          <a:latin typeface="+mn-ea"/>
                          <a:ea typeface="+mn-ea"/>
                        </a:rPr>
                        <a:t>프로그램 설계</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3347043445"/>
                  </a:ext>
                </a:extLst>
              </a:tr>
              <a:tr h="664074">
                <a:tc>
                  <a:txBody>
                    <a:bodyPr/>
                    <a:lstStyle/>
                    <a:p>
                      <a:pPr algn="ctr" fontAlgn="ctr"/>
                      <a:r>
                        <a:rPr lang="en-US" altLang="ko-KR" sz="1400" b="1" i="0" u="none" strike="noStrike">
                          <a:solidFill>
                            <a:srgbClr val="000000"/>
                          </a:solidFill>
                          <a:effectLst/>
                          <a:latin typeface="+mn-ea"/>
                          <a:ea typeface="+mn-ea"/>
                        </a:rPr>
                        <a:t>9</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ko-KR" altLang="en-US" sz="1400" b="0" i="0" u="none" strike="noStrike" dirty="0">
                          <a:solidFill>
                            <a:srgbClr val="000000"/>
                          </a:solidFill>
                          <a:effectLst/>
                          <a:latin typeface="+mn-ea"/>
                          <a:ea typeface="+mn-ea"/>
                        </a:rPr>
                        <a:t>외부 </a:t>
                      </a:r>
                      <a:r>
                        <a:rPr lang="en-US" altLang="ko-KR" sz="1400" b="0" i="0" u="none" strike="noStrike" dirty="0">
                          <a:solidFill>
                            <a:srgbClr val="000000"/>
                          </a:solidFill>
                          <a:effectLst/>
                          <a:latin typeface="+mn-ea"/>
                          <a:ea typeface="+mn-ea"/>
                        </a:rPr>
                        <a:t>Interrupt </a:t>
                      </a:r>
                      <a:r>
                        <a:rPr lang="ko-KR" altLang="en-US" sz="1400" b="0" i="0" u="none" strike="noStrike" dirty="0">
                          <a:solidFill>
                            <a:srgbClr val="000000"/>
                          </a:solidFill>
                          <a:effectLst/>
                          <a:latin typeface="+mn-ea"/>
                          <a:ea typeface="+mn-ea"/>
                        </a:rPr>
                        <a:t>설정 방법</a:t>
                      </a:r>
                      <a:endParaRPr lang="en-US" altLang="ko-KR" sz="1400" b="0" i="0" u="none" strike="noStrike" dirty="0">
                        <a:solidFill>
                          <a:srgbClr val="000000"/>
                        </a:solidFill>
                        <a:effectLst/>
                        <a:latin typeface="+mn-ea"/>
                        <a:ea typeface="+mn-ea"/>
                      </a:endParaRPr>
                    </a:p>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Interrupt Callback </a:t>
                      </a:r>
                      <a:r>
                        <a:rPr lang="ko-KR" altLang="en-US" sz="1400" b="0" i="0" u="none" strike="noStrike" dirty="0">
                          <a:solidFill>
                            <a:srgbClr val="000000"/>
                          </a:solidFill>
                          <a:effectLst/>
                          <a:latin typeface="+mn-ea"/>
                          <a:ea typeface="+mn-ea"/>
                        </a:rPr>
                        <a:t>함수 설계</a:t>
                      </a:r>
                    </a:p>
                  </a:txBody>
                  <a:tcPr marL="71841" marR="2993" marT="2993" marB="0" anchor="ctr"/>
                </a:tc>
                <a:extLst>
                  <a:ext uri="{0D108BD9-81ED-4DB2-BD59-A6C34878D82A}">
                    <a16:rowId xmlns:a16="http://schemas.microsoft.com/office/drawing/2014/main" val="4025790897"/>
                  </a:ext>
                </a:extLst>
              </a:tr>
            </a:tbl>
          </a:graphicData>
        </a:graphic>
      </p:graphicFrame>
      <p:graphicFrame>
        <p:nvGraphicFramePr>
          <p:cNvPr id="4" name="표 3"/>
          <p:cNvGraphicFramePr>
            <a:graphicFrameLocks noGrp="1"/>
          </p:cNvGraphicFramePr>
          <p:nvPr>
            <p:extLst>
              <p:ext uri="{D42A27DB-BD31-4B8C-83A1-F6EECF244321}">
                <p14:modId xmlns:p14="http://schemas.microsoft.com/office/powerpoint/2010/main" val="1756135479"/>
              </p:ext>
            </p:extLst>
          </p:nvPr>
        </p:nvGraphicFramePr>
        <p:xfrm>
          <a:off x="6456040" y="620691"/>
          <a:ext cx="4464496" cy="5976666"/>
        </p:xfrm>
        <a:graphic>
          <a:graphicData uri="http://schemas.openxmlformats.org/drawingml/2006/table">
            <a:tbl>
              <a:tblPr>
                <a:tableStyleId>{5C22544A-7EE6-4342-B048-85BDC9FD1C3A}</a:tableStyleId>
              </a:tblPr>
              <a:tblGrid>
                <a:gridCol w="653751">
                  <a:extLst>
                    <a:ext uri="{9D8B030D-6E8A-4147-A177-3AD203B41FA5}">
                      <a16:colId xmlns:a16="http://schemas.microsoft.com/office/drawing/2014/main" val="3501466900"/>
                    </a:ext>
                  </a:extLst>
                </a:gridCol>
                <a:gridCol w="3810745">
                  <a:extLst>
                    <a:ext uri="{9D8B030D-6E8A-4147-A177-3AD203B41FA5}">
                      <a16:colId xmlns:a16="http://schemas.microsoft.com/office/drawing/2014/main" val="124186803"/>
                    </a:ext>
                  </a:extLst>
                </a:gridCol>
              </a:tblGrid>
              <a:tr h="675768">
                <a:tc>
                  <a:txBody>
                    <a:bodyPr/>
                    <a:lstStyle/>
                    <a:p>
                      <a:pPr algn="ctr" fontAlgn="ctr"/>
                      <a:r>
                        <a:rPr lang="en-US" altLang="ko-KR" sz="1400" b="1" i="0" u="none" strike="noStrike" dirty="0">
                          <a:solidFill>
                            <a:srgbClr val="000000"/>
                          </a:solidFill>
                          <a:effectLst/>
                          <a:latin typeface="+mn-ea"/>
                          <a:ea typeface="+mn-ea"/>
                        </a:rPr>
                        <a:t>10</a:t>
                      </a:r>
                      <a:endParaRPr lang="ko-KR" altLang="en-US" sz="1400" b="1" i="0" u="none" strike="noStrike" dirty="0">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PWM</a:t>
                      </a:r>
                      <a:r>
                        <a:rPr lang="en-US" altLang="ko-KR" sz="1400" b="0" i="0" u="none" strike="noStrike" baseline="0" dirty="0">
                          <a:solidFill>
                            <a:srgbClr val="000000"/>
                          </a:solidFill>
                          <a:effectLst/>
                          <a:latin typeface="+mn-ea"/>
                          <a:ea typeface="+mn-ea"/>
                        </a:rPr>
                        <a:t> </a:t>
                      </a:r>
                      <a:r>
                        <a:rPr lang="ko-KR" altLang="en-US" sz="1400" b="0" i="0" u="none" strike="noStrike" baseline="0" dirty="0">
                          <a:solidFill>
                            <a:srgbClr val="000000"/>
                          </a:solidFill>
                          <a:effectLst/>
                          <a:latin typeface="+mn-ea"/>
                          <a:ea typeface="+mn-ea"/>
                        </a:rPr>
                        <a:t>원리 및 구조 살펴보기</a:t>
                      </a:r>
                      <a:endParaRPr lang="en-US" altLang="ko-KR" sz="1400" b="0" i="0" u="none" strike="noStrike" baseline="0" dirty="0">
                        <a:solidFill>
                          <a:srgbClr val="000000"/>
                        </a:solidFill>
                        <a:effectLst/>
                        <a:latin typeface="+mn-ea"/>
                        <a:ea typeface="+mn-ea"/>
                      </a:endParaRPr>
                    </a:p>
                    <a:p>
                      <a:pPr marL="171450" indent="-171450" algn="l" fontAlgn="ctr">
                        <a:buFont typeface="Arial" panose="020B0604020202020204" pitchFamily="34" charset="0"/>
                        <a:buChar char="•"/>
                      </a:pPr>
                      <a:r>
                        <a:rPr lang="en-US" altLang="ko-KR" sz="1400" b="0" i="0" u="none" strike="noStrike" baseline="0" dirty="0">
                          <a:solidFill>
                            <a:srgbClr val="000000"/>
                          </a:solidFill>
                          <a:effectLst/>
                          <a:latin typeface="+mn-ea"/>
                          <a:ea typeface="+mn-ea"/>
                        </a:rPr>
                        <a:t>PWM LED Dimming </a:t>
                      </a:r>
                      <a:r>
                        <a:rPr lang="ko-KR" altLang="en-US" sz="1400" b="0" i="0" u="none" strike="noStrike" baseline="0" dirty="0">
                          <a:solidFill>
                            <a:srgbClr val="000000"/>
                          </a:solidFill>
                          <a:effectLst/>
                          <a:latin typeface="+mn-ea"/>
                          <a:ea typeface="+mn-ea"/>
                        </a:rPr>
                        <a:t>프로그램 설계</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641185150"/>
                  </a:ext>
                </a:extLst>
              </a:tr>
              <a:tr h="675768">
                <a:tc>
                  <a:txBody>
                    <a:bodyPr/>
                    <a:lstStyle/>
                    <a:p>
                      <a:pPr algn="ctr" fontAlgn="ctr"/>
                      <a:r>
                        <a:rPr lang="en-US" altLang="ko-KR" sz="1400" b="1" i="0" u="none" strike="noStrike">
                          <a:solidFill>
                            <a:srgbClr val="000000"/>
                          </a:solidFill>
                          <a:effectLst/>
                          <a:latin typeface="+mn-ea"/>
                          <a:ea typeface="+mn-ea"/>
                        </a:rPr>
                        <a:t>11</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LCD </a:t>
                      </a:r>
                      <a:r>
                        <a:rPr lang="ko-KR" altLang="en-US" sz="1400" b="0" i="0" u="none" strike="noStrike" dirty="0">
                          <a:solidFill>
                            <a:srgbClr val="000000"/>
                          </a:solidFill>
                          <a:effectLst/>
                          <a:latin typeface="+mn-ea"/>
                          <a:ea typeface="+mn-ea"/>
                        </a:rPr>
                        <a:t>구동 프로그램 설계</a:t>
                      </a:r>
                    </a:p>
                  </a:txBody>
                  <a:tcPr marL="71841" marR="2993" marT="2993" marB="0" anchor="ctr"/>
                </a:tc>
                <a:extLst>
                  <a:ext uri="{0D108BD9-81ED-4DB2-BD59-A6C34878D82A}">
                    <a16:rowId xmlns:a16="http://schemas.microsoft.com/office/drawing/2014/main" val="4125956031"/>
                  </a:ext>
                </a:extLst>
              </a:tr>
              <a:tr h="675768">
                <a:tc>
                  <a:txBody>
                    <a:bodyPr/>
                    <a:lstStyle/>
                    <a:p>
                      <a:pPr algn="ctr" fontAlgn="ctr"/>
                      <a:r>
                        <a:rPr lang="en-US" altLang="ko-KR" sz="1400" b="1" i="0" u="none" strike="noStrike">
                          <a:solidFill>
                            <a:srgbClr val="000000"/>
                          </a:solidFill>
                          <a:effectLst/>
                          <a:latin typeface="+mn-ea"/>
                          <a:ea typeface="+mn-ea"/>
                        </a:rPr>
                        <a:t>12</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Transistor,</a:t>
                      </a:r>
                      <a:r>
                        <a:rPr lang="en-US" altLang="ko-KR" sz="1400" b="0" i="0" u="none" strike="noStrike" baseline="0" dirty="0">
                          <a:solidFill>
                            <a:srgbClr val="000000"/>
                          </a:solidFill>
                          <a:effectLst/>
                          <a:latin typeface="+mn-ea"/>
                          <a:ea typeface="+mn-ea"/>
                        </a:rPr>
                        <a:t> FET </a:t>
                      </a:r>
                      <a:r>
                        <a:rPr lang="ko-KR" altLang="en-US" sz="1400" b="0" i="0" u="none" strike="noStrike" baseline="0" dirty="0">
                          <a:solidFill>
                            <a:srgbClr val="000000"/>
                          </a:solidFill>
                          <a:effectLst/>
                          <a:latin typeface="+mn-ea"/>
                          <a:ea typeface="+mn-ea"/>
                        </a:rPr>
                        <a:t>소자 살펴보기</a:t>
                      </a:r>
                      <a:endParaRPr lang="en-US" altLang="ko-KR" sz="1400" b="0" i="0" u="none" strike="noStrike" baseline="0" dirty="0">
                        <a:solidFill>
                          <a:srgbClr val="000000"/>
                        </a:solidFill>
                        <a:effectLst/>
                        <a:latin typeface="+mn-ea"/>
                        <a:ea typeface="+mn-ea"/>
                      </a:endParaRPr>
                    </a:p>
                    <a:p>
                      <a:pPr marL="171450" indent="-171450" algn="l" fontAlgn="ctr">
                        <a:buFont typeface="Arial" panose="020B0604020202020204" pitchFamily="34" charset="0"/>
                        <a:buChar char="•"/>
                      </a:pPr>
                      <a:r>
                        <a:rPr lang="en-US" altLang="ko-KR" sz="1400" b="0" i="0" u="none" strike="noStrike" baseline="0" dirty="0">
                          <a:solidFill>
                            <a:srgbClr val="000000"/>
                          </a:solidFill>
                          <a:effectLst/>
                          <a:latin typeface="+mn-ea"/>
                          <a:ea typeface="+mn-ea"/>
                        </a:rPr>
                        <a:t>TR, FET </a:t>
                      </a:r>
                      <a:r>
                        <a:rPr lang="ko-KR" altLang="en-US" sz="1400" b="0" i="0" u="none" strike="noStrike" baseline="0" dirty="0">
                          <a:solidFill>
                            <a:srgbClr val="000000"/>
                          </a:solidFill>
                          <a:effectLst/>
                          <a:latin typeface="+mn-ea"/>
                          <a:ea typeface="+mn-ea"/>
                        </a:rPr>
                        <a:t>회로 해석 </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2946513447"/>
                  </a:ext>
                </a:extLst>
              </a:tr>
              <a:tr h="675768">
                <a:tc>
                  <a:txBody>
                    <a:bodyPr/>
                    <a:lstStyle/>
                    <a:p>
                      <a:pPr algn="ctr" fontAlgn="ctr"/>
                      <a:r>
                        <a:rPr lang="en-US" altLang="ko-KR" sz="1400" b="1" i="0" u="none" strike="noStrike">
                          <a:solidFill>
                            <a:srgbClr val="000000"/>
                          </a:solidFill>
                          <a:effectLst/>
                          <a:latin typeface="+mn-ea"/>
                          <a:ea typeface="+mn-ea"/>
                        </a:rPr>
                        <a:t>13</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buFont typeface="Arial" panose="020B0604020202020204" pitchFamily="34" charset="0"/>
                        <a:buChar char="•"/>
                      </a:pPr>
                      <a:r>
                        <a:rPr lang="ko-KR" altLang="en-US" sz="1400" dirty="0">
                          <a:latin typeface="+mn-ea"/>
                          <a:ea typeface="+mn-ea"/>
                        </a:rPr>
                        <a:t>오실로스코프</a:t>
                      </a:r>
                      <a:r>
                        <a:rPr lang="en-US" altLang="ko-KR" sz="1400" dirty="0">
                          <a:latin typeface="+mn-ea"/>
                          <a:ea typeface="+mn-ea"/>
                        </a:rPr>
                        <a:t>, P/S, Function Generator</a:t>
                      </a:r>
                      <a:br>
                        <a:rPr lang="en-US" altLang="ko-KR" sz="1400" dirty="0">
                          <a:latin typeface="+mn-ea"/>
                          <a:ea typeface="+mn-ea"/>
                        </a:rPr>
                      </a:br>
                      <a:r>
                        <a:rPr lang="ko-KR" altLang="en-US" sz="1400" dirty="0">
                          <a:latin typeface="+mn-ea"/>
                          <a:ea typeface="+mn-ea"/>
                        </a:rPr>
                        <a:t>사용 방법 습득</a:t>
                      </a:r>
                    </a:p>
                  </a:txBody>
                  <a:tcPr marL="71841" marR="2993" marT="2993" marB="0" anchor="ctr"/>
                </a:tc>
                <a:extLst>
                  <a:ext uri="{0D108BD9-81ED-4DB2-BD59-A6C34878D82A}">
                    <a16:rowId xmlns:a16="http://schemas.microsoft.com/office/drawing/2014/main" val="1432317340"/>
                  </a:ext>
                </a:extLst>
              </a:tr>
              <a:tr h="675768">
                <a:tc>
                  <a:txBody>
                    <a:bodyPr/>
                    <a:lstStyle/>
                    <a:p>
                      <a:pPr algn="ctr" fontAlgn="ctr"/>
                      <a:r>
                        <a:rPr lang="en-US" altLang="ko-KR" sz="1400" b="1" i="0" u="none" strike="noStrike">
                          <a:solidFill>
                            <a:srgbClr val="000000"/>
                          </a:solidFill>
                          <a:effectLst/>
                          <a:latin typeface="+mn-ea"/>
                          <a:ea typeface="+mn-ea"/>
                        </a:rPr>
                        <a:t>14</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OP AMP</a:t>
                      </a:r>
                      <a:r>
                        <a:rPr lang="en-US" altLang="ko-KR" sz="1400" b="0" i="0" u="none" strike="noStrike" baseline="0" dirty="0">
                          <a:solidFill>
                            <a:srgbClr val="000000"/>
                          </a:solidFill>
                          <a:effectLst/>
                          <a:latin typeface="+mn-ea"/>
                          <a:ea typeface="+mn-ea"/>
                        </a:rPr>
                        <a:t> </a:t>
                      </a:r>
                      <a:r>
                        <a:rPr lang="ko-KR" altLang="en-US" sz="1400" b="0" i="0" u="none" strike="noStrike" baseline="0" dirty="0">
                          <a:solidFill>
                            <a:srgbClr val="000000"/>
                          </a:solidFill>
                          <a:effectLst/>
                          <a:latin typeface="+mn-ea"/>
                          <a:ea typeface="+mn-ea"/>
                        </a:rPr>
                        <a:t>살펴보기</a:t>
                      </a:r>
                      <a:endParaRPr lang="en-US" altLang="ko-KR" sz="1400" b="0" i="0" u="none" strike="noStrike" baseline="0" dirty="0">
                        <a:solidFill>
                          <a:srgbClr val="000000"/>
                        </a:solidFill>
                        <a:effectLst/>
                        <a:latin typeface="+mn-ea"/>
                        <a:ea typeface="+mn-ea"/>
                      </a:endParaRPr>
                    </a:p>
                    <a:p>
                      <a:pPr marL="171450" indent="-171450" algn="l" fontAlgn="ctr">
                        <a:buFont typeface="Arial" panose="020B0604020202020204" pitchFamily="34" charset="0"/>
                        <a:buChar char="•"/>
                      </a:pPr>
                      <a:r>
                        <a:rPr lang="en-US" altLang="ko-KR" sz="1400" b="0" i="0" u="none" strike="noStrike" baseline="0" dirty="0">
                          <a:solidFill>
                            <a:srgbClr val="000000"/>
                          </a:solidFill>
                          <a:effectLst/>
                          <a:latin typeface="+mn-ea"/>
                          <a:ea typeface="+mn-ea"/>
                        </a:rPr>
                        <a:t>OP AMP </a:t>
                      </a:r>
                      <a:r>
                        <a:rPr lang="ko-KR" altLang="en-US" sz="1400" b="0" i="0" u="none" strike="noStrike" baseline="0" dirty="0">
                          <a:solidFill>
                            <a:srgbClr val="000000"/>
                          </a:solidFill>
                          <a:effectLst/>
                          <a:latin typeface="+mn-ea"/>
                          <a:ea typeface="+mn-ea"/>
                        </a:rPr>
                        <a:t>회로 설계</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4068056508"/>
                  </a:ext>
                </a:extLst>
              </a:tr>
              <a:tr h="675768">
                <a:tc>
                  <a:txBody>
                    <a:bodyPr/>
                    <a:lstStyle/>
                    <a:p>
                      <a:pPr algn="ctr" fontAlgn="ctr"/>
                      <a:r>
                        <a:rPr lang="en-US" altLang="ko-KR" sz="1400" b="1" i="0" u="none" strike="noStrike">
                          <a:solidFill>
                            <a:srgbClr val="000000"/>
                          </a:solidFill>
                          <a:effectLst/>
                          <a:latin typeface="+mn-ea"/>
                          <a:ea typeface="+mn-ea"/>
                        </a:rPr>
                        <a:t>15</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ko-KR" altLang="en-US" sz="1400" b="0" i="0" u="none" strike="noStrike" dirty="0" err="1">
                          <a:solidFill>
                            <a:srgbClr val="000000"/>
                          </a:solidFill>
                          <a:effectLst/>
                          <a:latin typeface="+mn-ea"/>
                          <a:ea typeface="+mn-ea"/>
                        </a:rPr>
                        <a:t>고전력</a:t>
                      </a:r>
                      <a:r>
                        <a:rPr lang="ko-KR" altLang="en-US" sz="1400" b="0" i="0" u="none" strike="noStrike" dirty="0">
                          <a:solidFill>
                            <a:srgbClr val="000000"/>
                          </a:solidFill>
                          <a:effectLst/>
                          <a:latin typeface="+mn-ea"/>
                          <a:ea typeface="+mn-ea"/>
                        </a:rPr>
                        <a:t> 소자</a:t>
                      </a:r>
                      <a:r>
                        <a:rPr lang="en-US" altLang="ko-KR" sz="1400" b="0" i="0" u="none" strike="noStrike" dirty="0">
                          <a:solidFill>
                            <a:srgbClr val="000000"/>
                          </a:solidFill>
                          <a:effectLst/>
                          <a:latin typeface="+mn-ea"/>
                          <a:ea typeface="+mn-ea"/>
                        </a:rPr>
                        <a:t>(High power LED) </a:t>
                      </a:r>
                      <a:r>
                        <a:rPr lang="ko-KR" altLang="en-US" sz="1400" b="0" i="0" u="none" strike="noStrike" dirty="0">
                          <a:solidFill>
                            <a:srgbClr val="000000"/>
                          </a:solidFill>
                          <a:effectLst/>
                          <a:latin typeface="+mn-ea"/>
                          <a:ea typeface="+mn-ea"/>
                        </a:rPr>
                        <a:t>제어</a:t>
                      </a:r>
                      <a:endParaRPr lang="en-US" altLang="ko-KR" sz="1400" b="0" i="0" u="none" strike="noStrike" dirty="0">
                        <a:solidFill>
                          <a:srgbClr val="000000"/>
                        </a:solidFill>
                        <a:effectLst/>
                        <a:latin typeface="+mn-ea"/>
                        <a:ea typeface="+mn-ea"/>
                      </a:endParaRPr>
                    </a:p>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AC 220V </a:t>
                      </a:r>
                      <a:r>
                        <a:rPr lang="ko-KR" altLang="en-US" sz="1400" b="0" i="0" u="none" strike="noStrike" dirty="0">
                          <a:solidFill>
                            <a:srgbClr val="000000"/>
                          </a:solidFill>
                          <a:effectLst/>
                          <a:latin typeface="+mn-ea"/>
                          <a:ea typeface="+mn-ea"/>
                        </a:rPr>
                        <a:t>부하 제어</a:t>
                      </a:r>
                    </a:p>
                  </a:txBody>
                  <a:tcPr marL="71841" marR="2993" marT="2993" marB="0" anchor="ctr"/>
                </a:tc>
                <a:extLst>
                  <a:ext uri="{0D108BD9-81ED-4DB2-BD59-A6C34878D82A}">
                    <a16:rowId xmlns:a16="http://schemas.microsoft.com/office/drawing/2014/main" val="2384152264"/>
                  </a:ext>
                </a:extLst>
              </a:tr>
              <a:tr h="675768">
                <a:tc>
                  <a:txBody>
                    <a:bodyPr/>
                    <a:lstStyle/>
                    <a:p>
                      <a:pPr algn="ctr" fontAlgn="ctr"/>
                      <a:r>
                        <a:rPr lang="en-US" altLang="ko-KR" sz="1400" b="1" i="0" u="none" strike="noStrike">
                          <a:solidFill>
                            <a:srgbClr val="000000"/>
                          </a:solidFill>
                          <a:effectLst/>
                          <a:latin typeface="+mn-ea"/>
                          <a:ea typeface="+mn-ea"/>
                        </a:rPr>
                        <a:t>16</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en-US" altLang="ko-KR" sz="1400" b="0" i="0" u="none" strike="noStrike" dirty="0">
                          <a:solidFill>
                            <a:srgbClr val="000000"/>
                          </a:solidFill>
                          <a:effectLst/>
                          <a:latin typeface="+mn-ea"/>
                          <a:ea typeface="+mn-ea"/>
                        </a:rPr>
                        <a:t>Radio</a:t>
                      </a:r>
                      <a:r>
                        <a:rPr lang="en-US" altLang="ko-KR" sz="1400" b="0" i="0" u="none" strike="noStrike" baseline="0" dirty="0">
                          <a:solidFill>
                            <a:srgbClr val="000000"/>
                          </a:solidFill>
                          <a:effectLst/>
                          <a:latin typeface="+mn-ea"/>
                          <a:ea typeface="+mn-ea"/>
                        </a:rPr>
                        <a:t> Frequency </a:t>
                      </a:r>
                      <a:r>
                        <a:rPr lang="ko-KR" altLang="en-US" sz="1400" b="0" i="0" u="none" strike="noStrike" baseline="0" dirty="0">
                          <a:solidFill>
                            <a:srgbClr val="000000"/>
                          </a:solidFill>
                          <a:effectLst/>
                          <a:latin typeface="+mn-ea"/>
                          <a:ea typeface="+mn-ea"/>
                        </a:rPr>
                        <a:t>통신 모듈 살펴보기</a:t>
                      </a:r>
                      <a:endParaRPr lang="en-US" altLang="ko-KR" sz="1400" b="0" i="0" u="none" strike="noStrike" baseline="0" dirty="0">
                        <a:solidFill>
                          <a:srgbClr val="000000"/>
                        </a:solidFill>
                        <a:effectLst/>
                        <a:latin typeface="+mn-ea"/>
                        <a:ea typeface="+mn-ea"/>
                      </a:endParaRPr>
                    </a:p>
                    <a:p>
                      <a:pPr marL="171450" indent="-171450" algn="l" fontAlgn="ctr">
                        <a:buFont typeface="Arial" panose="020B0604020202020204" pitchFamily="34" charset="0"/>
                        <a:buChar char="•"/>
                      </a:pPr>
                      <a:r>
                        <a:rPr lang="en-US" altLang="ko-KR" sz="1400" b="0" i="0" u="none" strike="noStrike" baseline="0" dirty="0">
                          <a:solidFill>
                            <a:srgbClr val="000000"/>
                          </a:solidFill>
                          <a:effectLst/>
                          <a:latin typeface="+mn-ea"/>
                          <a:ea typeface="+mn-ea"/>
                        </a:rPr>
                        <a:t>RF </a:t>
                      </a:r>
                      <a:r>
                        <a:rPr lang="ko-KR" altLang="en-US" sz="1400" b="0" i="0" u="none" strike="noStrike" baseline="0" dirty="0">
                          <a:solidFill>
                            <a:srgbClr val="000000"/>
                          </a:solidFill>
                          <a:effectLst/>
                          <a:latin typeface="+mn-ea"/>
                          <a:ea typeface="+mn-ea"/>
                        </a:rPr>
                        <a:t>통신 프로그램 설계</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1358778003"/>
                  </a:ext>
                </a:extLst>
              </a:tr>
              <a:tr h="623145">
                <a:tc>
                  <a:txBody>
                    <a:bodyPr/>
                    <a:lstStyle/>
                    <a:p>
                      <a:pPr algn="ctr" fontAlgn="ctr"/>
                      <a:r>
                        <a:rPr lang="en-US" altLang="ko-KR" sz="1400" b="1" i="0" u="none" strike="noStrike">
                          <a:solidFill>
                            <a:srgbClr val="000000"/>
                          </a:solidFill>
                          <a:effectLst/>
                          <a:latin typeface="+mn-ea"/>
                          <a:ea typeface="+mn-ea"/>
                        </a:rPr>
                        <a:t>17</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ko-KR" altLang="en-US" sz="1400" b="0" i="0" u="none" strike="noStrike" dirty="0">
                          <a:solidFill>
                            <a:srgbClr val="000000"/>
                          </a:solidFill>
                          <a:effectLst/>
                          <a:latin typeface="+mn-ea"/>
                          <a:ea typeface="+mn-ea"/>
                        </a:rPr>
                        <a:t>원격 제어 프로그램 설계</a:t>
                      </a:r>
                    </a:p>
                  </a:txBody>
                  <a:tcPr marL="71841" marR="2993" marT="2993" marB="0" anchor="ctr"/>
                </a:tc>
                <a:extLst>
                  <a:ext uri="{0D108BD9-81ED-4DB2-BD59-A6C34878D82A}">
                    <a16:rowId xmlns:a16="http://schemas.microsoft.com/office/drawing/2014/main" val="2678433687"/>
                  </a:ext>
                </a:extLst>
              </a:tr>
              <a:tr h="623145">
                <a:tc>
                  <a:txBody>
                    <a:bodyPr/>
                    <a:lstStyle/>
                    <a:p>
                      <a:pPr algn="ctr" fontAlgn="ctr"/>
                      <a:r>
                        <a:rPr lang="en-US" altLang="ko-KR" sz="1400" b="1" i="0" u="none" strike="noStrike">
                          <a:solidFill>
                            <a:srgbClr val="000000"/>
                          </a:solidFill>
                          <a:effectLst/>
                          <a:latin typeface="+mn-ea"/>
                          <a:ea typeface="+mn-ea"/>
                        </a:rPr>
                        <a:t>18</a:t>
                      </a:r>
                      <a:endParaRPr lang="ko-KR" altLang="en-US" sz="1400" b="1" i="0" u="none" strike="noStrike">
                        <a:solidFill>
                          <a:srgbClr val="000000"/>
                        </a:solidFill>
                        <a:effectLst/>
                        <a:latin typeface="+mn-ea"/>
                        <a:ea typeface="+mn-ea"/>
                      </a:endParaRPr>
                    </a:p>
                  </a:txBody>
                  <a:tcPr marL="71841" marR="2993" marT="2993" marB="0" anchor="ctr">
                    <a:solidFill>
                      <a:schemeClr val="accent3">
                        <a:lumMod val="20000"/>
                        <a:lumOff val="80000"/>
                      </a:schemeClr>
                    </a:solidFill>
                  </a:tcPr>
                </a:tc>
                <a:tc>
                  <a:txBody>
                    <a:bodyPr/>
                    <a:lstStyle/>
                    <a:p>
                      <a:pPr marL="171450" indent="-171450" algn="l" fontAlgn="ctr">
                        <a:buFont typeface="Arial" panose="020B0604020202020204" pitchFamily="34" charset="0"/>
                        <a:buChar char="•"/>
                      </a:pPr>
                      <a:r>
                        <a:rPr lang="ko-KR" altLang="en-US" sz="1400" b="0" i="0" u="none" strike="noStrike" dirty="0">
                          <a:solidFill>
                            <a:srgbClr val="000000"/>
                          </a:solidFill>
                          <a:effectLst/>
                          <a:latin typeface="+mn-ea"/>
                          <a:ea typeface="+mn-ea"/>
                        </a:rPr>
                        <a:t>유</a:t>
                      </a:r>
                      <a:r>
                        <a:rPr lang="en-US" altLang="ko-KR" sz="1400" b="0" i="0" u="none" strike="noStrike" dirty="0">
                          <a:solidFill>
                            <a:srgbClr val="000000"/>
                          </a:solidFill>
                          <a:effectLst/>
                          <a:latin typeface="+mn-ea"/>
                          <a:ea typeface="+mn-ea"/>
                        </a:rPr>
                        <a:t>, </a:t>
                      </a:r>
                      <a:r>
                        <a:rPr lang="ko-KR" altLang="en-US" sz="1400" b="0" i="0" u="none" strike="noStrike" dirty="0">
                          <a:solidFill>
                            <a:srgbClr val="000000"/>
                          </a:solidFill>
                          <a:effectLst/>
                          <a:latin typeface="+mn-ea"/>
                          <a:ea typeface="+mn-ea"/>
                        </a:rPr>
                        <a:t>무선 제어 통신 프로그램 설계</a:t>
                      </a:r>
                    </a:p>
                  </a:txBody>
                  <a:tcPr marL="71841" marR="2993" marT="2993" marB="0" anchor="ctr"/>
                </a:tc>
                <a:extLst>
                  <a:ext uri="{0D108BD9-81ED-4DB2-BD59-A6C34878D82A}">
                    <a16:rowId xmlns:a16="http://schemas.microsoft.com/office/drawing/2014/main" val="3950780337"/>
                  </a:ext>
                </a:extLst>
              </a:tr>
            </a:tbl>
          </a:graphicData>
        </a:graphic>
      </p:graphicFrame>
    </p:spTree>
    <p:extLst>
      <p:ext uri="{BB962C8B-B14F-4D97-AF65-F5344CB8AC3E}">
        <p14:creationId xmlns:p14="http://schemas.microsoft.com/office/powerpoint/2010/main" val="1218079095"/>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a:t>
            </a:r>
            <a:r>
              <a:rPr lang="ko-KR" altLang="en-US" sz="2000" b="1">
                <a:solidFill>
                  <a:srgbClr val="000099"/>
                </a:solidFill>
                <a:latin typeface="+mn-ea"/>
              </a:rPr>
              <a:t>결측값 처리</a:t>
            </a:r>
            <a:endParaRPr lang="ko-KR" altLang="en-US" sz="2000" b="1" dirty="0">
              <a:solidFill>
                <a:srgbClr val="000099"/>
              </a:solidFill>
            </a:endParaRPr>
          </a:p>
        </p:txBody>
      </p:sp>
      <p:sp>
        <p:nvSpPr>
          <p:cNvPr id="7" name="직사각형 6"/>
          <p:cNvSpPr/>
          <p:nvPr/>
        </p:nvSpPr>
        <p:spPr>
          <a:xfrm>
            <a:off x="2783633" y="836713"/>
            <a:ext cx="6234695" cy="467805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2"/>
          <a:stretch>
            <a:fillRect/>
          </a:stretch>
        </p:blipFill>
        <p:spPr>
          <a:xfrm>
            <a:off x="2984240" y="1018967"/>
            <a:ext cx="3705225" cy="1828800"/>
          </a:xfrm>
          <a:prstGeom prst="rect">
            <a:avLst/>
          </a:prstGeom>
        </p:spPr>
      </p:pic>
      <p:pic>
        <p:nvPicPr>
          <p:cNvPr id="9" name="그림 8"/>
          <p:cNvPicPr>
            <a:picLocks noChangeAspect="1"/>
          </p:cNvPicPr>
          <p:nvPr/>
        </p:nvPicPr>
        <p:blipFill>
          <a:blip r:embed="rId3"/>
          <a:stretch>
            <a:fillRect/>
          </a:stretch>
        </p:blipFill>
        <p:spPr>
          <a:xfrm>
            <a:off x="2984240" y="2847127"/>
            <a:ext cx="3705225" cy="2552700"/>
          </a:xfrm>
          <a:prstGeom prst="rect">
            <a:avLst/>
          </a:prstGeom>
        </p:spPr>
      </p:pic>
      <p:sp>
        <p:nvSpPr>
          <p:cNvPr id="10" name="TextBox 9"/>
          <p:cNvSpPr txBox="1"/>
          <p:nvPr/>
        </p:nvSpPr>
        <p:spPr>
          <a:xfrm>
            <a:off x="6253404" y="1101716"/>
            <a:ext cx="2433680" cy="276999"/>
          </a:xfrm>
          <a:prstGeom prst="rect">
            <a:avLst/>
          </a:prstGeom>
          <a:solidFill>
            <a:srgbClr val="CCECFF"/>
          </a:solidFill>
          <a:ln w="12700">
            <a:solidFill>
              <a:srgbClr val="0000FF"/>
            </a:solidFill>
          </a:ln>
        </p:spPr>
        <p:txBody>
          <a:bodyPr wrap="none" rtlCol="0">
            <a:spAutoFit/>
          </a:bodyPr>
          <a:lstStyle/>
          <a:p>
            <a:r>
              <a:rPr lang="en-US" altLang="ko-KR" sz="1200"/>
              <a:t>1. </a:t>
            </a:r>
            <a:r>
              <a:rPr lang="ko-KR" altLang="en-US" sz="1200"/>
              <a:t>온도 평균값 구하는 코드 입력</a:t>
            </a:r>
          </a:p>
        </p:txBody>
      </p:sp>
      <p:sp>
        <p:nvSpPr>
          <p:cNvPr id="11" name="TextBox 10"/>
          <p:cNvSpPr txBox="1"/>
          <p:nvPr/>
        </p:nvSpPr>
        <p:spPr>
          <a:xfrm>
            <a:off x="6277361" y="2149466"/>
            <a:ext cx="2433680" cy="276999"/>
          </a:xfrm>
          <a:prstGeom prst="rect">
            <a:avLst/>
          </a:prstGeom>
          <a:solidFill>
            <a:srgbClr val="CCECFF"/>
          </a:solidFill>
          <a:ln w="12700">
            <a:solidFill>
              <a:srgbClr val="0000FF"/>
            </a:solidFill>
          </a:ln>
        </p:spPr>
        <p:txBody>
          <a:bodyPr wrap="none" rtlCol="0">
            <a:spAutoFit/>
          </a:bodyPr>
          <a:lstStyle/>
          <a:p>
            <a:r>
              <a:rPr lang="en-US" altLang="ko-KR" sz="1200"/>
              <a:t>2. </a:t>
            </a:r>
            <a:r>
              <a:rPr lang="ko-KR" altLang="en-US" sz="1200"/>
              <a:t>습도 평균값 구하는 코드 입력</a:t>
            </a:r>
          </a:p>
        </p:txBody>
      </p:sp>
      <p:cxnSp>
        <p:nvCxnSpPr>
          <p:cNvPr id="12" name="직선 화살표 연결선 11"/>
          <p:cNvCxnSpPr/>
          <p:nvPr/>
        </p:nvCxnSpPr>
        <p:spPr>
          <a:xfrm>
            <a:off x="4634923" y="1714292"/>
            <a:ext cx="363855"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98778" y="1575793"/>
            <a:ext cx="1008609" cy="276999"/>
          </a:xfrm>
          <a:prstGeom prst="rect">
            <a:avLst/>
          </a:prstGeom>
          <a:solidFill>
            <a:schemeClr val="accent2">
              <a:lumMod val="20000"/>
              <a:lumOff val="80000"/>
            </a:schemeClr>
          </a:solidFill>
        </p:spPr>
        <p:txBody>
          <a:bodyPr wrap="none" rtlCol="0">
            <a:spAutoFit/>
          </a:bodyPr>
          <a:lstStyle/>
          <a:p>
            <a:r>
              <a:rPr lang="ko-KR" altLang="en-US" sz="1200"/>
              <a:t>온도 평균값</a:t>
            </a:r>
          </a:p>
        </p:txBody>
      </p:sp>
      <p:cxnSp>
        <p:nvCxnSpPr>
          <p:cNvPr id="14" name="직선 화살표 연결선 13"/>
          <p:cNvCxnSpPr/>
          <p:nvPr/>
        </p:nvCxnSpPr>
        <p:spPr>
          <a:xfrm>
            <a:off x="4634922" y="2742992"/>
            <a:ext cx="363855"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44021" y="2570129"/>
            <a:ext cx="1008609" cy="276999"/>
          </a:xfrm>
          <a:prstGeom prst="rect">
            <a:avLst/>
          </a:prstGeom>
          <a:solidFill>
            <a:schemeClr val="accent2">
              <a:lumMod val="20000"/>
              <a:lumOff val="80000"/>
            </a:schemeClr>
          </a:solidFill>
        </p:spPr>
        <p:txBody>
          <a:bodyPr wrap="none" rtlCol="0">
            <a:spAutoFit/>
          </a:bodyPr>
          <a:lstStyle/>
          <a:p>
            <a:r>
              <a:rPr lang="ko-KR" altLang="en-US" sz="1200"/>
              <a:t>습도 평균값</a:t>
            </a:r>
          </a:p>
        </p:txBody>
      </p:sp>
      <p:sp>
        <p:nvSpPr>
          <p:cNvPr id="21" name="TextBox 20"/>
          <p:cNvSpPr txBox="1"/>
          <p:nvPr/>
        </p:nvSpPr>
        <p:spPr>
          <a:xfrm>
            <a:off x="6728104" y="2881476"/>
            <a:ext cx="2109248" cy="461665"/>
          </a:xfrm>
          <a:prstGeom prst="rect">
            <a:avLst/>
          </a:prstGeom>
          <a:solidFill>
            <a:srgbClr val="CCECFF"/>
          </a:solidFill>
          <a:ln w="12700">
            <a:solidFill>
              <a:srgbClr val="0000FF"/>
            </a:solidFill>
          </a:ln>
        </p:spPr>
        <p:txBody>
          <a:bodyPr wrap="square" rtlCol="0">
            <a:spAutoFit/>
          </a:bodyPr>
          <a:lstStyle/>
          <a:p>
            <a:r>
              <a:rPr lang="en-US" altLang="ko-KR" sz="1200"/>
              <a:t>3. </a:t>
            </a:r>
            <a:r>
              <a:rPr lang="ko-KR" altLang="en-US" sz="1200"/>
              <a:t>온도와 습도 평균값을</a:t>
            </a:r>
            <a:br>
              <a:rPr lang="en-US" altLang="ko-KR" sz="1200"/>
            </a:br>
            <a:r>
              <a:rPr lang="en-US" altLang="ko-KR" sz="1200"/>
              <a:t>   NaN </a:t>
            </a:r>
            <a:r>
              <a:rPr lang="ko-KR" altLang="en-US" sz="1200"/>
              <a:t>에 넣는 코드 입력</a:t>
            </a:r>
          </a:p>
        </p:txBody>
      </p:sp>
      <p:sp>
        <p:nvSpPr>
          <p:cNvPr id="22" name="모서리가 둥근 직사각형 21"/>
          <p:cNvSpPr/>
          <p:nvPr/>
        </p:nvSpPr>
        <p:spPr>
          <a:xfrm>
            <a:off x="4179628" y="4238417"/>
            <a:ext cx="695325" cy="26670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모서리가 둥근 직사각형 22"/>
          <p:cNvSpPr/>
          <p:nvPr/>
        </p:nvSpPr>
        <p:spPr>
          <a:xfrm>
            <a:off x="4960677" y="4513362"/>
            <a:ext cx="695325" cy="26670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6420862" y="4316181"/>
            <a:ext cx="2416491" cy="461665"/>
          </a:xfrm>
          <a:prstGeom prst="rect">
            <a:avLst/>
          </a:prstGeom>
          <a:solidFill>
            <a:schemeClr val="accent2">
              <a:lumMod val="20000"/>
              <a:lumOff val="80000"/>
            </a:schemeClr>
          </a:solidFill>
        </p:spPr>
        <p:txBody>
          <a:bodyPr wrap="square" rtlCol="0">
            <a:spAutoFit/>
          </a:bodyPr>
          <a:lstStyle/>
          <a:p>
            <a:r>
              <a:rPr lang="en-US" altLang="ko-KR" sz="1200"/>
              <a:t>No.2 </a:t>
            </a:r>
            <a:r>
              <a:rPr lang="ko-KR" altLang="en-US" sz="1200"/>
              <a:t>온도값</a:t>
            </a:r>
            <a:r>
              <a:rPr lang="en-US" altLang="ko-KR" sz="1200"/>
              <a:t>, No.3 </a:t>
            </a:r>
            <a:r>
              <a:rPr lang="ko-KR" altLang="en-US" sz="1200"/>
              <a:t>습도값에</a:t>
            </a:r>
            <a:endParaRPr lang="en-US" altLang="ko-KR" sz="1200"/>
          </a:p>
          <a:p>
            <a:r>
              <a:rPr lang="en-US" altLang="ko-KR" sz="1200"/>
              <a:t>NaN </a:t>
            </a:r>
            <a:r>
              <a:rPr lang="ko-KR" altLang="en-US" sz="1200"/>
              <a:t>대신 평균값이 저장되었다</a:t>
            </a:r>
          </a:p>
        </p:txBody>
      </p:sp>
    </p:spTree>
    <p:extLst>
      <p:ext uri="{BB962C8B-B14F-4D97-AF65-F5344CB8AC3E}">
        <p14:creationId xmlns:p14="http://schemas.microsoft.com/office/powerpoint/2010/main" val="962288450"/>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a:t>
            </a:r>
            <a:r>
              <a:rPr lang="ko-KR" altLang="en-US" sz="2000" b="1">
                <a:solidFill>
                  <a:srgbClr val="000099"/>
                </a:solidFill>
                <a:latin typeface="+mn-ea"/>
              </a:rPr>
              <a:t>결측값 처리</a:t>
            </a:r>
            <a:endParaRPr lang="ko-KR" altLang="en-US" sz="2000" b="1" dirty="0">
              <a:solidFill>
                <a:srgbClr val="000099"/>
              </a:solidFill>
            </a:endParaRPr>
          </a:p>
        </p:txBody>
      </p:sp>
      <p:sp>
        <p:nvSpPr>
          <p:cNvPr id="7" name="직사각형 6"/>
          <p:cNvSpPr/>
          <p:nvPr/>
        </p:nvSpPr>
        <p:spPr>
          <a:xfrm>
            <a:off x="3215681" y="908721"/>
            <a:ext cx="6234695" cy="276235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4260354282"/>
              </p:ext>
            </p:extLst>
          </p:nvPr>
        </p:nvGraphicFramePr>
        <p:xfrm>
          <a:off x="3296704" y="1006515"/>
          <a:ext cx="3858147" cy="2529840"/>
        </p:xfrm>
        <a:graphic>
          <a:graphicData uri="http://schemas.openxmlformats.org/drawingml/2006/table">
            <a:tbl>
              <a:tblPr firstRow="1" bandRow="1">
                <a:tableStyleId>{F5AB1C69-6EDB-4FF4-983F-18BD219EF322}</a:tableStyleId>
              </a:tblPr>
              <a:tblGrid>
                <a:gridCol w="429147">
                  <a:extLst>
                    <a:ext uri="{9D8B030D-6E8A-4147-A177-3AD203B41FA5}">
                      <a16:colId xmlns:a16="http://schemas.microsoft.com/office/drawing/2014/main" val="2147013170"/>
                    </a:ext>
                  </a:extLst>
                </a:gridCol>
                <a:gridCol w="3429000">
                  <a:extLst>
                    <a:ext uri="{9D8B030D-6E8A-4147-A177-3AD203B41FA5}">
                      <a16:colId xmlns:a16="http://schemas.microsoft.com/office/drawing/2014/main" val="2125429397"/>
                    </a:ext>
                  </a:extLst>
                </a:gridCol>
              </a:tblGrid>
              <a:tr h="416656">
                <a:tc>
                  <a:txBody>
                    <a:bodyPr/>
                    <a:lstStyle/>
                    <a:p>
                      <a:pPr latinLnBrk="1"/>
                      <a:endParaRPr lang="ko-KR" altLang="en-US"/>
                    </a:p>
                  </a:txBody>
                  <a:tcPr>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dhtData=dhtData.dropna()</a:t>
                      </a:r>
                    </a:p>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a:t>
                      </a:r>
                    </a:p>
                  </a:txBody>
                  <a:tcPr>
                    <a:solidFill>
                      <a:schemeClr val="bg1">
                        <a:lumMod val="85000"/>
                      </a:schemeClr>
                    </a:solidFill>
                  </a:tcPr>
                </a:tc>
                <a:extLst>
                  <a:ext uri="{0D108BD9-81ED-4DB2-BD59-A6C34878D82A}">
                    <a16:rowId xmlns:a16="http://schemas.microsoft.com/office/drawing/2014/main" val="3213890852"/>
                  </a:ext>
                </a:extLst>
              </a:tr>
              <a:tr h="1014854">
                <a:tc>
                  <a:txBody>
                    <a:bodyPr/>
                    <a:lstStyle/>
                    <a:p>
                      <a:pPr latinLnBrk="1"/>
                      <a:endParaRPr lang="ko-KR" altLang="en-US"/>
                    </a:p>
                  </a:txBody>
                  <a:tcPr>
                    <a:solidFill>
                      <a:schemeClr val="bg1">
                        <a:lumMod val="95000"/>
                      </a:schemeClr>
                    </a:solidFill>
                  </a:tcPr>
                </a:tc>
                <a:tc>
                  <a:txBody>
                    <a:bodyPr/>
                    <a:lstStyle/>
                    <a:p>
                      <a:pPr latinLnBrk="1"/>
                      <a:endParaRPr lang="en-US" altLang="ko-KR"/>
                    </a:p>
                    <a:p>
                      <a:pPr latinLnBrk="1"/>
                      <a:endParaRPr lang="en-US" altLang="ko-KR"/>
                    </a:p>
                    <a:p>
                      <a:pPr latinLnBrk="1"/>
                      <a:endParaRPr lang="en-US" altLang="ko-KR"/>
                    </a:p>
                    <a:p>
                      <a:pPr latinLnBrk="1"/>
                      <a:endParaRPr lang="en-US" altLang="ko-KR"/>
                    </a:p>
                    <a:p>
                      <a:pPr latinLnBrk="1"/>
                      <a:endParaRPr lang="en-US" altLang="ko-KR"/>
                    </a:p>
                    <a:p>
                      <a:pPr latinLnBrk="1"/>
                      <a:endParaRPr lang="en-US" altLang="ko-KR"/>
                    </a:p>
                    <a:p>
                      <a:pPr latinLnBrk="1"/>
                      <a:endParaRPr lang="ko-KR" altLang="en-US"/>
                    </a:p>
                  </a:txBody>
                  <a:tcPr>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3360870" y="1129727"/>
            <a:ext cx="276225" cy="266700"/>
          </a:xfrm>
          <a:prstGeom prst="rect">
            <a:avLst/>
          </a:prstGeom>
        </p:spPr>
      </p:pic>
      <p:pic>
        <p:nvPicPr>
          <p:cNvPr id="10" name="그림 9"/>
          <p:cNvPicPr>
            <a:picLocks noChangeAspect="1"/>
          </p:cNvPicPr>
          <p:nvPr/>
        </p:nvPicPr>
        <p:blipFill>
          <a:blip r:embed="rId3"/>
          <a:stretch>
            <a:fillRect/>
          </a:stretch>
        </p:blipFill>
        <p:spPr>
          <a:xfrm>
            <a:off x="3370394" y="1732066"/>
            <a:ext cx="238125" cy="209550"/>
          </a:xfrm>
          <a:prstGeom prst="rect">
            <a:avLst/>
          </a:prstGeom>
        </p:spPr>
      </p:pic>
      <p:pic>
        <p:nvPicPr>
          <p:cNvPr id="11" name="그림 10"/>
          <p:cNvPicPr>
            <a:picLocks noChangeAspect="1"/>
          </p:cNvPicPr>
          <p:nvPr/>
        </p:nvPicPr>
        <p:blipFill>
          <a:blip r:embed="rId4"/>
          <a:stretch>
            <a:fillRect/>
          </a:stretch>
        </p:blipFill>
        <p:spPr>
          <a:xfrm>
            <a:off x="3987008" y="1613671"/>
            <a:ext cx="2231488" cy="1790700"/>
          </a:xfrm>
          <a:prstGeom prst="rect">
            <a:avLst/>
          </a:prstGeom>
        </p:spPr>
      </p:pic>
      <p:sp>
        <p:nvSpPr>
          <p:cNvPr id="12" name="TextBox 11"/>
          <p:cNvSpPr txBox="1"/>
          <p:nvPr/>
        </p:nvSpPr>
        <p:spPr>
          <a:xfrm>
            <a:off x="6455091" y="1016041"/>
            <a:ext cx="2919389" cy="461665"/>
          </a:xfrm>
          <a:prstGeom prst="rect">
            <a:avLst/>
          </a:prstGeom>
          <a:solidFill>
            <a:srgbClr val="CCECFF"/>
          </a:solidFill>
          <a:ln w="12700">
            <a:solidFill>
              <a:srgbClr val="0000FF"/>
            </a:solidFill>
          </a:ln>
        </p:spPr>
        <p:txBody>
          <a:bodyPr wrap="none" rtlCol="0">
            <a:spAutoFit/>
          </a:bodyPr>
          <a:lstStyle/>
          <a:p>
            <a:r>
              <a:rPr lang="ko-KR" altLang="en-US" sz="1200"/>
              <a:t>결측값이 있는 행을 삭제하는 코드 입력</a:t>
            </a:r>
            <a:endParaRPr lang="en-US" altLang="ko-KR" sz="1200"/>
          </a:p>
          <a:p>
            <a:r>
              <a:rPr lang="ko-KR" altLang="en-US" sz="1200"/>
              <a:t>데이터값 확인</a:t>
            </a:r>
          </a:p>
        </p:txBody>
      </p:sp>
      <p:sp>
        <p:nvSpPr>
          <p:cNvPr id="13" name="모서리가 둥근 직사각형 12"/>
          <p:cNvSpPr/>
          <p:nvPr/>
        </p:nvSpPr>
        <p:spPr>
          <a:xfrm>
            <a:off x="3963975" y="1794745"/>
            <a:ext cx="438150" cy="685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p:cNvCxnSpPr>
            <a:stCxn id="13" idx="3"/>
          </p:cNvCxnSpPr>
          <p:nvPr/>
        </p:nvCxnSpPr>
        <p:spPr>
          <a:xfrm>
            <a:off x="4402126" y="2137645"/>
            <a:ext cx="2009775"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16601" y="1904431"/>
            <a:ext cx="2758119" cy="461665"/>
          </a:xfrm>
          <a:prstGeom prst="rect">
            <a:avLst/>
          </a:prstGeom>
          <a:solidFill>
            <a:schemeClr val="accent2">
              <a:lumMod val="20000"/>
              <a:lumOff val="80000"/>
            </a:schemeClr>
          </a:solidFill>
        </p:spPr>
        <p:txBody>
          <a:bodyPr wrap="square" rtlCol="0">
            <a:spAutoFit/>
          </a:bodyPr>
          <a:lstStyle/>
          <a:p>
            <a:r>
              <a:rPr lang="ko-KR" altLang="en-US" sz="1200"/>
              <a:t>결측값이 있던 </a:t>
            </a:r>
            <a:r>
              <a:rPr lang="en-US" altLang="ko-KR" sz="1200"/>
              <a:t>No.3, No.4</a:t>
            </a:r>
            <a:r>
              <a:rPr lang="ko-KR" altLang="en-US" sz="1200"/>
              <a:t>가 삭제된 것을 볼 수 있다</a:t>
            </a:r>
            <a:r>
              <a:rPr lang="en-US" altLang="ko-KR" sz="1200"/>
              <a:t>. </a:t>
            </a:r>
            <a:endParaRPr lang="ko-KR" altLang="en-US" sz="1200"/>
          </a:p>
        </p:txBody>
      </p:sp>
    </p:spTree>
    <p:extLst>
      <p:ext uri="{BB962C8B-B14F-4D97-AF65-F5344CB8AC3E}">
        <p14:creationId xmlns:p14="http://schemas.microsoft.com/office/powerpoint/2010/main" val="3354777246"/>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info() </a:t>
            </a:r>
            <a:r>
              <a:rPr lang="ko-KR" altLang="en-US" sz="2000" b="1">
                <a:solidFill>
                  <a:srgbClr val="000099"/>
                </a:solidFill>
                <a:latin typeface="+mn-ea"/>
              </a:rPr>
              <a:t>함수</a:t>
            </a:r>
            <a:endParaRPr lang="ko-KR" altLang="en-US" sz="2000" b="1" dirty="0">
              <a:solidFill>
                <a:srgbClr val="000099"/>
              </a:solidFill>
            </a:endParaRPr>
          </a:p>
        </p:txBody>
      </p:sp>
      <p:sp>
        <p:nvSpPr>
          <p:cNvPr id="7" name="직사각형 6"/>
          <p:cNvSpPr/>
          <p:nvPr/>
        </p:nvSpPr>
        <p:spPr>
          <a:xfrm>
            <a:off x="2592500" y="997196"/>
            <a:ext cx="6968120" cy="33921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2891864101"/>
              </p:ext>
            </p:extLst>
          </p:nvPr>
        </p:nvGraphicFramePr>
        <p:xfrm>
          <a:off x="2711624" y="1124744"/>
          <a:ext cx="4934472" cy="3157075"/>
        </p:xfrm>
        <a:graphic>
          <a:graphicData uri="http://schemas.openxmlformats.org/drawingml/2006/table">
            <a:tbl>
              <a:tblPr firstRow="1" bandRow="1">
                <a:tableStyleId>{F5AB1C69-6EDB-4FF4-983F-18BD219EF322}</a:tableStyleId>
              </a:tblPr>
              <a:tblGrid>
                <a:gridCol w="439793">
                  <a:extLst>
                    <a:ext uri="{9D8B030D-6E8A-4147-A177-3AD203B41FA5}">
                      <a16:colId xmlns:a16="http://schemas.microsoft.com/office/drawing/2014/main" val="2147013170"/>
                    </a:ext>
                  </a:extLst>
                </a:gridCol>
                <a:gridCol w="4494679">
                  <a:extLst>
                    <a:ext uri="{9D8B030D-6E8A-4147-A177-3AD203B41FA5}">
                      <a16:colId xmlns:a16="http://schemas.microsoft.com/office/drawing/2014/main" val="2125429397"/>
                    </a:ext>
                  </a:extLst>
                </a:gridCol>
              </a:tblGrid>
              <a:tr h="306823">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dhtData.info()</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2024358">
                <a:tc>
                  <a:txBody>
                    <a:bodyPr/>
                    <a:lstStyle/>
                    <a:p>
                      <a:pPr latinLnBrk="1"/>
                      <a:endParaRPr lang="ko-KR" altLang="en-US"/>
                    </a:p>
                  </a:txBody>
                  <a:tcPr marT="72000">
                    <a:solidFill>
                      <a:schemeClr val="bg1">
                        <a:lumMod val="95000"/>
                      </a:schemeClr>
                    </a:solidFill>
                  </a:tcPr>
                </a:tc>
                <a:tc>
                  <a:txBody>
                    <a:bodyPr/>
                    <a:lstStyle/>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&lt;class 'pandas.core.frame.DataFrame'&gt; Int64Index: 779 entries, 0 to 780 Data columns (total 4 columns): </a:t>
                      </a:r>
                    </a:p>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   Column Non-Null Count  Dtype </a:t>
                      </a:r>
                    </a:p>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 ------ -------------- ----- </a:t>
                      </a:r>
                    </a:p>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0   No     779 non-null   int64 </a:t>
                      </a:r>
                    </a:p>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1   Temp   779 non-null   float64 </a:t>
                      </a:r>
                    </a:p>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2   Humi   779 non-null   float64 </a:t>
                      </a:r>
                    </a:p>
                    <a:p>
                      <a:pPr marL="342900" indent="-342900" latinLnBrk="1">
                        <a:lnSpc>
                          <a:spcPts val="1900"/>
                        </a:lnSpc>
                        <a:buAutoNum type="arabicPlain" startAt="3"/>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 Insp   779 non-null   object </a:t>
                      </a:r>
                    </a:p>
                    <a:p>
                      <a:pPr marL="0" indent="0" latinLnBrk="1">
                        <a:lnSpc>
                          <a:spcPts val="1900"/>
                        </a:lnSpc>
                        <a:buNone/>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dtypes: float64(2), int64(1), object(1) </a:t>
                      </a:r>
                    </a:p>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memory usage: 30.4+ KB</a:t>
                      </a: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785315" y="1190707"/>
            <a:ext cx="276225" cy="266700"/>
          </a:xfrm>
          <a:prstGeom prst="rect">
            <a:avLst/>
          </a:prstGeom>
        </p:spPr>
      </p:pic>
      <p:pic>
        <p:nvPicPr>
          <p:cNvPr id="10" name="그림 9"/>
          <p:cNvPicPr>
            <a:picLocks noChangeAspect="1"/>
          </p:cNvPicPr>
          <p:nvPr/>
        </p:nvPicPr>
        <p:blipFill>
          <a:blip r:embed="rId3"/>
          <a:stretch>
            <a:fillRect/>
          </a:stretch>
        </p:blipFill>
        <p:spPr>
          <a:xfrm>
            <a:off x="2804364" y="1650171"/>
            <a:ext cx="238125" cy="209550"/>
          </a:xfrm>
          <a:prstGeom prst="rect">
            <a:avLst/>
          </a:prstGeom>
        </p:spPr>
      </p:pic>
      <p:sp>
        <p:nvSpPr>
          <p:cNvPr id="11" name="TextBox 10"/>
          <p:cNvSpPr txBox="1"/>
          <p:nvPr/>
        </p:nvSpPr>
        <p:spPr>
          <a:xfrm>
            <a:off x="7646097" y="1650172"/>
            <a:ext cx="1918859" cy="1508105"/>
          </a:xfrm>
          <a:prstGeom prst="rect">
            <a:avLst/>
          </a:prstGeom>
          <a:noFill/>
        </p:spPr>
        <p:txBody>
          <a:bodyPr wrap="none" rtlCol="0">
            <a:spAutoFit/>
          </a:bodyPr>
          <a:lstStyle/>
          <a:p>
            <a:pPr>
              <a:spcAft>
                <a:spcPts val="600"/>
              </a:spcAft>
            </a:pPr>
            <a:r>
              <a:rPr lang="en-US" altLang="ko-KR" sz="1200"/>
              <a:t>▶ </a:t>
            </a:r>
            <a:r>
              <a:rPr lang="ko-KR" altLang="en-US" sz="1200"/>
              <a:t>용어 설명</a:t>
            </a:r>
            <a:endParaRPr lang="en-US" altLang="ko-KR" sz="1200"/>
          </a:p>
          <a:p>
            <a:pPr marL="115888" indent="-115888">
              <a:spcAft>
                <a:spcPts val="600"/>
              </a:spcAft>
              <a:buFont typeface="Arial" panose="020B0604020202020204" pitchFamily="34" charset="0"/>
              <a:buChar char="•"/>
            </a:pPr>
            <a:r>
              <a:rPr lang="en-US" altLang="ko-KR" sz="1200"/>
              <a:t>Non-Null : </a:t>
            </a:r>
            <a:r>
              <a:rPr lang="ko-KR" altLang="en-US" sz="1200"/>
              <a:t>결측값이</a:t>
            </a:r>
            <a:br>
              <a:rPr lang="en-US" altLang="ko-KR" sz="1200"/>
            </a:br>
            <a:r>
              <a:rPr lang="ko-KR" altLang="en-US" sz="1200"/>
              <a:t>없는 데이터</a:t>
            </a:r>
            <a:endParaRPr lang="en-US" altLang="ko-KR" sz="1200"/>
          </a:p>
          <a:p>
            <a:pPr marL="115888" indent="-115888">
              <a:spcAft>
                <a:spcPts val="600"/>
              </a:spcAft>
              <a:buFont typeface="Arial" panose="020B0604020202020204" pitchFamily="34" charset="0"/>
              <a:buChar char="•"/>
            </a:pPr>
            <a:r>
              <a:rPr lang="en-US" altLang="ko-KR" sz="1200"/>
              <a:t>Dtype : </a:t>
            </a:r>
            <a:r>
              <a:rPr lang="ko-KR" altLang="en-US" sz="1200"/>
              <a:t>데이터 타입</a:t>
            </a:r>
            <a:endParaRPr lang="en-US" altLang="ko-KR" sz="1200"/>
          </a:p>
          <a:p>
            <a:pPr marL="115888" indent="-115888">
              <a:spcAft>
                <a:spcPts val="600"/>
              </a:spcAft>
              <a:buFont typeface="Arial" panose="020B0604020202020204" pitchFamily="34" charset="0"/>
              <a:buChar char="•"/>
            </a:pPr>
            <a:r>
              <a:rPr lang="en-US" altLang="ko-KR" sz="1200"/>
              <a:t>int64 :  64</a:t>
            </a:r>
            <a:r>
              <a:rPr lang="ko-KR" altLang="en-US" sz="1200"/>
              <a:t>비트 정수형</a:t>
            </a:r>
            <a:endParaRPr lang="en-US" altLang="ko-KR" sz="1200"/>
          </a:p>
          <a:p>
            <a:pPr marL="115888" indent="-115888">
              <a:buFont typeface="Arial" panose="020B0604020202020204" pitchFamily="34" charset="0"/>
              <a:buChar char="•"/>
            </a:pPr>
            <a:r>
              <a:rPr lang="en-US" altLang="ko-KR" sz="1200"/>
              <a:t>float64 : 64</a:t>
            </a:r>
            <a:r>
              <a:rPr lang="ko-KR" altLang="en-US" sz="1200"/>
              <a:t>비트 소수형</a:t>
            </a:r>
          </a:p>
        </p:txBody>
      </p:sp>
      <p:sp>
        <p:nvSpPr>
          <p:cNvPr id="2" name="Rectangle 1"/>
          <p:cNvSpPr>
            <a:spLocks noChangeArrowheads="1"/>
          </p:cNvSpPr>
          <p:nvPr/>
        </p:nvSpPr>
        <p:spPr bwMode="auto">
          <a:xfrm>
            <a:off x="2284059" y="4721750"/>
            <a:ext cx="7623882" cy="641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indent="-285750" latinLnBrk="0">
              <a:lnSpc>
                <a:spcPts val="2500"/>
              </a:lnSpc>
              <a:buFont typeface="Arial" panose="020B0604020202020204" pitchFamily="34" charset="0"/>
              <a:buChar char="•"/>
            </a:pPr>
            <a:r>
              <a:rPr lang="ko-KR" altLang="ko-KR" sz="1600" b="1">
                <a:latin typeface="+mn-ea"/>
              </a:rPr>
              <a:t>info() 함수는 데이터에 대한 전반적인 정보</a:t>
            </a:r>
            <a:r>
              <a:rPr lang="en-US" altLang="ko-KR" sz="1600" b="1">
                <a:latin typeface="+mn-ea"/>
              </a:rPr>
              <a:t> </a:t>
            </a:r>
            <a:r>
              <a:rPr lang="ko-KR" altLang="en-US" sz="1600" b="1">
                <a:latin typeface="+mn-ea"/>
              </a:rPr>
              <a:t>출력</a:t>
            </a:r>
            <a:endParaRPr lang="en-US" altLang="ko-KR" sz="1600" b="1">
              <a:latin typeface="+mn-ea"/>
            </a:endParaRPr>
          </a:p>
          <a:p>
            <a:pPr marL="285750" indent="-285750" latinLnBrk="0">
              <a:lnSpc>
                <a:spcPts val="2500"/>
              </a:lnSpc>
              <a:buFont typeface="Arial" panose="020B0604020202020204" pitchFamily="34" charset="0"/>
              <a:buChar char="•"/>
            </a:pPr>
            <a:r>
              <a:rPr lang="ko-KR" altLang="ko-KR" sz="1600" b="1">
                <a:latin typeface="+mn-ea"/>
              </a:rPr>
              <a:t>df를 구성하는 행과 열의 크기, 컬럼명, 컬럼을 구성하는 값의 자료형 등을 출력 </a:t>
            </a:r>
          </a:p>
        </p:txBody>
      </p:sp>
    </p:spTree>
    <p:extLst>
      <p:ext uri="{BB962C8B-B14F-4D97-AF65-F5344CB8AC3E}">
        <p14:creationId xmlns:p14="http://schemas.microsoft.com/office/powerpoint/2010/main" val="245842605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describe() </a:t>
            </a:r>
            <a:r>
              <a:rPr lang="ko-KR" altLang="en-US" sz="2000" b="1">
                <a:solidFill>
                  <a:srgbClr val="000099"/>
                </a:solidFill>
                <a:latin typeface="+mn-ea"/>
              </a:rPr>
              <a:t>함수</a:t>
            </a:r>
            <a:endParaRPr lang="ko-KR" altLang="en-US" sz="2000" b="1" dirty="0">
              <a:solidFill>
                <a:srgbClr val="000099"/>
              </a:solidFill>
            </a:endParaRPr>
          </a:p>
        </p:txBody>
      </p:sp>
      <p:sp>
        <p:nvSpPr>
          <p:cNvPr id="7" name="직사각형 6"/>
          <p:cNvSpPr/>
          <p:nvPr/>
        </p:nvSpPr>
        <p:spPr>
          <a:xfrm>
            <a:off x="2592502" y="637156"/>
            <a:ext cx="6862903" cy="118181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1470029322"/>
              </p:ext>
            </p:extLst>
          </p:nvPr>
        </p:nvGraphicFramePr>
        <p:xfrm>
          <a:off x="2711625" y="764704"/>
          <a:ext cx="6531833" cy="895876"/>
        </p:xfrm>
        <a:graphic>
          <a:graphicData uri="http://schemas.openxmlformats.org/drawingml/2006/table">
            <a:tbl>
              <a:tblPr firstRow="1" bandRow="1">
                <a:tableStyleId>{F5AB1C69-6EDB-4FF4-983F-18BD219EF322}</a:tableStyleId>
              </a:tblPr>
              <a:tblGrid>
                <a:gridCol w="582161">
                  <a:extLst>
                    <a:ext uri="{9D8B030D-6E8A-4147-A177-3AD203B41FA5}">
                      <a16:colId xmlns:a16="http://schemas.microsoft.com/office/drawing/2014/main" val="2147013170"/>
                    </a:ext>
                  </a:extLst>
                </a:gridCol>
                <a:gridCol w="5949672">
                  <a:extLst>
                    <a:ext uri="{9D8B030D-6E8A-4147-A177-3AD203B41FA5}">
                      <a16:colId xmlns:a16="http://schemas.microsoft.com/office/drawing/2014/main" val="2125429397"/>
                    </a:ext>
                  </a:extLst>
                </a:gridCol>
              </a:tblGrid>
              <a:tr h="320313">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dhtData.columns</a:t>
                      </a:r>
                    </a:p>
                  </a:txBody>
                  <a:tcPr marT="72000">
                    <a:solidFill>
                      <a:schemeClr val="bg1">
                        <a:lumMod val="85000"/>
                      </a:schemeClr>
                    </a:solidFill>
                  </a:tcPr>
                </a:tc>
                <a:extLst>
                  <a:ext uri="{0D108BD9-81ED-4DB2-BD59-A6C34878D82A}">
                    <a16:rowId xmlns:a16="http://schemas.microsoft.com/office/drawing/2014/main" val="3213890852"/>
                  </a:ext>
                </a:extLst>
              </a:tr>
              <a:tr h="503836">
                <a:tc>
                  <a:txBody>
                    <a:bodyPr/>
                    <a:lstStyle/>
                    <a:p>
                      <a:pPr latinLnBrk="1"/>
                      <a:endParaRPr lang="ko-KR" altLang="en-US"/>
                    </a:p>
                  </a:txBody>
                  <a:tcPr marT="72000">
                    <a:solidFill>
                      <a:schemeClr val="bg1">
                        <a:lumMod val="95000"/>
                      </a:schemeClr>
                    </a:solidFill>
                  </a:tcPr>
                </a:tc>
                <a:tc>
                  <a:txBody>
                    <a:bodyPr/>
                    <a:lstStyle/>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Index(['No', 'Temp', 'Humi', 'Insp'], dtype='object')</a:t>
                      </a:r>
                      <a:endParaRPr lang="ko-KR" altLang="en-US" sz="1400">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785316" y="830667"/>
            <a:ext cx="276225" cy="266700"/>
          </a:xfrm>
          <a:prstGeom prst="rect">
            <a:avLst/>
          </a:prstGeom>
        </p:spPr>
      </p:pic>
      <p:pic>
        <p:nvPicPr>
          <p:cNvPr id="10" name="그림 9"/>
          <p:cNvPicPr>
            <a:picLocks noChangeAspect="1"/>
          </p:cNvPicPr>
          <p:nvPr/>
        </p:nvPicPr>
        <p:blipFill>
          <a:blip r:embed="rId3"/>
          <a:stretch>
            <a:fillRect/>
          </a:stretch>
        </p:blipFill>
        <p:spPr>
          <a:xfrm>
            <a:off x="2804365" y="1290131"/>
            <a:ext cx="238125" cy="209550"/>
          </a:xfrm>
          <a:prstGeom prst="rect">
            <a:avLst/>
          </a:prstGeom>
        </p:spPr>
      </p:pic>
      <p:sp>
        <p:nvSpPr>
          <p:cNvPr id="11" name="직사각형 10"/>
          <p:cNvSpPr/>
          <p:nvPr/>
        </p:nvSpPr>
        <p:spPr>
          <a:xfrm>
            <a:off x="2572219" y="1922085"/>
            <a:ext cx="6883185" cy="356167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2" name="표 11"/>
          <p:cNvGraphicFramePr>
            <a:graphicFrameLocks noGrp="1"/>
          </p:cNvGraphicFramePr>
          <p:nvPr>
            <p:extLst>
              <p:ext uri="{D42A27DB-BD31-4B8C-83A1-F6EECF244321}">
                <p14:modId xmlns:p14="http://schemas.microsoft.com/office/powerpoint/2010/main" val="1223768145"/>
              </p:ext>
            </p:extLst>
          </p:nvPr>
        </p:nvGraphicFramePr>
        <p:xfrm>
          <a:off x="2691343" y="2049633"/>
          <a:ext cx="5319011" cy="3367514"/>
        </p:xfrm>
        <a:graphic>
          <a:graphicData uri="http://schemas.openxmlformats.org/drawingml/2006/table">
            <a:tbl>
              <a:tblPr firstRow="1" bandRow="1">
                <a:tableStyleId>{F5AB1C69-6EDB-4FF4-983F-18BD219EF322}</a:tableStyleId>
              </a:tblPr>
              <a:tblGrid>
                <a:gridCol w="474066">
                  <a:extLst>
                    <a:ext uri="{9D8B030D-6E8A-4147-A177-3AD203B41FA5}">
                      <a16:colId xmlns:a16="http://schemas.microsoft.com/office/drawing/2014/main" val="2147013170"/>
                    </a:ext>
                  </a:extLst>
                </a:gridCol>
                <a:gridCol w="4844945">
                  <a:extLst>
                    <a:ext uri="{9D8B030D-6E8A-4147-A177-3AD203B41FA5}">
                      <a16:colId xmlns:a16="http://schemas.microsoft.com/office/drawing/2014/main" val="2125429397"/>
                    </a:ext>
                  </a:extLst>
                </a:gridCol>
              </a:tblGrid>
              <a:tr h="432849">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dhtData.describe()</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2934665">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13" name="그림 12"/>
          <p:cNvPicPr>
            <a:picLocks noChangeAspect="1"/>
          </p:cNvPicPr>
          <p:nvPr/>
        </p:nvPicPr>
        <p:blipFill>
          <a:blip r:embed="rId2">
            <a:clrChange>
              <a:clrFrom>
                <a:srgbClr val="F7F7F7"/>
              </a:clrFrom>
              <a:clrTo>
                <a:srgbClr val="F7F7F7">
                  <a:alpha val="0"/>
                </a:srgbClr>
              </a:clrTo>
            </a:clrChange>
          </a:blip>
          <a:stretch>
            <a:fillRect/>
          </a:stretch>
        </p:blipFill>
        <p:spPr>
          <a:xfrm>
            <a:off x="2765033" y="2139820"/>
            <a:ext cx="284892" cy="266700"/>
          </a:xfrm>
          <a:prstGeom prst="rect">
            <a:avLst/>
          </a:prstGeom>
        </p:spPr>
      </p:pic>
      <p:pic>
        <p:nvPicPr>
          <p:cNvPr id="14" name="그림 13"/>
          <p:cNvPicPr>
            <a:picLocks noChangeAspect="1"/>
          </p:cNvPicPr>
          <p:nvPr/>
        </p:nvPicPr>
        <p:blipFill>
          <a:blip r:embed="rId3"/>
          <a:stretch>
            <a:fillRect/>
          </a:stretch>
        </p:blipFill>
        <p:spPr>
          <a:xfrm>
            <a:off x="2784082" y="2599284"/>
            <a:ext cx="245596" cy="209550"/>
          </a:xfrm>
          <a:prstGeom prst="rect">
            <a:avLst/>
          </a:prstGeom>
        </p:spPr>
      </p:pic>
      <p:graphicFrame>
        <p:nvGraphicFramePr>
          <p:cNvPr id="15" name="표 14"/>
          <p:cNvGraphicFramePr>
            <a:graphicFrameLocks noGrp="1"/>
          </p:cNvGraphicFramePr>
          <p:nvPr>
            <p:extLst>
              <p:ext uri="{D42A27DB-BD31-4B8C-83A1-F6EECF244321}">
                <p14:modId xmlns:p14="http://schemas.microsoft.com/office/powerpoint/2010/main" val="144143742"/>
              </p:ext>
            </p:extLst>
          </p:nvPr>
        </p:nvGraphicFramePr>
        <p:xfrm>
          <a:off x="3189178" y="2566620"/>
          <a:ext cx="4630678" cy="2818308"/>
        </p:xfrm>
        <a:graphic>
          <a:graphicData uri="http://schemas.openxmlformats.org/drawingml/2006/table">
            <a:tbl>
              <a:tblPr>
                <a:tableStyleId>{2D5ABB26-0587-4C30-8999-92F81FD0307C}</a:tableStyleId>
              </a:tblPr>
              <a:tblGrid>
                <a:gridCol w="662503">
                  <a:extLst>
                    <a:ext uri="{9D8B030D-6E8A-4147-A177-3AD203B41FA5}">
                      <a16:colId xmlns:a16="http://schemas.microsoft.com/office/drawing/2014/main" val="821108415"/>
                    </a:ext>
                  </a:extLst>
                </a:gridCol>
                <a:gridCol w="1205882">
                  <a:extLst>
                    <a:ext uri="{9D8B030D-6E8A-4147-A177-3AD203B41FA5}">
                      <a16:colId xmlns:a16="http://schemas.microsoft.com/office/drawing/2014/main" val="238974141"/>
                    </a:ext>
                  </a:extLst>
                </a:gridCol>
                <a:gridCol w="1295874">
                  <a:extLst>
                    <a:ext uri="{9D8B030D-6E8A-4147-A177-3AD203B41FA5}">
                      <a16:colId xmlns:a16="http://schemas.microsoft.com/office/drawing/2014/main" val="189475063"/>
                    </a:ext>
                  </a:extLst>
                </a:gridCol>
                <a:gridCol w="1466419">
                  <a:extLst>
                    <a:ext uri="{9D8B030D-6E8A-4147-A177-3AD203B41FA5}">
                      <a16:colId xmlns:a16="http://schemas.microsoft.com/office/drawing/2014/main" val="3374614312"/>
                    </a:ext>
                  </a:extLst>
                </a:gridCol>
              </a:tblGrid>
              <a:tr h="282940">
                <a:tc>
                  <a:txBody>
                    <a:bodyPr/>
                    <a:lstStyle/>
                    <a:p>
                      <a:endParaRPr lang="ko-KR" altLang="en-US">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No</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Temp</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Humi</a:t>
                      </a:r>
                      <a:endParaRPr lang="en-US" sz="1400" b="1">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438462561"/>
                  </a:ext>
                </a:extLst>
              </a:tr>
              <a:tr h="318948">
                <a:tc>
                  <a:txBody>
                    <a:bodyPr/>
                    <a:lstStyle/>
                    <a:p>
                      <a:pPr fontAlgn="ctr"/>
                      <a:r>
                        <a:rPr lang="en-US" sz="1400">
                          <a:effectLst/>
                        </a:rPr>
                        <a:t>count</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779.000000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779.000000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779.000000</a:t>
                      </a:r>
                      <a:endParaRPr lang="en-US" altLang="ko-KR"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074914849"/>
                  </a:ext>
                </a:extLst>
              </a:tr>
              <a:tr h="187617">
                <a:tc>
                  <a:txBody>
                    <a:bodyPr/>
                    <a:lstStyle/>
                    <a:p>
                      <a:pPr fontAlgn="ctr"/>
                      <a:r>
                        <a:rPr lang="en-US" sz="1400">
                          <a:effectLst/>
                        </a:rPr>
                        <a:t>mean</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391.997433</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27.304878</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85.064185</a:t>
                      </a:r>
                      <a:endParaRPr lang="en-US" altLang="ko-KR"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180932726"/>
                  </a:ext>
                </a:extLst>
              </a:tr>
              <a:tr h="187617">
                <a:tc>
                  <a:txBody>
                    <a:bodyPr/>
                    <a:lstStyle/>
                    <a:p>
                      <a:pPr fontAlgn="ctr"/>
                      <a:r>
                        <a:rPr lang="en-US" sz="1400">
                          <a:effectLst/>
                        </a:rPr>
                        <a:t>std</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225.026676</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0.214277</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3.643988</a:t>
                      </a:r>
                      <a:endParaRPr lang="en-US" altLang="ko-KR"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831923549"/>
                  </a:ext>
                </a:extLst>
              </a:tr>
              <a:tr h="187617">
                <a:tc>
                  <a:txBody>
                    <a:bodyPr/>
                    <a:lstStyle/>
                    <a:p>
                      <a:pPr fontAlgn="ctr"/>
                      <a:r>
                        <a:rPr lang="en-US" sz="1400">
                          <a:effectLst/>
                        </a:rPr>
                        <a:t>min</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1.000000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27.000000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82.000000</a:t>
                      </a:r>
                      <a:endParaRPr lang="en-US" altLang="ko-KR"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091063497"/>
                  </a:ext>
                </a:extLst>
              </a:tr>
              <a:tr h="187617">
                <a:tc>
                  <a:txBody>
                    <a:bodyPr/>
                    <a:lstStyle/>
                    <a:p>
                      <a:pPr fontAlgn="ctr"/>
                      <a:r>
                        <a:rPr lang="en-US" altLang="ko-KR" sz="1400">
                          <a:effectLst/>
                        </a:rPr>
                        <a:t>25%</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197.500000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27.200000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82.000000</a:t>
                      </a:r>
                      <a:endParaRPr lang="en-US" altLang="ko-KR"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271457096"/>
                  </a:ext>
                </a:extLst>
              </a:tr>
              <a:tr h="187617">
                <a:tc>
                  <a:txBody>
                    <a:bodyPr/>
                    <a:lstStyle/>
                    <a:p>
                      <a:pPr fontAlgn="ctr"/>
                      <a:r>
                        <a:rPr lang="en-US" altLang="ko-KR" sz="1400">
                          <a:effectLst/>
                        </a:rPr>
                        <a:t>50%</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392.000000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27.300000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83.000000</a:t>
                      </a:r>
                      <a:endParaRPr lang="en-US" altLang="ko-KR"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884719863"/>
                  </a:ext>
                </a:extLst>
              </a:tr>
              <a:tr h="187617">
                <a:tc>
                  <a:txBody>
                    <a:bodyPr/>
                    <a:lstStyle/>
                    <a:p>
                      <a:pPr fontAlgn="ctr"/>
                      <a:r>
                        <a:rPr lang="en-US" altLang="ko-KR" sz="1400">
                          <a:effectLst/>
                        </a:rPr>
                        <a:t>75%</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586.500000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27.400000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87.000000</a:t>
                      </a:r>
                      <a:endParaRPr lang="en-US" altLang="ko-KR"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14431252"/>
                  </a:ext>
                </a:extLst>
              </a:tr>
              <a:tr h="187617">
                <a:tc>
                  <a:txBody>
                    <a:bodyPr/>
                    <a:lstStyle/>
                    <a:p>
                      <a:pPr fontAlgn="ctr"/>
                      <a:r>
                        <a:rPr lang="en-US" sz="1400">
                          <a:effectLst/>
                        </a:rPr>
                        <a:t>max</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781.000000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28.500000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95.000000</a:t>
                      </a:r>
                      <a:endParaRPr lang="en-US" altLang="ko-KR"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876460554"/>
                  </a:ext>
                </a:extLst>
              </a:tr>
            </a:tbl>
          </a:graphicData>
        </a:graphic>
      </p:graphicFrame>
      <p:sp>
        <p:nvSpPr>
          <p:cNvPr id="21" name="TextBox 20"/>
          <p:cNvSpPr txBox="1"/>
          <p:nvPr/>
        </p:nvSpPr>
        <p:spPr>
          <a:xfrm>
            <a:off x="8103093" y="2520126"/>
            <a:ext cx="1235344" cy="2862322"/>
          </a:xfrm>
          <a:prstGeom prst="rect">
            <a:avLst/>
          </a:prstGeom>
          <a:solidFill>
            <a:schemeClr val="accent5">
              <a:lumMod val="20000"/>
              <a:lumOff val="80000"/>
            </a:schemeClr>
          </a:solidFill>
        </p:spPr>
        <p:txBody>
          <a:bodyPr wrap="square" rtlCol="0">
            <a:spAutoFit/>
          </a:bodyPr>
          <a:lstStyle/>
          <a:p>
            <a:pPr>
              <a:lnSpc>
                <a:spcPts val="2400"/>
              </a:lnSpc>
            </a:pPr>
            <a:r>
              <a:rPr lang="ko-KR" altLang="en-US" sz="1400">
                <a:latin typeface="+mn-ea"/>
              </a:rPr>
              <a:t>칼럼 이름</a:t>
            </a:r>
            <a:endParaRPr lang="en-US" altLang="ko-KR" sz="1400">
              <a:latin typeface="+mn-ea"/>
            </a:endParaRPr>
          </a:p>
          <a:p>
            <a:pPr>
              <a:lnSpc>
                <a:spcPts val="2400"/>
              </a:lnSpc>
            </a:pPr>
            <a:r>
              <a:rPr lang="ko-KR" altLang="en-US" sz="1400">
                <a:latin typeface="+mn-ea"/>
              </a:rPr>
              <a:t>데이터 개수</a:t>
            </a:r>
            <a:endParaRPr lang="en-US" altLang="ko-KR" sz="1400">
              <a:latin typeface="+mn-ea"/>
            </a:endParaRPr>
          </a:p>
          <a:p>
            <a:pPr>
              <a:lnSpc>
                <a:spcPts val="2400"/>
              </a:lnSpc>
            </a:pPr>
            <a:r>
              <a:rPr lang="ko-KR" altLang="en-US" sz="1400">
                <a:latin typeface="+mn-ea"/>
              </a:rPr>
              <a:t>평균</a:t>
            </a:r>
            <a:endParaRPr lang="en-US" altLang="ko-KR" sz="1400">
              <a:latin typeface="+mn-ea"/>
            </a:endParaRPr>
          </a:p>
          <a:p>
            <a:pPr>
              <a:lnSpc>
                <a:spcPts val="2400"/>
              </a:lnSpc>
            </a:pPr>
            <a:r>
              <a:rPr lang="ko-KR" altLang="en-US" sz="1400">
                <a:latin typeface="+mn-ea"/>
              </a:rPr>
              <a:t>표준편차</a:t>
            </a:r>
            <a:endParaRPr lang="en-US" altLang="ko-KR" sz="1400">
              <a:latin typeface="+mn-ea"/>
            </a:endParaRPr>
          </a:p>
          <a:p>
            <a:pPr>
              <a:lnSpc>
                <a:spcPts val="2400"/>
              </a:lnSpc>
            </a:pPr>
            <a:r>
              <a:rPr lang="ko-KR" altLang="en-US" sz="1400">
                <a:latin typeface="+mn-ea"/>
              </a:rPr>
              <a:t>최소값</a:t>
            </a:r>
            <a:endParaRPr lang="en-US" altLang="ko-KR" sz="1400">
              <a:latin typeface="+mn-ea"/>
            </a:endParaRPr>
          </a:p>
          <a:p>
            <a:pPr>
              <a:lnSpc>
                <a:spcPts val="2400"/>
              </a:lnSpc>
            </a:pPr>
            <a:r>
              <a:rPr lang="ko-KR" altLang="en-US" sz="1400">
                <a:latin typeface="+mn-ea"/>
              </a:rPr>
              <a:t>상위 </a:t>
            </a:r>
            <a:r>
              <a:rPr lang="en-US" altLang="ko-KR" sz="1400">
                <a:latin typeface="+mn-ea"/>
              </a:rPr>
              <a:t>25% </a:t>
            </a:r>
            <a:r>
              <a:rPr lang="ko-KR" altLang="en-US" sz="1400">
                <a:latin typeface="+mn-ea"/>
              </a:rPr>
              <a:t>값</a:t>
            </a:r>
            <a:endParaRPr lang="en-US" altLang="ko-KR" sz="1400">
              <a:latin typeface="+mn-ea"/>
            </a:endParaRPr>
          </a:p>
          <a:p>
            <a:pPr>
              <a:lnSpc>
                <a:spcPts val="2400"/>
              </a:lnSpc>
            </a:pPr>
            <a:r>
              <a:rPr lang="ko-KR" altLang="en-US" sz="1400">
                <a:latin typeface="+mn-ea"/>
              </a:rPr>
              <a:t>상위 </a:t>
            </a:r>
            <a:r>
              <a:rPr lang="en-US" altLang="ko-KR" sz="1400">
                <a:latin typeface="+mn-ea"/>
              </a:rPr>
              <a:t>50% </a:t>
            </a:r>
            <a:r>
              <a:rPr lang="ko-KR" altLang="en-US" sz="1400">
                <a:latin typeface="+mn-ea"/>
              </a:rPr>
              <a:t>값</a:t>
            </a:r>
            <a:endParaRPr lang="en-US" altLang="ko-KR" sz="1400">
              <a:latin typeface="+mn-ea"/>
            </a:endParaRPr>
          </a:p>
          <a:p>
            <a:pPr>
              <a:lnSpc>
                <a:spcPts val="2400"/>
              </a:lnSpc>
            </a:pPr>
            <a:r>
              <a:rPr lang="ko-KR" altLang="en-US" sz="1400">
                <a:latin typeface="+mn-ea"/>
              </a:rPr>
              <a:t>상위 </a:t>
            </a:r>
            <a:r>
              <a:rPr lang="en-US" altLang="ko-KR" sz="1400">
                <a:latin typeface="+mn-ea"/>
              </a:rPr>
              <a:t>75% </a:t>
            </a:r>
            <a:r>
              <a:rPr lang="ko-KR" altLang="en-US" sz="1400">
                <a:latin typeface="+mn-ea"/>
              </a:rPr>
              <a:t>값</a:t>
            </a:r>
            <a:endParaRPr lang="en-US" altLang="ko-KR" sz="1400">
              <a:latin typeface="+mn-ea"/>
            </a:endParaRPr>
          </a:p>
          <a:p>
            <a:pPr>
              <a:lnSpc>
                <a:spcPts val="2400"/>
              </a:lnSpc>
            </a:pPr>
            <a:r>
              <a:rPr lang="ko-KR" altLang="en-US" sz="1400">
                <a:latin typeface="+mn-ea"/>
              </a:rPr>
              <a:t>최고값</a:t>
            </a:r>
          </a:p>
        </p:txBody>
      </p:sp>
    </p:spTree>
    <p:extLst>
      <p:ext uri="{BB962C8B-B14F-4D97-AF65-F5344CB8AC3E}">
        <p14:creationId xmlns:p14="http://schemas.microsoft.com/office/powerpoint/2010/main" val="39577410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vs code – describe() </a:t>
            </a:r>
            <a:r>
              <a:rPr lang="ko-KR" altLang="en-US" sz="2000" b="1">
                <a:solidFill>
                  <a:srgbClr val="000099"/>
                </a:solidFill>
                <a:latin typeface="+mn-ea"/>
              </a:rPr>
              <a:t>함수</a:t>
            </a:r>
            <a:endParaRPr lang="ko-KR" altLang="en-US" sz="2000" b="1" dirty="0">
              <a:solidFill>
                <a:srgbClr val="000099"/>
              </a:solidFill>
            </a:endParaRPr>
          </a:p>
        </p:txBody>
      </p:sp>
      <p:sp>
        <p:nvSpPr>
          <p:cNvPr id="2" name="직사각형 1"/>
          <p:cNvSpPr/>
          <p:nvPr/>
        </p:nvSpPr>
        <p:spPr>
          <a:xfrm>
            <a:off x="1703512" y="692697"/>
            <a:ext cx="7920880" cy="3693319"/>
          </a:xfrm>
          <a:prstGeom prst="rect">
            <a:avLst/>
          </a:prstGeom>
          <a:solidFill>
            <a:schemeClr val="tx1"/>
          </a:solidFill>
        </p:spPr>
        <p:txBody>
          <a:bodyPr wrap="square">
            <a:spAutoFit/>
          </a:bodyPr>
          <a:lstStyle/>
          <a:p>
            <a:r>
              <a:rPr lang="en-US" altLang="ko-KR">
                <a:solidFill>
                  <a:srgbClr val="C586C0"/>
                </a:solidFill>
                <a:latin typeface="Consolas" panose="020B0609020204030204" pitchFamily="49" charset="0"/>
              </a:rPr>
              <a:t>import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pandas</a:t>
            </a:r>
            <a:r>
              <a:rPr lang="en-US" altLang="ko-KR">
                <a:solidFill>
                  <a:srgbClr val="CCCCCC"/>
                </a:solidFill>
                <a:latin typeface="Consolas" panose="020B0609020204030204" pitchFamily="49" charset="0"/>
              </a:rPr>
              <a:t> </a:t>
            </a:r>
            <a:r>
              <a:rPr lang="en-US" altLang="ko-KR">
                <a:solidFill>
                  <a:srgbClr val="569CD6"/>
                </a:solidFill>
                <a:latin typeface="Consolas" panose="020B0609020204030204" pitchFamily="49" charset="0"/>
              </a:rPr>
              <a:t>as</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pd</a:t>
            </a:r>
            <a:endParaRPr lang="en-US" altLang="ko-KR">
              <a:solidFill>
                <a:srgbClr val="CCCCCC"/>
              </a:solidFill>
              <a:latin typeface="Consolas" panose="020B0609020204030204" pitchFamily="49" charset="0"/>
            </a:endParaRPr>
          </a:p>
          <a:p>
            <a:br>
              <a:rPr lang="en-US" altLang="ko-KR">
                <a:solidFill>
                  <a:srgbClr val="CCCCCC"/>
                </a:solidFill>
                <a:latin typeface="Consolas" panose="020B0609020204030204" pitchFamily="49" charset="0"/>
              </a:rPr>
            </a:br>
            <a:r>
              <a:rPr lang="en-US" altLang="ko-KR">
                <a:solidFill>
                  <a:srgbClr val="9CDCFE"/>
                </a:solidFill>
                <a:latin typeface="Consolas" panose="020B0609020204030204" pitchFamily="49" charset="0"/>
              </a:rPr>
              <a:t>df</a:t>
            </a:r>
            <a:r>
              <a:rPr lang="en-US" altLang="ko-KR">
                <a:solidFill>
                  <a:srgbClr val="CCCCCC"/>
                </a:solidFill>
                <a:latin typeface="Consolas" panose="020B0609020204030204" pitchFamily="49" charset="0"/>
              </a:rPr>
              <a:t> </a:t>
            </a:r>
            <a:r>
              <a:rPr lang="en-US" altLang="ko-KR">
                <a:solidFill>
                  <a:srgbClr val="D4D4D4"/>
                </a:solidFill>
                <a:latin typeface="Consolas" panose="020B0609020204030204" pitchFamily="49" charset="0"/>
              </a:rPr>
              <a: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pd</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read_csv</a:t>
            </a:r>
            <a:r>
              <a:rPr lang="en-US" altLang="ko-KR">
                <a:solidFill>
                  <a:srgbClr val="CCCCCC"/>
                </a:solidFill>
                <a:latin typeface="Consolas" panose="020B0609020204030204" pitchFamily="49" charset="0"/>
              </a:rPr>
              <a:t>(</a:t>
            </a:r>
            <a:r>
              <a:rPr lang="en-US" altLang="ko-KR">
                <a:solidFill>
                  <a:srgbClr val="CE9178"/>
                </a:solidFill>
                <a:latin typeface="Consolas" panose="020B0609020204030204" pitchFamily="49" charset="0"/>
              </a:rPr>
              <a:t>'DHTSensor.csv'</a:t>
            </a:r>
            <a:r>
              <a:rPr lang="en-US" altLang="ko-KR">
                <a:solidFill>
                  <a:srgbClr val="CCCCCC"/>
                </a:solidFill>
                <a:latin typeface="Consolas" panose="020B0609020204030204" pitchFamily="49" charset="0"/>
              </a:rPr>
              <a:t>)</a:t>
            </a:r>
          </a:p>
          <a:p>
            <a:br>
              <a:rPr lang="en-US" altLang="ko-KR">
                <a:solidFill>
                  <a:srgbClr val="CCCCCC"/>
                </a:solidFill>
                <a:latin typeface="Consolas" panose="020B0609020204030204" pitchFamily="49" charset="0"/>
              </a:rPr>
            </a:br>
            <a:r>
              <a:rPr lang="en-US" altLang="ko-KR">
                <a:solidFill>
                  <a:srgbClr val="9CDCFE"/>
                </a:solidFill>
                <a:latin typeface="Consolas" panose="020B0609020204030204" pitchFamily="49" charset="0"/>
              </a:rPr>
              <a:t>df</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info</a:t>
            </a:r>
            <a:r>
              <a:rPr lang="en-US" altLang="ko-KR">
                <a:solidFill>
                  <a:srgbClr val="CCCCCC"/>
                </a:solidFill>
                <a:latin typeface="Consolas" panose="020B0609020204030204" pitchFamily="49" charset="0"/>
              </a:rPr>
              <a:t>()</a:t>
            </a:r>
          </a:p>
          <a:p>
            <a:r>
              <a:rPr lang="en-US" altLang="ko-KR">
                <a:solidFill>
                  <a:srgbClr val="9CDCFE"/>
                </a:solidFill>
                <a:latin typeface="Consolas" panose="020B0609020204030204" pitchFamily="49" charset="0"/>
              </a:rPr>
              <a:t>TempAvg</a:t>
            </a:r>
            <a:r>
              <a:rPr lang="en-US" altLang="ko-KR">
                <a:solidFill>
                  <a:srgbClr val="D4D4D4"/>
                </a:solidFill>
                <a:latin typeface="Consolas" panose="020B0609020204030204" pitchFamily="49" charset="0"/>
              </a:rPr>
              <a:t>=</a:t>
            </a:r>
            <a:r>
              <a:rPr lang="en-US" altLang="ko-KR">
                <a:solidFill>
                  <a:srgbClr val="9CDCFE"/>
                </a:solidFill>
                <a:latin typeface="Consolas" panose="020B0609020204030204" pitchFamily="49" charset="0"/>
              </a:rPr>
              <a:t>df</a:t>
            </a:r>
            <a:r>
              <a:rPr lang="en-US" altLang="ko-KR">
                <a:solidFill>
                  <a:srgbClr val="CCCCCC"/>
                </a:solidFill>
                <a:latin typeface="Consolas" panose="020B0609020204030204" pitchFamily="49" charset="0"/>
              </a:rPr>
              <a:t>[</a:t>
            </a:r>
            <a:r>
              <a:rPr lang="en-US" altLang="ko-KR">
                <a:solidFill>
                  <a:srgbClr val="CE9178"/>
                </a:solidFill>
                <a:latin typeface="Consolas" panose="020B0609020204030204" pitchFamily="49" charset="0"/>
              </a:rPr>
              <a:t>'Temp'</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mean</a:t>
            </a:r>
            <a:r>
              <a:rPr lang="en-US" altLang="ko-KR">
                <a:solidFill>
                  <a:srgbClr val="CCCCCC"/>
                </a:solidFill>
                <a:latin typeface="Consolas" panose="020B0609020204030204" pitchFamily="49" charset="0"/>
              </a:rPr>
              <a:t>()</a:t>
            </a:r>
          </a:p>
          <a:p>
            <a:r>
              <a:rPr lang="en-US" altLang="ko-KR">
                <a:solidFill>
                  <a:srgbClr val="DCDCAA"/>
                </a:solidFill>
                <a:latin typeface="Consolas" panose="020B0609020204030204" pitchFamily="49" charset="0"/>
              </a:rPr>
              <a:t>print</a:t>
            </a:r>
            <a:r>
              <a:rPr lang="en-US" altLang="ko-KR">
                <a:solidFill>
                  <a:srgbClr val="CCCCCC"/>
                </a:solidFill>
                <a:latin typeface="Consolas" panose="020B0609020204030204" pitchFamily="49" charset="0"/>
              </a:rPr>
              <a:t>(</a:t>
            </a:r>
            <a:r>
              <a:rPr lang="en-US" altLang="ko-KR">
                <a:solidFill>
                  <a:srgbClr val="CE9178"/>
                </a:solidFill>
                <a:latin typeface="Consolas" panose="020B0609020204030204" pitchFamily="49" charset="0"/>
              </a:rPr>
              <a:t>'TempAvg='</a:t>
            </a:r>
            <a:r>
              <a:rPr lang="en-US" altLang="ko-KR">
                <a:solidFill>
                  <a:srgbClr val="CCCCCC"/>
                </a:solidFill>
                <a:latin typeface="Consolas" panose="020B0609020204030204" pitchFamily="49" charset="0"/>
              </a:rPr>
              <a:t>, </a:t>
            </a:r>
            <a:r>
              <a:rPr lang="en-US" altLang="ko-KR">
                <a:solidFill>
                  <a:srgbClr val="9CDCFE"/>
                </a:solidFill>
                <a:latin typeface="Consolas" panose="020B0609020204030204" pitchFamily="49" charset="0"/>
              </a:rPr>
              <a:t>TempAvg</a:t>
            </a:r>
            <a:r>
              <a:rPr lang="en-US" altLang="ko-KR">
                <a:solidFill>
                  <a:srgbClr val="CCCCCC"/>
                </a:solidFill>
                <a:latin typeface="Consolas" panose="020B0609020204030204" pitchFamily="49" charset="0"/>
              </a:rPr>
              <a:t>)</a:t>
            </a:r>
          </a:p>
          <a:p>
            <a:r>
              <a:rPr lang="en-US" altLang="ko-KR">
                <a:solidFill>
                  <a:srgbClr val="9CDCFE"/>
                </a:solidFill>
                <a:latin typeface="Consolas" panose="020B0609020204030204" pitchFamily="49" charset="0"/>
              </a:rPr>
              <a:t>HumiAvg</a:t>
            </a:r>
            <a:r>
              <a:rPr lang="en-US" altLang="ko-KR">
                <a:solidFill>
                  <a:srgbClr val="D4D4D4"/>
                </a:solidFill>
                <a:latin typeface="Consolas" panose="020B0609020204030204" pitchFamily="49" charset="0"/>
              </a:rPr>
              <a:t>=</a:t>
            </a:r>
            <a:r>
              <a:rPr lang="en-US" altLang="ko-KR">
                <a:solidFill>
                  <a:srgbClr val="9CDCFE"/>
                </a:solidFill>
                <a:latin typeface="Consolas" panose="020B0609020204030204" pitchFamily="49" charset="0"/>
              </a:rPr>
              <a:t>df</a:t>
            </a:r>
            <a:r>
              <a:rPr lang="en-US" altLang="ko-KR">
                <a:solidFill>
                  <a:srgbClr val="CCCCCC"/>
                </a:solidFill>
                <a:latin typeface="Consolas" panose="020B0609020204030204" pitchFamily="49" charset="0"/>
              </a:rPr>
              <a:t>[</a:t>
            </a:r>
            <a:r>
              <a:rPr lang="en-US" altLang="ko-KR">
                <a:solidFill>
                  <a:srgbClr val="CE9178"/>
                </a:solidFill>
                <a:latin typeface="Consolas" panose="020B0609020204030204" pitchFamily="49" charset="0"/>
              </a:rPr>
              <a:t>'Humi'</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mean</a:t>
            </a:r>
            <a:r>
              <a:rPr lang="en-US" altLang="ko-KR">
                <a:solidFill>
                  <a:srgbClr val="CCCCCC"/>
                </a:solidFill>
                <a:latin typeface="Consolas" panose="020B0609020204030204" pitchFamily="49" charset="0"/>
              </a:rPr>
              <a:t>()</a:t>
            </a:r>
          </a:p>
          <a:p>
            <a:r>
              <a:rPr lang="en-US" altLang="ko-KR">
                <a:solidFill>
                  <a:srgbClr val="DCDCAA"/>
                </a:solidFill>
                <a:latin typeface="Consolas" panose="020B0609020204030204" pitchFamily="49" charset="0"/>
              </a:rPr>
              <a:t>print</a:t>
            </a:r>
            <a:r>
              <a:rPr lang="en-US" altLang="ko-KR">
                <a:solidFill>
                  <a:srgbClr val="CCCCCC"/>
                </a:solidFill>
                <a:latin typeface="Consolas" panose="020B0609020204030204" pitchFamily="49" charset="0"/>
              </a:rPr>
              <a:t>(</a:t>
            </a:r>
            <a:r>
              <a:rPr lang="en-US" altLang="ko-KR">
                <a:solidFill>
                  <a:srgbClr val="CE9178"/>
                </a:solidFill>
                <a:latin typeface="Consolas" panose="020B0609020204030204" pitchFamily="49" charset="0"/>
              </a:rPr>
              <a:t>'HumiAvg='</a:t>
            </a:r>
            <a:r>
              <a:rPr lang="en-US" altLang="ko-KR">
                <a:solidFill>
                  <a:srgbClr val="CCCCCC"/>
                </a:solidFill>
                <a:latin typeface="Consolas" panose="020B0609020204030204" pitchFamily="49" charset="0"/>
              </a:rPr>
              <a:t>, </a:t>
            </a:r>
            <a:r>
              <a:rPr lang="en-US" altLang="ko-KR">
                <a:solidFill>
                  <a:srgbClr val="9CDCFE"/>
                </a:solidFill>
                <a:latin typeface="Consolas" panose="020B0609020204030204" pitchFamily="49" charset="0"/>
              </a:rPr>
              <a:t>HumiAvg</a:t>
            </a:r>
            <a:r>
              <a:rPr lang="en-US" altLang="ko-KR">
                <a:solidFill>
                  <a:srgbClr val="CCCCCC"/>
                </a:solidFill>
                <a:latin typeface="Consolas" panose="020B0609020204030204" pitchFamily="49" charset="0"/>
              </a:rPr>
              <a:t>)</a:t>
            </a:r>
          </a:p>
          <a:p>
            <a:r>
              <a:rPr lang="en-US" altLang="ko-KR">
                <a:solidFill>
                  <a:srgbClr val="DCDCAA"/>
                </a:solidFill>
                <a:latin typeface="Consolas" panose="020B0609020204030204" pitchFamily="49" charset="0"/>
              </a:rPr>
              <a:t>print</a:t>
            </a:r>
            <a:r>
              <a:rPr lang="en-US" altLang="ko-KR">
                <a:solidFill>
                  <a:srgbClr val="CCCCCC"/>
                </a:solidFill>
                <a:latin typeface="Consolas" panose="020B0609020204030204" pitchFamily="49" charset="0"/>
              </a:rPr>
              <a:t>(</a:t>
            </a:r>
            <a:r>
              <a:rPr lang="en-US" altLang="ko-KR">
                <a:solidFill>
                  <a:srgbClr val="CE9178"/>
                </a:solidFill>
                <a:latin typeface="Consolas" panose="020B0609020204030204" pitchFamily="49" charset="0"/>
              </a:rPr>
              <a:t>'==============  df.describe() ============='</a:t>
            </a:r>
            <a:r>
              <a:rPr lang="en-US" altLang="ko-KR">
                <a:solidFill>
                  <a:srgbClr val="CCCCCC"/>
                </a:solidFill>
                <a:latin typeface="Consolas" panose="020B0609020204030204" pitchFamily="49" charset="0"/>
              </a:rPr>
              <a:t>)</a:t>
            </a:r>
          </a:p>
          <a:p>
            <a:r>
              <a:rPr lang="en-US" altLang="ko-KR">
                <a:solidFill>
                  <a:srgbClr val="DCDCAA"/>
                </a:solidFill>
                <a:latin typeface="Consolas" panose="020B0609020204030204" pitchFamily="49" charset="0"/>
              </a:rPr>
              <a:t>print</a:t>
            </a:r>
            <a:r>
              <a:rPr lang="en-US" altLang="ko-KR">
                <a:solidFill>
                  <a:srgbClr val="CCCCCC"/>
                </a:solidFill>
                <a:latin typeface="Consolas" panose="020B0609020204030204" pitchFamily="49" charset="0"/>
              </a:rPr>
              <a:t>(</a:t>
            </a:r>
            <a:r>
              <a:rPr lang="en-US" altLang="ko-KR">
                <a:solidFill>
                  <a:srgbClr val="9CDCFE"/>
                </a:solidFill>
                <a:latin typeface="Consolas" panose="020B0609020204030204" pitchFamily="49" charset="0"/>
              </a:rPr>
              <a:t>df</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describe</a:t>
            </a:r>
            <a:r>
              <a:rPr lang="en-US" altLang="ko-KR">
                <a:solidFill>
                  <a:srgbClr val="CCCCCC"/>
                </a:solidFill>
                <a:latin typeface="Consolas" panose="020B0609020204030204" pitchFamily="49" charset="0"/>
              </a:rPr>
              <a:t>())</a:t>
            </a:r>
          </a:p>
          <a:p>
            <a:br>
              <a:rPr lang="en-US" altLang="ko-KR">
                <a:solidFill>
                  <a:srgbClr val="CCCCCC"/>
                </a:solidFill>
                <a:latin typeface="Consolas" panose="020B0609020204030204" pitchFamily="49" charset="0"/>
              </a:rPr>
            </a:br>
            <a:endParaRPr lang="en-US" altLang="ko-KR">
              <a:solidFill>
                <a:srgbClr val="CCCCCC"/>
              </a:solidFill>
              <a:latin typeface="Consolas" panose="020B0609020204030204" pitchFamily="49" charset="0"/>
            </a:endParaRPr>
          </a:p>
        </p:txBody>
      </p:sp>
    </p:spTree>
    <p:extLst>
      <p:ext uri="{BB962C8B-B14F-4D97-AF65-F5344CB8AC3E}">
        <p14:creationId xmlns:p14="http://schemas.microsoft.com/office/powerpoint/2010/main" val="1332385196"/>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a:t>
            </a:r>
            <a:endParaRPr lang="ko-KR" altLang="en-US" sz="2000" b="1" dirty="0">
              <a:solidFill>
                <a:srgbClr val="000099"/>
              </a:solidFill>
            </a:endParaRPr>
          </a:p>
        </p:txBody>
      </p:sp>
      <p:sp>
        <p:nvSpPr>
          <p:cNvPr id="7" name="직사각형 6"/>
          <p:cNvSpPr/>
          <p:nvPr/>
        </p:nvSpPr>
        <p:spPr>
          <a:xfrm>
            <a:off x="1853492" y="801067"/>
            <a:ext cx="6862903" cy="118181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1608868877"/>
              </p:ext>
            </p:extLst>
          </p:nvPr>
        </p:nvGraphicFramePr>
        <p:xfrm>
          <a:off x="1972615" y="928615"/>
          <a:ext cx="3887097" cy="895876"/>
        </p:xfrm>
        <a:graphic>
          <a:graphicData uri="http://schemas.openxmlformats.org/drawingml/2006/table">
            <a:tbl>
              <a:tblPr firstRow="1" bandRow="1">
                <a:tableStyleId>{F5AB1C69-6EDB-4FF4-983F-18BD219EF322}</a:tableStyleId>
              </a:tblPr>
              <a:tblGrid>
                <a:gridCol w="346444">
                  <a:extLst>
                    <a:ext uri="{9D8B030D-6E8A-4147-A177-3AD203B41FA5}">
                      <a16:colId xmlns:a16="http://schemas.microsoft.com/office/drawing/2014/main" val="2147013170"/>
                    </a:ext>
                  </a:extLst>
                </a:gridCol>
                <a:gridCol w="3540653">
                  <a:extLst>
                    <a:ext uri="{9D8B030D-6E8A-4147-A177-3AD203B41FA5}">
                      <a16:colId xmlns:a16="http://schemas.microsoft.com/office/drawing/2014/main" val="2125429397"/>
                    </a:ext>
                  </a:extLst>
                </a:gridCol>
              </a:tblGrid>
              <a:tr h="320313">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dhtData.shape</a:t>
                      </a:r>
                    </a:p>
                  </a:txBody>
                  <a:tcPr marT="72000">
                    <a:solidFill>
                      <a:schemeClr val="bg1">
                        <a:lumMod val="85000"/>
                      </a:schemeClr>
                    </a:solidFill>
                  </a:tcPr>
                </a:tc>
                <a:extLst>
                  <a:ext uri="{0D108BD9-81ED-4DB2-BD59-A6C34878D82A}">
                    <a16:rowId xmlns:a16="http://schemas.microsoft.com/office/drawing/2014/main" val="3213890852"/>
                  </a:ext>
                </a:extLst>
              </a:tr>
              <a:tr h="503836">
                <a:tc>
                  <a:txBody>
                    <a:bodyPr/>
                    <a:lstStyle/>
                    <a:p>
                      <a:pPr latinLnBrk="1"/>
                      <a:endParaRPr lang="ko-KR" altLang="en-US"/>
                    </a:p>
                  </a:txBody>
                  <a:tcPr marT="72000">
                    <a:solidFill>
                      <a:schemeClr val="bg1">
                        <a:lumMod val="95000"/>
                      </a:schemeClr>
                    </a:solidFill>
                  </a:tcPr>
                </a:tc>
                <a:tc>
                  <a:txBody>
                    <a:bodyPr/>
                    <a:lstStyle/>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(779, 4)</a:t>
                      </a:r>
                      <a:endParaRPr lang="ko-KR" altLang="en-US" sz="1400">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046306" y="994578"/>
            <a:ext cx="276225" cy="266700"/>
          </a:xfrm>
          <a:prstGeom prst="rect">
            <a:avLst/>
          </a:prstGeom>
        </p:spPr>
      </p:pic>
      <p:pic>
        <p:nvPicPr>
          <p:cNvPr id="10" name="그림 9"/>
          <p:cNvPicPr>
            <a:picLocks noChangeAspect="1"/>
          </p:cNvPicPr>
          <p:nvPr/>
        </p:nvPicPr>
        <p:blipFill>
          <a:blip r:embed="rId3"/>
          <a:stretch>
            <a:fillRect/>
          </a:stretch>
        </p:blipFill>
        <p:spPr>
          <a:xfrm>
            <a:off x="2065355" y="1454042"/>
            <a:ext cx="238125" cy="209550"/>
          </a:xfrm>
          <a:prstGeom prst="rect">
            <a:avLst/>
          </a:prstGeom>
        </p:spPr>
      </p:pic>
      <p:sp>
        <p:nvSpPr>
          <p:cNvPr id="11" name="TextBox 10"/>
          <p:cNvSpPr txBox="1"/>
          <p:nvPr/>
        </p:nvSpPr>
        <p:spPr>
          <a:xfrm>
            <a:off x="5974231" y="1391973"/>
            <a:ext cx="2627642" cy="400110"/>
          </a:xfrm>
          <a:prstGeom prst="rect">
            <a:avLst/>
          </a:prstGeom>
          <a:solidFill>
            <a:schemeClr val="accent5">
              <a:lumMod val="20000"/>
              <a:lumOff val="80000"/>
            </a:schemeClr>
          </a:solidFill>
        </p:spPr>
        <p:txBody>
          <a:bodyPr wrap="none" rtlCol="0">
            <a:spAutoFit/>
          </a:bodyPr>
          <a:lstStyle/>
          <a:p>
            <a:pPr>
              <a:lnSpc>
                <a:spcPts val="2400"/>
              </a:lnSpc>
            </a:pPr>
            <a:r>
              <a:rPr lang="en-US" altLang="ko-KR" sz="1400">
                <a:latin typeface="+mn-ea"/>
              </a:rPr>
              <a:t>779</a:t>
            </a:r>
            <a:r>
              <a:rPr lang="ko-KR" altLang="en-US" sz="1400">
                <a:latin typeface="+mn-ea"/>
              </a:rPr>
              <a:t>개의 행과 </a:t>
            </a:r>
            <a:r>
              <a:rPr lang="en-US" altLang="ko-KR" sz="1400">
                <a:latin typeface="+mn-ea"/>
              </a:rPr>
              <a:t>4</a:t>
            </a:r>
            <a:r>
              <a:rPr lang="ko-KR" altLang="en-US" sz="1400">
                <a:latin typeface="+mn-ea"/>
              </a:rPr>
              <a:t>개의 열로 구성</a:t>
            </a:r>
          </a:p>
        </p:txBody>
      </p:sp>
      <p:sp>
        <p:nvSpPr>
          <p:cNvPr id="12" name="직사각형 11"/>
          <p:cNvSpPr/>
          <p:nvPr/>
        </p:nvSpPr>
        <p:spPr>
          <a:xfrm>
            <a:off x="1853491" y="2187191"/>
            <a:ext cx="8603396" cy="30990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3" name="표 12"/>
          <p:cNvGraphicFramePr>
            <a:graphicFrameLocks noGrp="1"/>
          </p:cNvGraphicFramePr>
          <p:nvPr>
            <p:extLst>
              <p:ext uri="{D42A27DB-BD31-4B8C-83A1-F6EECF244321}">
                <p14:modId xmlns:p14="http://schemas.microsoft.com/office/powerpoint/2010/main" val="565728203"/>
              </p:ext>
            </p:extLst>
          </p:nvPr>
        </p:nvGraphicFramePr>
        <p:xfrm>
          <a:off x="1972615" y="2314739"/>
          <a:ext cx="4013073" cy="2403060"/>
        </p:xfrm>
        <a:graphic>
          <a:graphicData uri="http://schemas.openxmlformats.org/drawingml/2006/table">
            <a:tbl>
              <a:tblPr firstRow="1" bandRow="1">
                <a:tableStyleId>{F5AB1C69-6EDB-4FF4-983F-18BD219EF322}</a:tableStyleId>
              </a:tblPr>
              <a:tblGrid>
                <a:gridCol w="357672">
                  <a:extLst>
                    <a:ext uri="{9D8B030D-6E8A-4147-A177-3AD203B41FA5}">
                      <a16:colId xmlns:a16="http://schemas.microsoft.com/office/drawing/2014/main" val="2147013170"/>
                    </a:ext>
                  </a:extLst>
                </a:gridCol>
                <a:gridCol w="3655401">
                  <a:extLst>
                    <a:ext uri="{9D8B030D-6E8A-4147-A177-3AD203B41FA5}">
                      <a16:colId xmlns:a16="http://schemas.microsoft.com/office/drawing/2014/main" val="2125429397"/>
                    </a:ext>
                  </a:extLst>
                </a:gridCol>
              </a:tblGrid>
              <a:tr h="296616">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dhtData.head()</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2011020">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14" name="그림 13"/>
          <p:cNvPicPr>
            <a:picLocks noChangeAspect="1"/>
          </p:cNvPicPr>
          <p:nvPr/>
        </p:nvPicPr>
        <p:blipFill>
          <a:blip r:embed="rId2">
            <a:clrChange>
              <a:clrFrom>
                <a:srgbClr val="F7F7F7"/>
              </a:clrFrom>
              <a:clrTo>
                <a:srgbClr val="F7F7F7">
                  <a:alpha val="0"/>
                </a:srgbClr>
              </a:clrTo>
            </a:clrChange>
          </a:blip>
          <a:stretch>
            <a:fillRect/>
          </a:stretch>
        </p:blipFill>
        <p:spPr>
          <a:xfrm>
            <a:off x="2046306" y="2404926"/>
            <a:ext cx="276225" cy="266700"/>
          </a:xfrm>
          <a:prstGeom prst="rect">
            <a:avLst/>
          </a:prstGeom>
        </p:spPr>
      </p:pic>
      <p:pic>
        <p:nvPicPr>
          <p:cNvPr id="15" name="그림 14"/>
          <p:cNvPicPr>
            <a:picLocks noChangeAspect="1"/>
          </p:cNvPicPr>
          <p:nvPr/>
        </p:nvPicPr>
        <p:blipFill>
          <a:blip r:embed="rId3"/>
          <a:stretch>
            <a:fillRect/>
          </a:stretch>
        </p:blipFill>
        <p:spPr>
          <a:xfrm>
            <a:off x="2065355" y="2864390"/>
            <a:ext cx="238125" cy="209550"/>
          </a:xfrm>
          <a:prstGeom prst="rect">
            <a:avLst/>
          </a:prstGeom>
        </p:spPr>
      </p:pic>
      <p:graphicFrame>
        <p:nvGraphicFramePr>
          <p:cNvPr id="21" name="표 20"/>
          <p:cNvGraphicFramePr>
            <a:graphicFrameLocks noGrp="1"/>
          </p:cNvGraphicFramePr>
          <p:nvPr>
            <p:extLst>
              <p:ext uri="{D42A27DB-BD31-4B8C-83A1-F6EECF244321}">
                <p14:modId xmlns:p14="http://schemas.microsoft.com/office/powerpoint/2010/main" val="3193072225"/>
              </p:ext>
            </p:extLst>
          </p:nvPr>
        </p:nvGraphicFramePr>
        <p:xfrm>
          <a:off x="2497283" y="2848805"/>
          <a:ext cx="3294600" cy="1828800"/>
        </p:xfrm>
        <a:graphic>
          <a:graphicData uri="http://schemas.openxmlformats.org/drawingml/2006/table">
            <a:tbl>
              <a:tblPr>
                <a:tableStyleId>{2D5ABB26-0587-4C30-8999-92F81FD0307C}</a:tableStyleId>
              </a:tblPr>
              <a:tblGrid>
                <a:gridCol w="426459">
                  <a:extLst>
                    <a:ext uri="{9D8B030D-6E8A-4147-A177-3AD203B41FA5}">
                      <a16:colId xmlns:a16="http://schemas.microsoft.com/office/drawing/2014/main" val="2752559785"/>
                    </a:ext>
                  </a:extLst>
                </a:gridCol>
                <a:gridCol w="585741">
                  <a:extLst>
                    <a:ext uri="{9D8B030D-6E8A-4147-A177-3AD203B41FA5}">
                      <a16:colId xmlns:a16="http://schemas.microsoft.com/office/drawing/2014/main" val="3267950562"/>
                    </a:ext>
                  </a:extLst>
                </a:gridCol>
                <a:gridCol w="820800">
                  <a:extLst>
                    <a:ext uri="{9D8B030D-6E8A-4147-A177-3AD203B41FA5}">
                      <a16:colId xmlns:a16="http://schemas.microsoft.com/office/drawing/2014/main" val="3790019181"/>
                    </a:ext>
                  </a:extLst>
                </a:gridCol>
                <a:gridCol w="802680">
                  <a:extLst>
                    <a:ext uri="{9D8B030D-6E8A-4147-A177-3AD203B41FA5}">
                      <a16:colId xmlns:a16="http://schemas.microsoft.com/office/drawing/2014/main" val="1267366826"/>
                    </a:ext>
                  </a:extLst>
                </a:gridCol>
                <a:gridCol w="658920">
                  <a:extLst>
                    <a:ext uri="{9D8B030D-6E8A-4147-A177-3AD203B41FA5}">
                      <a16:colId xmlns:a16="http://schemas.microsoft.com/office/drawing/2014/main" val="348248203"/>
                    </a:ext>
                  </a:extLst>
                </a:gridCol>
              </a:tblGrid>
              <a:tr h="0">
                <a:tc>
                  <a:txBody>
                    <a:bodyPr/>
                    <a:lstStyle/>
                    <a:p>
                      <a:pPr algn="r"/>
                      <a:endParaRPr lang="ko-KR" alt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No</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Temp</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Humi</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Insp</a:t>
                      </a:r>
                      <a:endParaRPr lang="en-US" sz="1400" b="1">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96265358"/>
                  </a:ext>
                </a:extLst>
              </a:tr>
              <a:tr h="0">
                <a:tc>
                  <a:txBody>
                    <a:bodyPr/>
                    <a:lstStyle/>
                    <a:p>
                      <a:pPr fontAlgn="ctr"/>
                      <a:r>
                        <a:rPr lang="en-US" altLang="ko-KR" sz="1400">
                          <a:effectLst/>
                        </a:rPr>
                        <a:t>0</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1</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86.0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148027169"/>
                  </a:ext>
                </a:extLst>
              </a:tr>
              <a:tr h="0">
                <a:tc>
                  <a:txBody>
                    <a:bodyPr/>
                    <a:lstStyle/>
                    <a:p>
                      <a:pPr fontAlgn="ctr"/>
                      <a:r>
                        <a:rPr lang="en-US" altLang="ko-KR" sz="1400">
                          <a:effectLst/>
                        </a:rPr>
                        <a:t>3</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4</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85.0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550605255"/>
                  </a:ext>
                </a:extLst>
              </a:tr>
              <a:tr h="0">
                <a:tc>
                  <a:txBody>
                    <a:bodyPr/>
                    <a:lstStyle/>
                    <a:p>
                      <a:pPr fontAlgn="ctr"/>
                      <a:r>
                        <a:rPr lang="en-US" altLang="ko-KR" sz="1400">
                          <a:effectLst/>
                        </a:rPr>
                        <a:t>4</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5</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85.0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143575357"/>
                  </a:ext>
                </a:extLst>
              </a:tr>
              <a:tr h="0">
                <a:tc>
                  <a:txBody>
                    <a:bodyPr/>
                    <a:lstStyle/>
                    <a:p>
                      <a:pPr fontAlgn="ctr"/>
                      <a:r>
                        <a:rPr lang="en-US" altLang="ko-KR" sz="1400">
                          <a:effectLst/>
                        </a:rPr>
                        <a:t>5</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6</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85.0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359117978"/>
                  </a:ext>
                </a:extLst>
              </a:tr>
              <a:tr h="0">
                <a:tc>
                  <a:txBody>
                    <a:bodyPr/>
                    <a:lstStyle/>
                    <a:p>
                      <a:pPr fontAlgn="ctr"/>
                      <a:r>
                        <a:rPr lang="en-US" altLang="ko-KR" sz="1400">
                          <a:effectLst/>
                        </a:rPr>
                        <a:t>6</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7</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85.0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734869566"/>
                  </a:ext>
                </a:extLst>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2335476616"/>
              </p:ext>
            </p:extLst>
          </p:nvPr>
        </p:nvGraphicFramePr>
        <p:xfrm>
          <a:off x="6204581" y="2314739"/>
          <a:ext cx="4013073" cy="2403060"/>
        </p:xfrm>
        <a:graphic>
          <a:graphicData uri="http://schemas.openxmlformats.org/drawingml/2006/table">
            <a:tbl>
              <a:tblPr firstRow="1" bandRow="1">
                <a:tableStyleId>{F5AB1C69-6EDB-4FF4-983F-18BD219EF322}</a:tableStyleId>
              </a:tblPr>
              <a:tblGrid>
                <a:gridCol w="357672">
                  <a:extLst>
                    <a:ext uri="{9D8B030D-6E8A-4147-A177-3AD203B41FA5}">
                      <a16:colId xmlns:a16="http://schemas.microsoft.com/office/drawing/2014/main" val="2147013170"/>
                    </a:ext>
                  </a:extLst>
                </a:gridCol>
                <a:gridCol w="3655401">
                  <a:extLst>
                    <a:ext uri="{9D8B030D-6E8A-4147-A177-3AD203B41FA5}">
                      <a16:colId xmlns:a16="http://schemas.microsoft.com/office/drawing/2014/main" val="2125429397"/>
                    </a:ext>
                  </a:extLst>
                </a:gridCol>
              </a:tblGrid>
              <a:tr h="296616">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dhtData.tail()</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2011020">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graphicFrame>
        <p:nvGraphicFramePr>
          <p:cNvPr id="23" name="표 22"/>
          <p:cNvGraphicFramePr>
            <a:graphicFrameLocks noGrp="1"/>
          </p:cNvGraphicFramePr>
          <p:nvPr>
            <p:extLst>
              <p:ext uri="{D42A27DB-BD31-4B8C-83A1-F6EECF244321}">
                <p14:modId xmlns:p14="http://schemas.microsoft.com/office/powerpoint/2010/main" val="217482546"/>
              </p:ext>
            </p:extLst>
          </p:nvPr>
        </p:nvGraphicFramePr>
        <p:xfrm>
          <a:off x="6752483" y="2791524"/>
          <a:ext cx="3294600" cy="1828800"/>
        </p:xfrm>
        <a:graphic>
          <a:graphicData uri="http://schemas.openxmlformats.org/drawingml/2006/table">
            <a:tbl>
              <a:tblPr>
                <a:tableStyleId>{2D5ABB26-0587-4C30-8999-92F81FD0307C}</a:tableStyleId>
              </a:tblPr>
              <a:tblGrid>
                <a:gridCol w="603723">
                  <a:extLst>
                    <a:ext uri="{9D8B030D-6E8A-4147-A177-3AD203B41FA5}">
                      <a16:colId xmlns:a16="http://schemas.microsoft.com/office/drawing/2014/main" val="1138914402"/>
                    </a:ext>
                  </a:extLst>
                </a:gridCol>
                <a:gridCol w="714117">
                  <a:extLst>
                    <a:ext uri="{9D8B030D-6E8A-4147-A177-3AD203B41FA5}">
                      <a16:colId xmlns:a16="http://schemas.microsoft.com/office/drawing/2014/main" val="11794659"/>
                    </a:ext>
                  </a:extLst>
                </a:gridCol>
                <a:gridCol w="658920">
                  <a:extLst>
                    <a:ext uri="{9D8B030D-6E8A-4147-A177-3AD203B41FA5}">
                      <a16:colId xmlns:a16="http://schemas.microsoft.com/office/drawing/2014/main" val="2323921326"/>
                    </a:ext>
                  </a:extLst>
                </a:gridCol>
                <a:gridCol w="658920">
                  <a:extLst>
                    <a:ext uri="{9D8B030D-6E8A-4147-A177-3AD203B41FA5}">
                      <a16:colId xmlns:a16="http://schemas.microsoft.com/office/drawing/2014/main" val="88095323"/>
                    </a:ext>
                  </a:extLst>
                </a:gridCol>
                <a:gridCol w="658920">
                  <a:extLst>
                    <a:ext uri="{9D8B030D-6E8A-4147-A177-3AD203B41FA5}">
                      <a16:colId xmlns:a16="http://schemas.microsoft.com/office/drawing/2014/main" val="2532935940"/>
                    </a:ext>
                  </a:extLst>
                </a:gridCol>
              </a:tblGrid>
              <a:tr h="0">
                <a:tc>
                  <a:txBody>
                    <a:bodyPr/>
                    <a:lstStyle/>
                    <a:p>
                      <a:pPr algn="r"/>
                      <a:endParaRPr lang="ko-KR" alt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No</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Temp</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Humi</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Insp</a:t>
                      </a:r>
                      <a:endParaRPr lang="en-US" sz="1400" b="1">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1315242900"/>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776</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777</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464548487"/>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777</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778</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2044247520"/>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778</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779</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3789956829"/>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779</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780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743380205"/>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780</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781</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1602972502"/>
                  </a:ext>
                </a:extLst>
              </a:tr>
            </a:tbl>
          </a:graphicData>
        </a:graphic>
      </p:graphicFrame>
      <p:pic>
        <p:nvPicPr>
          <p:cNvPr id="24" name="그림 23"/>
          <p:cNvPicPr>
            <a:picLocks noChangeAspect="1"/>
          </p:cNvPicPr>
          <p:nvPr/>
        </p:nvPicPr>
        <p:blipFill>
          <a:blip r:embed="rId2">
            <a:clrChange>
              <a:clrFrom>
                <a:srgbClr val="F7F7F7"/>
              </a:clrFrom>
              <a:clrTo>
                <a:srgbClr val="F7F7F7">
                  <a:alpha val="0"/>
                </a:srgbClr>
              </a:clrTo>
            </a:clrChange>
          </a:blip>
          <a:stretch>
            <a:fillRect/>
          </a:stretch>
        </p:blipFill>
        <p:spPr>
          <a:xfrm>
            <a:off x="6257366" y="2369377"/>
            <a:ext cx="276225" cy="266700"/>
          </a:xfrm>
          <a:prstGeom prst="rect">
            <a:avLst/>
          </a:prstGeom>
        </p:spPr>
      </p:pic>
      <p:pic>
        <p:nvPicPr>
          <p:cNvPr id="25" name="그림 24"/>
          <p:cNvPicPr>
            <a:picLocks noChangeAspect="1"/>
          </p:cNvPicPr>
          <p:nvPr/>
        </p:nvPicPr>
        <p:blipFill>
          <a:blip r:embed="rId3"/>
          <a:stretch>
            <a:fillRect/>
          </a:stretch>
        </p:blipFill>
        <p:spPr>
          <a:xfrm>
            <a:off x="6276415" y="2828841"/>
            <a:ext cx="238125" cy="209550"/>
          </a:xfrm>
          <a:prstGeom prst="rect">
            <a:avLst/>
          </a:prstGeom>
        </p:spPr>
      </p:pic>
      <p:sp>
        <p:nvSpPr>
          <p:cNvPr id="26" name="모서리가 둥근 직사각형 25"/>
          <p:cNvSpPr/>
          <p:nvPr/>
        </p:nvSpPr>
        <p:spPr>
          <a:xfrm>
            <a:off x="2497284" y="2780095"/>
            <a:ext cx="1016073" cy="18860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모서리가 둥근 직사각형 26"/>
          <p:cNvSpPr/>
          <p:nvPr/>
        </p:nvSpPr>
        <p:spPr>
          <a:xfrm>
            <a:off x="6766673" y="2733680"/>
            <a:ext cx="1327355" cy="18860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p:cNvCxnSpPr/>
          <p:nvPr/>
        </p:nvCxnSpPr>
        <p:spPr>
          <a:xfrm>
            <a:off x="3019107" y="4683509"/>
            <a:ext cx="0" cy="2940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H="1">
            <a:off x="3005575" y="4977605"/>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228674" y="4844600"/>
            <a:ext cx="1879041" cy="338554"/>
          </a:xfrm>
          <a:prstGeom prst="rect">
            <a:avLst/>
          </a:prstGeom>
          <a:noFill/>
        </p:spPr>
        <p:txBody>
          <a:bodyPr wrap="none" rtlCol="0">
            <a:spAutoFit/>
          </a:bodyPr>
          <a:lstStyle/>
          <a:p>
            <a:r>
              <a:rPr lang="ko-KR" altLang="en-US" sz="1600"/>
              <a:t>앞부분 </a:t>
            </a:r>
            <a:r>
              <a:rPr lang="en-US" altLang="ko-KR" sz="1600"/>
              <a:t>5</a:t>
            </a:r>
            <a:r>
              <a:rPr lang="ko-KR" altLang="en-US" sz="1600"/>
              <a:t>개 데이터</a:t>
            </a:r>
          </a:p>
        </p:txBody>
      </p:sp>
      <p:cxnSp>
        <p:nvCxnSpPr>
          <p:cNvPr id="31" name="직선 연결선 30"/>
          <p:cNvCxnSpPr/>
          <p:nvPr/>
        </p:nvCxnSpPr>
        <p:spPr>
          <a:xfrm>
            <a:off x="7423467" y="4627435"/>
            <a:ext cx="0" cy="2940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flipH="1">
            <a:off x="7409935" y="4921531"/>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633034" y="4788526"/>
            <a:ext cx="1879041" cy="338554"/>
          </a:xfrm>
          <a:prstGeom prst="rect">
            <a:avLst/>
          </a:prstGeom>
          <a:noFill/>
        </p:spPr>
        <p:txBody>
          <a:bodyPr wrap="none" rtlCol="0">
            <a:spAutoFit/>
          </a:bodyPr>
          <a:lstStyle/>
          <a:p>
            <a:r>
              <a:rPr lang="ko-KR" altLang="en-US" sz="1600"/>
              <a:t>뒷부분 </a:t>
            </a:r>
            <a:r>
              <a:rPr lang="en-US" altLang="ko-KR" sz="1600"/>
              <a:t>5</a:t>
            </a:r>
            <a:r>
              <a:rPr lang="ko-KR" altLang="en-US" sz="1600"/>
              <a:t>개 데이터</a:t>
            </a:r>
          </a:p>
        </p:txBody>
      </p:sp>
    </p:spTree>
    <p:extLst>
      <p:ext uri="{BB962C8B-B14F-4D97-AF65-F5344CB8AC3E}">
        <p14:creationId xmlns:p14="http://schemas.microsoft.com/office/powerpoint/2010/main" val="1566740671"/>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head(), tail()</a:t>
            </a:r>
            <a:endParaRPr lang="ko-KR" altLang="en-US" sz="2000" b="1" dirty="0">
              <a:solidFill>
                <a:srgbClr val="000099"/>
              </a:solidFill>
            </a:endParaRPr>
          </a:p>
        </p:txBody>
      </p:sp>
      <p:sp>
        <p:nvSpPr>
          <p:cNvPr id="7" name="직사각형 6"/>
          <p:cNvSpPr/>
          <p:nvPr/>
        </p:nvSpPr>
        <p:spPr>
          <a:xfrm>
            <a:off x="1847528" y="836713"/>
            <a:ext cx="8603396" cy="34791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2626214532"/>
              </p:ext>
            </p:extLst>
          </p:nvPr>
        </p:nvGraphicFramePr>
        <p:xfrm>
          <a:off x="2017052" y="1410661"/>
          <a:ext cx="4013073" cy="1948994"/>
        </p:xfrm>
        <a:graphic>
          <a:graphicData uri="http://schemas.openxmlformats.org/drawingml/2006/table">
            <a:tbl>
              <a:tblPr firstRow="1" bandRow="1">
                <a:tableStyleId>{F5AB1C69-6EDB-4FF4-983F-18BD219EF322}</a:tableStyleId>
              </a:tblPr>
              <a:tblGrid>
                <a:gridCol w="357672">
                  <a:extLst>
                    <a:ext uri="{9D8B030D-6E8A-4147-A177-3AD203B41FA5}">
                      <a16:colId xmlns:a16="http://schemas.microsoft.com/office/drawing/2014/main" val="2147013170"/>
                    </a:ext>
                  </a:extLst>
                </a:gridCol>
                <a:gridCol w="3655401">
                  <a:extLst>
                    <a:ext uri="{9D8B030D-6E8A-4147-A177-3AD203B41FA5}">
                      <a16:colId xmlns:a16="http://schemas.microsoft.com/office/drawing/2014/main" val="2125429397"/>
                    </a:ext>
                  </a:extLst>
                </a:gridCol>
              </a:tblGrid>
              <a:tr h="366369">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dhtData.head(3)</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1556954">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090743" y="1500848"/>
            <a:ext cx="276225" cy="266700"/>
          </a:xfrm>
          <a:prstGeom prst="rect">
            <a:avLst/>
          </a:prstGeom>
        </p:spPr>
      </p:pic>
      <p:pic>
        <p:nvPicPr>
          <p:cNvPr id="10" name="그림 9"/>
          <p:cNvPicPr>
            <a:picLocks noChangeAspect="1"/>
          </p:cNvPicPr>
          <p:nvPr/>
        </p:nvPicPr>
        <p:blipFill>
          <a:blip r:embed="rId3"/>
          <a:stretch>
            <a:fillRect/>
          </a:stretch>
        </p:blipFill>
        <p:spPr>
          <a:xfrm>
            <a:off x="2109792" y="1960312"/>
            <a:ext cx="238125" cy="209550"/>
          </a:xfrm>
          <a:prstGeom prst="rect">
            <a:avLst/>
          </a:prstGeom>
        </p:spPr>
      </p:pic>
      <p:graphicFrame>
        <p:nvGraphicFramePr>
          <p:cNvPr id="11" name="표 10"/>
          <p:cNvGraphicFramePr>
            <a:graphicFrameLocks noGrp="1"/>
          </p:cNvGraphicFramePr>
          <p:nvPr>
            <p:extLst>
              <p:ext uri="{D42A27DB-BD31-4B8C-83A1-F6EECF244321}">
                <p14:modId xmlns:p14="http://schemas.microsoft.com/office/powerpoint/2010/main" val="4154128773"/>
              </p:ext>
            </p:extLst>
          </p:nvPr>
        </p:nvGraphicFramePr>
        <p:xfrm>
          <a:off x="2541720" y="1944727"/>
          <a:ext cx="3294600" cy="1219200"/>
        </p:xfrm>
        <a:graphic>
          <a:graphicData uri="http://schemas.openxmlformats.org/drawingml/2006/table">
            <a:tbl>
              <a:tblPr>
                <a:tableStyleId>{2D5ABB26-0587-4C30-8999-92F81FD0307C}</a:tableStyleId>
              </a:tblPr>
              <a:tblGrid>
                <a:gridCol w="426459">
                  <a:extLst>
                    <a:ext uri="{9D8B030D-6E8A-4147-A177-3AD203B41FA5}">
                      <a16:colId xmlns:a16="http://schemas.microsoft.com/office/drawing/2014/main" val="2752559785"/>
                    </a:ext>
                  </a:extLst>
                </a:gridCol>
                <a:gridCol w="585741">
                  <a:extLst>
                    <a:ext uri="{9D8B030D-6E8A-4147-A177-3AD203B41FA5}">
                      <a16:colId xmlns:a16="http://schemas.microsoft.com/office/drawing/2014/main" val="3267950562"/>
                    </a:ext>
                  </a:extLst>
                </a:gridCol>
                <a:gridCol w="820800">
                  <a:extLst>
                    <a:ext uri="{9D8B030D-6E8A-4147-A177-3AD203B41FA5}">
                      <a16:colId xmlns:a16="http://schemas.microsoft.com/office/drawing/2014/main" val="3790019181"/>
                    </a:ext>
                  </a:extLst>
                </a:gridCol>
                <a:gridCol w="802680">
                  <a:extLst>
                    <a:ext uri="{9D8B030D-6E8A-4147-A177-3AD203B41FA5}">
                      <a16:colId xmlns:a16="http://schemas.microsoft.com/office/drawing/2014/main" val="1267366826"/>
                    </a:ext>
                  </a:extLst>
                </a:gridCol>
                <a:gridCol w="658920">
                  <a:extLst>
                    <a:ext uri="{9D8B030D-6E8A-4147-A177-3AD203B41FA5}">
                      <a16:colId xmlns:a16="http://schemas.microsoft.com/office/drawing/2014/main" val="348248203"/>
                    </a:ext>
                  </a:extLst>
                </a:gridCol>
              </a:tblGrid>
              <a:tr h="0">
                <a:tc>
                  <a:txBody>
                    <a:bodyPr/>
                    <a:lstStyle/>
                    <a:p>
                      <a:pPr algn="r"/>
                      <a:endParaRPr lang="ko-KR" alt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No</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Temp</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Humi</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Insp</a:t>
                      </a:r>
                      <a:endParaRPr lang="en-US" sz="1400" b="1">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96265358"/>
                  </a:ext>
                </a:extLst>
              </a:tr>
              <a:tr h="0">
                <a:tc>
                  <a:txBody>
                    <a:bodyPr/>
                    <a:lstStyle/>
                    <a:p>
                      <a:pPr fontAlgn="ctr"/>
                      <a:r>
                        <a:rPr lang="en-US" altLang="ko-KR" sz="1400">
                          <a:effectLst/>
                        </a:rPr>
                        <a:t>0</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1</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86.0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148027169"/>
                  </a:ext>
                </a:extLst>
              </a:tr>
              <a:tr h="0">
                <a:tc>
                  <a:txBody>
                    <a:bodyPr/>
                    <a:lstStyle/>
                    <a:p>
                      <a:pPr fontAlgn="ctr"/>
                      <a:r>
                        <a:rPr lang="en-US" altLang="ko-KR" sz="1400">
                          <a:effectLst/>
                        </a:rPr>
                        <a:t>3</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4</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85.0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550605255"/>
                  </a:ext>
                </a:extLst>
              </a:tr>
              <a:tr h="0">
                <a:tc>
                  <a:txBody>
                    <a:bodyPr/>
                    <a:lstStyle/>
                    <a:p>
                      <a:pPr fontAlgn="ctr"/>
                      <a:r>
                        <a:rPr lang="en-US" altLang="ko-KR" sz="1400">
                          <a:effectLst/>
                        </a:rPr>
                        <a:t>4</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5</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27.0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rPr>
                        <a:t>85.0</a:t>
                      </a:r>
                      <a:endParaRPr lang="en-US" altLang="ko-KR" sz="1400">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143575357"/>
                  </a:ext>
                </a:extLst>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4167558389"/>
              </p:ext>
            </p:extLst>
          </p:nvPr>
        </p:nvGraphicFramePr>
        <p:xfrm>
          <a:off x="6249018" y="1410661"/>
          <a:ext cx="4013073" cy="1678488"/>
        </p:xfrm>
        <a:graphic>
          <a:graphicData uri="http://schemas.openxmlformats.org/drawingml/2006/table">
            <a:tbl>
              <a:tblPr firstRow="1" bandRow="1">
                <a:tableStyleId>{F5AB1C69-6EDB-4FF4-983F-18BD219EF322}</a:tableStyleId>
              </a:tblPr>
              <a:tblGrid>
                <a:gridCol w="357672">
                  <a:extLst>
                    <a:ext uri="{9D8B030D-6E8A-4147-A177-3AD203B41FA5}">
                      <a16:colId xmlns:a16="http://schemas.microsoft.com/office/drawing/2014/main" val="2147013170"/>
                    </a:ext>
                  </a:extLst>
                </a:gridCol>
                <a:gridCol w="3655401">
                  <a:extLst>
                    <a:ext uri="{9D8B030D-6E8A-4147-A177-3AD203B41FA5}">
                      <a16:colId xmlns:a16="http://schemas.microsoft.com/office/drawing/2014/main" val="2125429397"/>
                    </a:ext>
                  </a:extLst>
                </a:gridCol>
              </a:tblGrid>
              <a:tr h="250788">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dhtData.tail(2)</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1286448">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3898495077"/>
              </p:ext>
            </p:extLst>
          </p:nvPr>
        </p:nvGraphicFramePr>
        <p:xfrm>
          <a:off x="6796920" y="1887446"/>
          <a:ext cx="3294600" cy="914400"/>
        </p:xfrm>
        <a:graphic>
          <a:graphicData uri="http://schemas.openxmlformats.org/drawingml/2006/table">
            <a:tbl>
              <a:tblPr>
                <a:tableStyleId>{2D5ABB26-0587-4C30-8999-92F81FD0307C}</a:tableStyleId>
              </a:tblPr>
              <a:tblGrid>
                <a:gridCol w="603723">
                  <a:extLst>
                    <a:ext uri="{9D8B030D-6E8A-4147-A177-3AD203B41FA5}">
                      <a16:colId xmlns:a16="http://schemas.microsoft.com/office/drawing/2014/main" val="1138914402"/>
                    </a:ext>
                  </a:extLst>
                </a:gridCol>
                <a:gridCol w="714117">
                  <a:extLst>
                    <a:ext uri="{9D8B030D-6E8A-4147-A177-3AD203B41FA5}">
                      <a16:colId xmlns:a16="http://schemas.microsoft.com/office/drawing/2014/main" val="11794659"/>
                    </a:ext>
                  </a:extLst>
                </a:gridCol>
                <a:gridCol w="658920">
                  <a:extLst>
                    <a:ext uri="{9D8B030D-6E8A-4147-A177-3AD203B41FA5}">
                      <a16:colId xmlns:a16="http://schemas.microsoft.com/office/drawing/2014/main" val="2323921326"/>
                    </a:ext>
                  </a:extLst>
                </a:gridCol>
                <a:gridCol w="658920">
                  <a:extLst>
                    <a:ext uri="{9D8B030D-6E8A-4147-A177-3AD203B41FA5}">
                      <a16:colId xmlns:a16="http://schemas.microsoft.com/office/drawing/2014/main" val="88095323"/>
                    </a:ext>
                  </a:extLst>
                </a:gridCol>
                <a:gridCol w="658920">
                  <a:extLst>
                    <a:ext uri="{9D8B030D-6E8A-4147-A177-3AD203B41FA5}">
                      <a16:colId xmlns:a16="http://schemas.microsoft.com/office/drawing/2014/main" val="2532935940"/>
                    </a:ext>
                  </a:extLst>
                </a:gridCol>
              </a:tblGrid>
              <a:tr h="0">
                <a:tc>
                  <a:txBody>
                    <a:bodyPr/>
                    <a:lstStyle/>
                    <a:p>
                      <a:pPr algn="r"/>
                      <a:endParaRPr lang="ko-KR" alt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No</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Temp</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Humi</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Insp</a:t>
                      </a:r>
                      <a:endParaRPr lang="en-US" sz="1400" b="1">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1315242900"/>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779</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780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743380205"/>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780</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781</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1602972502"/>
                  </a:ext>
                </a:extLst>
              </a:tr>
            </a:tbl>
          </a:graphicData>
        </a:graphic>
      </p:graphicFrame>
      <p:pic>
        <p:nvPicPr>
          <p:cNvPr id="14" name="그림 13"/>
          <p:cNvPicPr>
            <a:picLocks noChangeAspect="1"/>
          </p:cNvPicPr>
          <p:nvPr/>
        </p:nvPicPr>
        <p:blipFill>
          <a:blip r:embed="rId2">
            <a:clrChange>
              <a:clrFrom>
                <a:srgbClr val="F7F7F7"/>
              </a:clrFrom>
              <a:clrTo>
                <a:srgbClr val="F7F7F7">
                  <a:alpha val="0"/>
                </a:srgbClr>
              </a:clrTo>
            </a:clrChange>
          </a:blip>
          <a:stretch>
            <a:fillRect/>
          </a:stretch>
        </p:blipFill>
        <p:spPr>
          <a:xfrm>
            <a:off x="6294603" y="1465299"/>
            <a:ext cx="276225" cy="266700"/>
          </a:xfrm>
          <a:prstGeom prst="rect">
            <a:avLst/>
          </a:prstGeom>
        </p:spPr>
      </p:pic>
      <p:pic>
        <p:nvPicPr>
          <p:cNvPr id="15" name="그림 14"/>
          <p:cNvPicPr>
            <a:picLocks noChangeAspect="1"/>
          </p:cNvPicPr>
          <p:nvPr/>
        </p:nvPicPr>
        <p:blipFill>
          <a:blip r:embed="rId3"/>
          <a:stretch>
            <a:fillRect/>
          </a:stretch>
        </p:blipFill>
        <p:spPr>
          <a:xfrm>
            <a:off x="6320852" y="1924763"/>
            <a:ext cx="238125" cy="209550"/>
          </a:xfrm>
          <a:prstGeom prst="rect">
            <a:avLst/>
          </a:prstGeom>
        </p:spPr>
      </p:pic>
      <p:sp>
        <p:nvSpPr>
          <p:cNvPr id="21" name="모서리가 둥근 직사각형 20"/>
          <p:cNvSpPr/>
          <p:nvPr/>
        </p:nvSpPr>
        <p:spPr>
          <a:xfrm>
            <a:off x="2541721" y="1876017"/>
            <a:ext cx="1016073" cy="13349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직사각형 21"/>
          <p:cNvSpPr/>
          <p:nvPr/>
        </p:nvSpPr>
        <p:spPr>
          <a:xfrm>
            <a:off x="6811110" y="1829602"/>
            <a:ext cx="1327355" cy="97224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p:cNvCxnSpPr/>
          <p:nvPr/>
        </p:nvCxnSpPr>
        <p:spPr>
          <a:xfrm>
            <a:off x="3006032" y="3223836"/>
            <a:ext cx="0" cy="2940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H="1">
            <a:off x="2992500" y="3517932"/>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15599" y="3384927"/>
            <a:ext cx="1879041" cy="338554"/>
          </a:xfrm>
          <a:prstGeom prst="rect">
            <a:avLst/>
          </a:prstGeom>
          <a:noFill/>
        </p:spPr>
        <p:txBody>
          <a:bodyPr wrap="none" rtlCol="0">
            <a:spAutoFit/>
          </a:bodyPr>
          <a:lstStyle/>
          <a:p>
            <a:r>
              <a:rPr lang="ko-KR" altLang="en-US" sz="1600"/>
              <a:t>앞부분 </a:t>
            </a:r>
            <a:r>
              <a:rPr lang="en-US" altLang="ko-KR" sz="1600"/>
              <a:t>5</a:t>
            </a:r>
            <a:r>
              <a:rPr lang="ko-KR" altLang="en-US" sz="1600"/>
              <a:t>개 데이터</a:t>
            </a:r>
          </a:p>
        </p:txBody>
      </p:sp>
      <p:cxnSp>
        <p:nvCxnSpPr>
          <p:cNvPr id="26" name="직선 연결선 25"/>
          <p:cNvCxnSpPr/>
          <p:nvPr/>
        </p:nvCxnSpPr>
        <p:spPr>
          <a:xfrm>
            <a:off x="7410304" y="2816626"/>
            <a:ext cx="0" cy="2940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flipH="1">
            <a:off x="7396772" y="3110722"/>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619871" y="2977717"/>
            <a:ext cx="1879041" cy="338554"/>
          </a:xfrm>
          <a:prstGeom prst="rect">
            <a:avLst/>
          </a:prstGeom>
          <a:noFill/>
        </p:spPr>
        <p:txBody>
          <a:bodyPr wrap="none" rtlCol="0">
            <a:spAutoFit/>
          </a:bodyPr>
          <a:lstStyle/>
          <a:p>
            <a:r>
              <a:rPr lang="ko-KR" altLang="en-US" sz="1600"/>
              <a:t>뒷부분 </a:t>
            </a:r>
            <a:r>
              <a:rPr lang="en-US" altLang="ko-KR" sz="1600"/>
              <a:t>2</a:t>
            </a:r>
            <a:r>
              <a:rPr lang="ko-KR" altLang="en-US" sz="1600"/>
              <a:t>개 데이터</a:t>
            </a:r>
          </a:p>
        </p:txBody>
      </p:sp>
      <p:sp>
        <p:nvSpPr>
          <p:cNvPr id="29" name="모서리가 둥근 직사각형 28"/>
          <p:cNvSpPr/>
          <p:nvPr/>
        </p:nvSpPr>
        <p:spPr>
          <a:xfrm>
            <a:off x="3744398" y="1385623"/>
            <a:ext cx="370527" cy="36337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연결선 29"/>
          <p:cNvCxnSpPr/>
          <p:nvPr/>
        </p:nvCxnSpPr>
        <p:spPr>
          <a:xfrm>
            <a:off x="3941104" y="1091526"/>
            <a:ext cx="0" cy="2940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flipH="1">
            <a:off x="3941104" y="1091526"/>
            <a:ext cx="471116"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412221" y="925610"/>
            <a:ext cx="3140603" cy="338554"/>
          </a:xfrm>
          <a:prstGeom prst="rect">
            <a:avLst/>
          </a:prstGeom>
          <a:solidFill>
            <a:schemeClr val="bg1"/>
          </a:solidFill>
        </p:spPr>
        <p:txBody>
          <a:bodyPr wrap="none" rtlCol="0">
            <a:spAutoFit/>
          </a:bodyPr>
          <a:lstStyle/>
          <a:p>
            <a:r>
              <a:rPr lang="ko-KR" altLang="en-US" sz="1600"/>
              <a:t>확인하고 싶은 데이터 개수 입력</a:t>
            </a:r>
          </a:p>
        </p:txBody>
      </p:sp>
      <p:sp>
        <p:nvSpPr>
          <p:cNvPr id="33" name="모서리가 둥근 직사각형 32"/>
          <p:cNvSpPr/>
          <p:nvPr/>
        </p:nvSpPr>
        <p:spPr>
          <a:xfrm>
            <a:off x="7953201" y="1348199"/>
            <a:ext cx="370527" cy="36337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꺾인 연결선 33"/>
          <p:cNvCxnSpPr>
            <a:endCxn id="32" idx="3"/>
          </p:cNvCxnSpPr>
          <p:nvPr/>
        </p:nvCxnSpPr>
        <p:spPr>
          <a:xfrm rot="10800000">
            <a:off x="7552825" y="1094889"/>
            <a:ext cx="585641" cy="253311"/>
          </a:xfrm>
          <a:prstGeom prst="bentConnector3">
            <a:avLst>
              <a:gd name="adj1" fmla="val -686"/>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22293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sort</a:t>
            </a:r>
            <a:endParaRPr lang="ko-KR" altLang="en-US" sz="2000" b="1" dirty="0">
              <a:solidFill>
                <a:srgbClr val="000099"/>
              </a:solidFill>
            </a:endParaRPr>
          </a:p>
        </p:txBody>
      </p:sp>
      <p:sp>
        <p:nvSpPr>
          <p:cNvPr id="35" name="직사각형 34"/>
          <p:cNvSpPr/>
          <p:nvPr/>
        </p:nvSpPr>
        <p:spPr>
          <a:xfrm>
            <a:off x="1684182" y="891601"/>
            <a:ext cx="8897595" cy="31027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6" name="표 35"/>
          <p:cNvGraphicFramePr>
            <a:graphicFrameLocks noGrp="1"/>
          </p:cNvGraphicFramePr>
          <p:nvPr>
            <p:extLst>
              <p:ext uri="{D42A27DB-BD31-4B8C-83A1-F6EECF244321}">
                <p14:modId xmlns:p14="http://schemas.microsoft.com/office/powerpoint/2010/main" val="1062223964"/>
              </p:ext>
            </p:extLst>
          </p:nvPr>
        </p:nvGraphicFramePr>
        <p:xfrm>
          <a:off x="1853706" y="1089135"/>
          <a:ext cx="4013073" cy="2207115"/>
        </p:xfrm>
        <a:graphic>
          <a:graphicData uri="http://schemas.openxmlformats.org/drawingml/2006/table">
            <a:tbl>
              <a:tblPr firstRow="1" bandRow="1">
                <a:tableStyleId>{F5AB1C69-6EDB-4FF4-983F-18BD219EF322}</a:tableStyleId>
              </a:tblPr>
              <a:tblGrid>
                <a:gridCol w="357672">
                  <a:extLst>
                    <a:ext uri="{9D8B030D-6E8A-4147-A177-3AD203B41FA5}">
                      <a16:colId xmlns:a16="http://schemas.microsoft.com/office/drawing/2014/main" val="2147013170"/>
                    </a:ext>
                  </a:extLst>
                </a:gridCol>
                <a:gridCol w="3655401">
                  <a:extLst>
                    <a:ext uri="{9D8B030D-6E8A-4147-A177-3AD203B41FA5}">
                      <a16:colId xmlns:a16="http://schemas.microsoft.com/office/drawing/2014/main" val="2125429397"/>
                    </a:ext>
                  </a:extLst>
                </a:gridCol>
              </a:tblGrid>
              <a:tr h="366369">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dhtData.sort_index()</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1556954">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37" name="그림 36"/>
          <p:cNvPicPr>
            <a:picLocks noChangeAspect="1"/>
          </p:cNvPicPr>
          <p:nvPr/>
        </p:nvPicPr>
        <p:blipFill>
          <a:blip r:embed="rId2">
            <a:clrChange>
              <a:clrFrom>
                <a:srgbClr val="F7F7F7"/>
              </a:clrFrom>
              <a:clrTo>
                <a:srgbClr val="F7F7F7">
                  <a:alpha val="0"/>
                </a:srgbClr>
              </a:clrTo>
            </a:clrChange>
          </a:blip>
          <a:stretch>
            <a:fillRect/>
          </a:stretch>
        </p:blipFill>
        <p:spPr>
          <a:xfrm>
            <a:off x="1927397" y="1179322"/>
            <a:ext cx="276225" cy="266700"/>
          </a:xfrm>
          <a:prstGeom prst="rect">
            <a:avLst/>
          </a:prstGeom>
        </p:spPr>
      </p:pic>
      <p:pic>
        <p:nvPicPr>
          <p:cNvPr id="38" name="그림 37"/>
          <p:cNvPicPr>
            <a:picLocks noChangeAspect="1"/>
          </p:cNvPicPr>
          <p:nvPr/>
        </p:nvPicPr>
        <p:blipFill>
          <a:blip r:embed="rId3"/>
          <a:stretch>
            <a:fillRect/>
          </a:stretch>
        </p:blipFill>
        <p:spPr>
          <a:xfrm>
            <a:off x="1946446" y="1638786"/>
            <a:ext cx="238125" cy="209550"/>
          </a:xfrm>
          <a:prstGeom prst="rect">
            <a:avLst/>
          </a:prstGeom>
        </p:spPr>
      </p:pic>
      <p:graphicFrame>
        <p:nvGraphicFramePr>
          <p:cNvPr id="39" name="표 38"/>
          <p:cNvGraphicFramePr>
            <a:graphicFrameLocks noGrp="1"/>
          </p:cNvGraphicFramePr>
          <p:nvPr>
            <p:extLst>
              <p:ext uri="{D42A27DB-BD31-4B8C-83A1-F6EECF244321}">
                <p14:modId xmlns:p14="http://schemas.microsoft.com/office/powerpoint/2010/main" val="8061145"/>
              </p:ext>
            </p:extLst>
          </p:nvPr>
        </p:nvGraphicFramePr>
        <p:xfrm>
          <a:off x="6006946" y="1089135"/>
          <a:ext cx="4459774" cy="2207115"/>
        </p:xfrm>
        <a:graphic>
          <a:graphicData uri="http://schemas.openxmlformats.org/drawingml/2006/table">
            <a:tbl>
              <a:tblPr firstRow="1" bandRow="1">
                <a:tableStyleId>{F5AB1C69-6EDB-4FF4-983F-18BD219EF322}</a:tableStyleId>
              </a:tblPr>
              <a:tblGrid>
                <a:gridCol w="397485">
                  <a:extLst>
                    <a:ext uri="{9D8B030D-6E8A-4147-A177-3AD203B41FA5}">
                      <a16:colId xmlns:a16="http://schemas.microsoft.com/office/drawing/2014/main" val="2147013170"/>
                    </a:ext>
                  </a:extLst>
                </a:gridCol>
                <a:gridCol w="4062289">
                  <a:extLst>
                    <a:ext uri="{9D8B030D-6E8A-4147-A177-3AD203B41FA5}">
                      <a16:colId xmlns:a16="http://schemas.microsoft.com/office/drawing/2014/main" val="2125429397"/>
                    </a:ext>
                  </a:extLst>
                </a:gridCol>
              </a:tblGrid>
              <a:tr h="250788">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dhtData.sort_index(ascending=False)</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1286448">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graphicFrame>
        <p:nvGraphicFramePr>
          <p:cNvPr id="40" name="표 39"/>
          <p:cNvGraphicFramePr>
            <a:graphicFrameLocks noGrp="1"/>
          </p:cNvGraphicFramePr>
          <p:nvPr>
            <p:extLst>
              <p:ext uri="{D42A27DB-BD31-4B8C-83A1-F6EECF244321}">
                <p14:modId xmlns:p14="http://schemas.microsoft.com/office/powerpoint/2010/main" val="1654039858"/>
              </p:ext>
            </p:extLst>
          </p:nvPr>
        </p:nvGraphicFramePr>
        <p:xfrm>
          <a:off x="2351584" y="1484784"/>
          <a:ext cx="3294600" cy="1828800"/>
        </p:xfrm>
        <a:graphic>
          <a:graphicData uri="http://schemas.openxmlformats.org/drawingml/2006/table">
            <a:tbl>
              <a:tblPr>
                <a:tableStyleId>{2D5ABB26-0587-4C30-8999-92F81FD0307C}</a:tableStyleId>
              </a:tblPr>
              <a:tblGrid>
                <a:gridCol w="426459">
                  <a:extLst>
                    <a:ext uri="{9D8B030D-6E8A-4147-A177-3AD203B41FA5}">
                      <a16:colId xmlns:a16="http://schemas.microsoft.com/office/drawing/2014/main" val="2752559785"/>
                    </a:ext>
                  </a:extLst>
                </a:gridCol>
                <a:gridCol w="585741">
                  <a:extLst>
                    <a:ext uri="{9D8B030D-6E8A-4147-A177-3AD203B41FA5}">
                      <a16:colId xmlns:a16="http://schemas.microsoft.com/office/drawing/2014/main" val="3267950562"/>
                    </a:ext>
                  </a:extLst>
                </a:gridCol>
                <a:gridCol w="820800">
                  <a:extLst>
                    <a:ext uri="{9D8B030D-6E8A-4147-A177-3AD203B41FA5}">
                      <a16:colId xmlns:a16="http://schemas.microsoft.com/office/drawing/2014/main" val="3790019181"/>
                    </a:ext>
                  </a:extLst>
                </a:gridCol>
                <a:gridCol w="802680">
                  <a:extLst>
                    <a:ext uri="{9D8B030D-6E8A-4147-A177-3AD203B41FA5}">
                      <a16:colId xmlns:a16="http://schemas.microsoft.com/office/drawing/2014/main" val="1267366826"/>
                    </a:ext>
                  </a:extLst>
                </a:gridCol>
                <a:gridCol w="658920">
                  <a:extLst>
                    <a:ext uri="{9D8B030D-6E8A-4147-A177-3AD203B41FA5}">
                      <a16:colId xmlns:a16="http://schemas.microsoft.com/office/drawing/2014/main" val="348248203"/>
                    </a:ext>
                  </a:extLst>
                </a:gridCol>
              </a:tblGrid>
              <a:tr h="0">
                <a:tc>
                  <a:txBody>
                    <a:bodyPr/>
                    <a:lstStyle/>
                    <a:p>
                      <a:pPr algn="r"/>
                      <a:endParaRPr lang="ko-KR" alt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No</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Temp</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Humi</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Insp</a:t>
                      </a:r>
                      <a:endParaRPr lang="en-US" sz="1400" b="1">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96265358"/>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0</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1</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3148027169"/>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3</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4</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2550605255"/>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4</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5</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4143575357"/>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5</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6</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3359117978"/>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6</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734869566"/>
                  </a:ext>
                </a:extLst>
              </a:tr>
            </a:tbl>
          </a:graphicData>
        </a:graphic>
      </p:graphicFrame>
      <p:sp>
        <p:nvSpPr>
          <p:cNvPr id="41" name="모서리가 둥근 직사각형 40"/>
          <p:cNvSpPr/>
          <p:nvPr/>
        </p:nvSpPr>
        <p:spPr>
          <a:xfrm>
            <a:off x="2327975" y="1441153"/>
            <a:ext cx="423550" cy="18860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직선 연결선 41"/>
          <p:cNvCxnSpPr/>
          <p:nvPr/>
        </p:nvCxnSpPr>
        <p:spPr>
          <a:xfrm>
            <a:off x="2492516" y="3344567"/>
            <a:ext cx="0" cy="2940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flipH="1">
            <a:off x="2478984" y="3638663"/>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702083" y="3505658"/>
            <a:ext cx="2247731" cy="338554"/>
          </a:xfrm>
          <a:prstGeom prst="rect">
            <a:avLst/>
          </a:prstGeom>
          <a:noFill/>
        </p:spPr>
        <p:txBody>
          <a:bodyPr wrap="none" rtlCol="0">
            <a:spAutoFit/>
          </a:bodyPr>
          <a:lstStyle/>
          <a:p>
            <a:r>
              <a:rPr lang="ko-KR" altLang="en-US" sz="1600"/>
              <a:t>인덱스 오름 차순 정렬</a:t>
            </a:r>
          </a:p>
        </p:txBody>
      </p:sp>
      <p:pic>
        <p:nvPicPr>
          <p:cNvPr id="45" name="그림 44"/>
          <p:cNvPicPr>
            <a:picLocks noChangeAspect="1"/>
          </p:cNvPicPr>
          <p:nvPr/>
        </p:nvPicPr>
        <p:blipFill>
          <a:blip r:embed="rId2">
            <a:clrChange>
              <a:clrFrom>
                <a:srgbClr val="F7F7F7"/>
              </a:clrFrom>
              <a:clrTo>
                <a:srgbClr val="F7F7F7">
                  <a:alpha val="0"/>
                </a:srgbClr>
              </a:clrTo>
            </a:clrChange>
          </a:blip>
          <a:stretch>
            <a:fillRect/>
          </a:stretch>
        </p:blipFill>
        <p:spPr>
          <a:xfrm>
            <a:off x="6074737" y="1168396"/>
            <a:ext cx="276225" cy="266700"/>
          </a:xfrm>
          <a:prstGeom prst="rect">
            <a:avLst/>
          </a:prstGeom>
        </p:spPr>
      </p:pic>
      <p:pic>
        <p:nvPicPr>
          <p:cNvPr id="46" name="그림 45"/>
          <p:cNvPicPr>
            <a:picLocks noChangeAspect="1"/>
          </p:cNvPicPr>
          <p:nvPr/>
        </p:nvPicPr>
        <p:blipFill>
          <a:blip r:embed="rId3"/>
          <a:stretch>
            <a:fillRect/>
          </a:stretch>
        </p:blipFill>
        <p:spPr>
          <a:xfrm>
            <a:off x="6093786" y="1627860"/>
            <a:ext cx="238125" cy="209550"/>
          </a:xfrm>
          <a:prstGeom prst="rect">
            <a:avLst/>
          </a:prstGeom>
        </p:spPr>
      </p:pic>
      <p:graphicFrame>
        <p:nvGraphicFramePr>
          <p:cNvPr id="47" name="표 46"/>
          <p:cNvGraphicFramePr>
            <a:graphicFrameLocks noGrp="1"/>
          </p:cNvGraphicFramePr>
          <p:nvPr>
            <p:extLst>
              <p:ext uri="{D42A27DB-BD31-4B8C-83A1-F6EECF244321}">
                <p14:modId xmlns:p14="http://schemas.microsoft.com/office/powerpoint/2010/main" val="2122358094"/>
              </p:ext>
            </p:extLst>
          </p:nvPr>
        </p:nvGraphicFramePr>
        <p:xfrm>
          <a:off x="6522682" y="1452078"/>
          <a:ext cx="3435364" cy="1828800"/>
        </p:xfrm>
        <a:graphic>
          <a:graphicData uri="http://schemas.openxmlformats.org/drawingml/2006/table">
            <a:tbl>
              <a:tblPr>
                <a:tableStyleId>{2D5ABB26-0587-4C30-8999-92F81FD0307C}</a:tableStyleId>
              </a:tblPr>
              <a:tblGrid>
                <a:gridCol w="516552">
                  <a:extLst>
                    <a:ext uri="{9D8B030D-6E8A-4147-A177-3AD203B41FA5}">
                      <a16:colId xmlns:a16="http://schemas.microsoft.com/office/drawing/2014/main" val="2752559785"/>
                    </a:ext>
                  </a:extLst>
                </a:gridCol>
                <a:gridCol w="538895">
                  <a:extLst>
                    <a:ext uri="{9D8B030D-6E8A-4147-A177-3AD203B41FA5}">
                      <a16:colId xmlns:a16="http://schemas.microsoft.com/office/drawing/2014/main" val="3267950562"/>
                    </a:ext>
                  </a:extLst>
                </a:gridCol>
                <a:gridCol w="855869">
                  <a:extLst>
                    <a:ext uri="{9D8B030D-6E8A-4147-A177-3AD203B41FA5}">
                      <a16:colId xmlns:a16="http://schemas.microsoft.com/office/drawing/2014/main" val="3790019181"/>
                    </a:ext>
                  </a:extLst>
                </a:gridCol>
                <a:gridCol w="836975">
                  <a:extLst>
                    <a:ext uri="{9D8B030D-6E8A-4147-A177-3AD203B41FA5}">
                      <a16:colId xmlns:a16="http://schemas.microsoft.com/office/drawing/2014/main" val="1267366826"/>
                    </a:ext>
                  </a:extLst>
                </a:gridCol>
                <a:gridCol w="687073">
                  <a:extLst>
                    <a:ext uri="{9D8B030D-6E8A-4147-A177-3AD203B41FA5}">
                      <a16:colId xmlns:a16="http://schemas.microsoft.com/office/drawing/2014/main" val="348248203"/>
                    </a:ext>
                  </a:extLst>
                </a:gridCol>
              </a:tblGrid>
              <a:tr h="0">
                <a:tc>
                  <a:txBody>
                    <a:bodyPr/>
                    <a:lstStyle/>
                    <a:p>
                      <a:pPr algn="r"/>
                      <a:endParaRPr lang="ko-KR" alt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No</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Temp</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Humi</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Insp</a:t>
                      </a:r>
                      <a:endParaRPr lang="en-US" sz="1400" b="1">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96265358"/>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780</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781</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3148027169"/>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779</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780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2550605255"/>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778</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779</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4143575357"/>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777</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778</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3359117978"/>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776</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777</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734869566"/>
                  </a:ext>
                </a:extLst>
              </a:tr>
            </a:tbl>
          </a:graphicData>
        </a:graphic>
      </p:graphicFrame>
      <p:sp>
        <p:nvSpPr>
          <p:cNvPr id="48" name="모서리가 둥근 직사각형 47"/>
          <p:cNvSpPr/>
          <p:nvPr/>
        </p:nvSpPr>
        <p:spPr>
          <a:xfrm>
            <a:off x="6579151" y="1467140"/>
            <a:ext cx="423550" cy="18860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연결선 48"/>
          <p:cNvCxnSpPr/>
          <p:nvPr/>
        </p:nvCxnSpPr>
        <p:spPr>
          <a:xfrm>
            <a:off x="6743692" y="3370554"/>
            <a:ext cx="0" cy="2940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H="1">
            <a:off x="6730160" y="3664650"/>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953259" y="3531645"/>
            <a:ext cx="2247731" cy="338554"/>
          </a:xfrm>
          <a:prstGeom prst="rect">
            <a:avLst/>
          </a:prstGeom>
          <a:noFill/>
        </p:spPr>
        <p:txBody>
          <a:bodyPr wrap="none" rtlCol="0">
            <a:spAutoFit/>
          </a:bodyPr>
          <a:lstStyle/>
          <a:p>
            <a:r>
              <a:rPr lang="ko-KR" altLang="en-US" sz="1600"/>
              <a:t>인덱스 내림 차순 정렬</a:t>
            </a:r>
          </a:p>
        </p:txBody>
      </p:sp>
    </p:spTree>
    <p:extLst>
      <p:ext uri="{BB962C8B-B14F-4D97-AF65-F5344CB8AC3E}">
        <p14:creationId xmlns:p14="http://schemas.microsoft.com/office/powerpoint/2010/main" val="5076570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sort</a:t>
            </a:r>
            <a:endParaRPr lang="ko-KR" altLang="en-US" sz="2000" b="1" dirty="0">
              <a:solidFill>
                <a:srgbClr val="000099"/>
              </a:solidFill>
            </a:endParaRPr>
          </a:p>
        </p:txBody>
      </p:sp>
      <p:sp>
        <p:nvSpPr>
          <p:cNvPr id="7" name="직사각형 6"/>
          <p:cNvSpPr/>
          <p:nvPr/>
        </p:nvSpPr>
        <p:spPr>
          <a:xfrm>
            <a:off x="1684182" y="747585"/>
            <a:ext cx="8897595" cy="310277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2892515792"/>
              </p:ext>
            </p:extLst>
          </p:nvPr>
        </p:nvGraphicFramePr>
        <p:xfrm>
          <a:off x="1853706" y="945119"/>
          <a:ext cx="4013073" cy="2207115"/>
        </p:xfrm>
        <a:graphic>
          <a:graphicData uri="http://schemas.openxmlformats.org/drawingml/2006/table">
            <a:tbl>
              <a:tblPr firstRow="1" bandRow="1">
                <a:tableStyleId>{F5AB1C69-6EDB-4FF4-983F-18BD219EF322}</a:tableStyleId>
              </a:tblPr>
              <a:tblGrid>
                <a:gridCol w="357672">
                  <a:extLst>
                    <a:ext uri="{9D8B030D-6E8A-4147-A177-3AD203B41FA5}">
                      <a16:colId xmlns:a16="http://schemas.microsoft.com/office/drawing/2014/main" val="2147013170"/>
                    </a:ext>
                  </a:extLst>
                </a:gridCol>
                <a:gridCol w="3655401">
                  <a:extLst>
                    <a:ext uri="{9D8B030D-6E8A-4147-A177-3AD203B41FA5}">
                      <a16:colId xmlns:a16="http://schemas.microsoft.com/office/drawing/2014/main" val="2125429397"/>
                    </a:ext>
                  </a:extLst>
                </a:gridCol>
              </a:tblGrid>
              <a:tr h="366369">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dhtData.sort_values(by=‘Temp’)</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1556954">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1927397" y="1035306"/>
            <a:ext cx="276225" cy="266700"/>
          </a:xfrm>
          <a:prstGeom prst="rect">
            <a:avLst/>
          </a:prstGeom>
        </p:spPr>
      </p:pic>
      <p:pic>
        <p:nvPicPr>
          <p:cNvPr id="10" name="그림 9"/>
          <p:cNvPicPr>
            <a:picLocks noChangeAspect="1"/>
          </p:cNvPicPr>
          <p:nvPr/>
        </p:nvPicPr>
        <p:blipFill>
          <a:blip r:embed="rId3"/>
          <a:stretch>
            <a:fillRect/>
          </a:stretch>
        </p:blipFill>
        <p:spPr>
          <a:xfrm>
            <a:off x="1946446" y="1494770"/>
            <a:ext cx="238125" cy="209550"/>
          </a:xfrm>
          <a:prstGeom prst="rect">
            <a:avLst/>
          </a:prstGeom>
        </p:spPr>
      </p:pic>
      <p:graphicFrame>
        <p:nvGraphicFramePr>
          <p:cNvPr id="11" name="표 10"/>
          <p:cNvGraphicFramePr>
            <a:graphicFrameLocks noGrp="1"/>
          </p:cNvGraphicFramePr>
          <p:nvPr>
            <p:extLst>
              <p:ext uri="{D42A27DB-BD31-4B8C-83A1-F6EECF244321}">
                <p14:modId xmlns:p14="http://schemas.microsoft.com/office/powerpoint/2010/main" val="2732555861"/>
              </p:ext>
            </p:extLst>
          </p:nvPr>
        </p:nvGraphicFramePr>
        <p:xfrm>
          <a:off x="6006946" y="945119"/>
          <a:ext cx="4459774" cy="2207115"/>
        </p:xfrm>
        <a:graphic>
          <a:graphicData uri="http://schemas.openxmlformats.org/drawingml/2006/table">
            <a:tbl>
              <a:tblPr firstRow="1" bandRow="1">
                <a:tableStyleId>{F5AB1C69-6EDB-4FF4-983F-18BD219EF322}</a:tableStyleId>
              </a:tblPr>
              <a:tblGrid>
                <a:gridCol w="397485">
                  <a:extLst>
                    <a:ext uri="{9D8B030D-6E8A-4147-A177-3AD203B41FA5}">
                      <a16:colId xmlns:a16="http://schemas.microsoft.com/office/drawing/2014/main" val="2147013170"/>
                    </a:ext>
                  </a:extLst>
                </a:gridCol>
                <a:gridCol w="4062289">
                  <a:extLst>
                    <a:ext uri="{9D8B030D-6E8A-4147-A177-3AD203B41FA5}">
                      <a16:colId xmlns:a16="http://schemas.microsoft.com/office/drawing/2014/main" val="2125429397"/>
                    </a:ext>
                  </a:extLst>
                </a:gridCol>
              </a:tblGrid>
              <a:tr h="250788">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dhtData.sort_index(ascending=False)</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1286448">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3576590881"/>
              </p:ext>
            </p:extLst>
          </p:nvPr>
        </p:nvGraphicFramePr>
        <p:xfrm>
          <a:off x="2351584" y="1340768"/>
          <a:ext cx="3294600" cy="1828800"/>
        </p:xfrm>
        <a:graphic>
          <a:graphicData uri="http://schemas.openxmlformats.org/drawingml/2006/table">
            <a:tbl>
              <a:tblPr>
                <a:tableStyleId>{2D5ABB26-0587-4C30-8999-92F81FD0307C}</a:tableStyleId>
              </a:tblPr>
              <a:tblGrid>
                <a:gridCol w="426459">
                  <a:extLst>
                    <a:ext uri="{9D8B030D-6E8A-4147-A177-3AD203B41FA5}">
                      <a16:colId xmlns:a16="http://schemas.microsoft.com/office/drawing/2014/main" val="2752559785"/>
                    </a:ext>
                  </a:extLst>
                </a:gridCol>
                <a:gridCol w="585741">
                  <a:extLst>
                    <a:ext uri="{9D8B030D-6E8A-4147-A177-3AD203B41FA5}">
                      <a16:colId xmlns:a16="http://schemas.microsoft.com/office/drawing/2014/main" val="3267950562"/>
                    </a:ext>
                  </a:extLst>
                </a:gridCol>
                <a:gridCol w="820800">
                  <a:extLst>
                    <a:ext uri="{9D8B030D-6E8A-4147-A177-3AD203B41FA5}">
                      <a16:colId xmlns:a16="http://schemas.microsoft.com/office/drawing/2014/main" val="3790019181"/>
                    </a:ext>
                  </a:extLst>
                </a:gridCol>
                <a:gridCol w="802680">
                  <a:extLst>
                    <a:ext uri="{9D8B030D-6E8A-4147-A177-3AD203B41FA5}">
                      <a16:colId xmlns:a16="http://schemas.microsoft.com/office/drawing/2014/main" val="1267366826"/>
                    </a:ext>
                  </a:extLst>
                </a:gridCol>
                <a:gridCol w="658920">
                  <a:extLst>
                    <a:ext uri="{9D8B030D-6E8A-4147-A177-3AD203B41FA5}">
                      <a16:colId xmlns:a16="http://schemas.microsoft.com/office/drawing/2014/main" val="348248203"/>
                    </a:ext>
                  </a:extLst>
                </a:gridCol>
              </a:tblGrid>
              <a:tr h="0">
                <a:tc>
                  <a:txBody>
                    <a:bodyPr/>
                    <a:lstStyle/>
                    <a:p>
                      <a:pPr algn="r"/>
                      <a:endParaRPr lang="ko-KR" alt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No</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Temp</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Humi</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Insp</a:t>
                      </a:r>
                      <a:endParaRPr lang="en-US" sz="1400" b="1">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96265358"/>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0</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1</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3148027169"/>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42</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43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2550605255"/>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29</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30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4143575357"/>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28</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29</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3359117978"/>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27</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28</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734869566"/>
                  </a:ext>
                </a:extLst>
              </a:tr>
            </a:tbl>
          </a:graphicData>
        </a:graphic>
      </p:graphicFrame>
      <p:sp>
        <p:nvSpPr>
          <p:cNvPr id="13" name="모서리가 둥근 직사각형 12"/>
          <p:cNvSpPr/>
          <p:nvPr/>
        </p:nvSpPr>
        <p:spPr>
          <a:xfrm>
            <a:off x="2327975" y="1297137"/>
            <a:ext cx="423550" cy="18860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연결선 13"/>
          <p:cNvCxnSpPr/>
          <p:nvPr/>
        </p:nvCxnSpPr>
        <p:spPr>
          <a:xfrm>
            <a:off x="2492516" y="3200551"/>
            <a:ext cx="0" cy="2940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flipH="1">
            <a:off x="2478984" y="3494647"/>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702082" y="3361642"/>
            <a:ext cx="2893356" cy="338554"/>
          </a:xfrm>
          <a:prstGeom prst="rect">
            <a:avLst/>
          </a:prstGeom>
          <a:noFill/>
        </p:spPr>
        <p:txBody>
          <a:bodyPr wrap="none" rtlCol="0">
            <a:spAutoFit/>
          </a:bodyPr>
          <a:lstStyle/>
          <a:p>
            <a:r>
              <a:rPr lang="en-US" altLang="ko-KR" sz="1600"/>
              <a:t>Temp </a:t>
            </a:r>
            <a:r>
              <a:rPr lang="ko-KR" altLang="en-US" sz="1600"/>
              <a:t>값 기준 오름 차순 정렬</a:t>
            </a:r>
          </a:p>
        </p:txBody>
      </p:sp>
      <p:pic>
        <p:nvPicPr>
          <p:cNvPr id="22" name="그림 21"/>
          <p:cNvPicPr>
            <a:picLocks noChangeAspect="1"/>
          </p:cNvPicPr>
          <p:nvPr/>
        </p:nvPicPr>
        <p:blipFill>
          <a:blip r:embed="rId2">
            <a:clrChange>
              <a:clrFrom>
                <a:srgbClr val="F7F7F7"/>
              </a:clrFrom>
              <a:clrTo>
                <a:srgbClr val="F7F7F7">
                  <a:alpha val="0"/>
                </a:srgbClr>
              </a:clrTo>
            </a:clrChange>
          </a:blip>
          <a:stretch>
            <a:fillRect/>
          </a:stretch>
        </p:blipFill>
        <p:spPr>
          <a:xfrm>
            <a:off x="6074737" y="1024380"/>
            <a:ext cx="276225" cy="266700"/>
          </a:xfrm>
          <a:prstGeom prst="rect">
            <a:avLst/>
          </a:prstGeom>
        </p:spPr>
      </p:pic>
      <p:pic>
        <p:nvPicPr>
          <p:cNvPr id="23" name="그림 22"/>
          <p:cNvPicPr>
            <a:picLocks noChangeAspect="1"/>
          </p:cNvPicPr>
          <p:nvPr/>
        </p:nvPicPr>
        <p:blipFill>
          <a:blip r:embed="rId3"/>
          <a:stretch>
            <a:fillRect/>
          </a:stretch>
        </p:blipFill>
        <p:spPr>
          <a:xfrm>
            <a:off x="6093786" y="1483844"/>
            <a:ext cx="238125" cy="209550"/>
          </a:xfrm>
          <a:prstGeom prst="rect">
            <a:avLst/>
          </a:prstGeom>
        </p:spPr>
      </p:pic>
      <p:graphicFrame>
        <p:nvGraphicFramePr>
          <p:cNvPr id="24" name="표 23"/>
          <p:cNvGraphicFramePr>
            <a:graphicFrameLocks noGrp="1"/>
          </p:cNvGraphicFramePr>
          <p:nvPr>
            <p:extLst>
              <p:ext uri="{D42A27DB-BD31-4B8C-83A1-F6EECF244321}">
                <p14:modId xmlns:p14="http://schemas.microsoft.com/office/powerpoint/2010/main" val="2197986441"/>
              </p:ext>
            </p:extLst>
          </p:nvPr>
        </p:nvGraphicFramePr>
        <p:xfrm>
          <a:off x="6522682" y="1308062"/>
          <a:ext cx="3435364" cy="1828800"/>
        </p:xfrm>
        <a:graphic>
          <a:graphicData uri="http://schemas.openxmlformats.org/drawingml/2006/table">
            <a:tbl>
              <a:tblPr>
                <a:tableStyleId>{2D5ABB26-0587-4C30-8999-92F81FD0307C}</a:tableStyleId>
              </a:tblPr>
              <a:tblGrid>
                <a:gridCol w="516552">
                  <a:extLst>
                    <a:ext uri="{9D8B030D-6E8A-4147-A177-3AD203B41FA5}">
                      <a16:colId xmlns:a16="http://schemas.microsoft.com/office/drawing/2014/main" val="2752559785"/>
                    </a:ext>
                  </a:extLst>
                </a:gridCol>
                <a:gridCol w="538895">
                  <a:extLst>
                    <a:ext uri="{9D8B030D-6E8A-4147-A177-3AD203B41FA5}">
                      <a16:colId xmlns:a16="http://schemas.microsoft.com/office/drawing/2014/main" val="3267950562"/>
                    </a:ext>
                  </a:extLst>
                </a:gridCol>
                <a:gridCol w="855869">
                  <a:extLst>
                    <a:ext uri="{9D8B030D-6E8A-4147-A177-3AD203B41FA5}">
                      <a16:colId xmlns:a16="http://schemas.microsoft.com/office/drawing/2014/main" val="3790019181"/>
                    </a:ext>
                  </a:extLst>
                </a:gridCol>
                <a:gridCol w="836975">
                  <a:extLst>
                    <a:ext uri="{9D8B030D-6E8A-4147-A177-3AD203B41FA5}">
                      <a16:colId xmlns:a16="http://schemas.microsoft.com/office/drawing/2014/main" val="1267366826"/>
                    </a:ext>
                  </a:extLst>
                </a:gridCol>
                <a:gridCol w="687073">
                  <a:extLst>
                    <a:ext uri="{9D8B030D-6E8A-4147-A177-3AD203B41FA5}">
                      <a16:colId xmlns:a16="http://schemas.microsoft.com/office/drawing/2014/main" val="348248203"/>
                    </a:ext>
                  </a:extLst>
                </a:gridCol>
              </a:tblGrid>
              <a:tr h="0">
                <a:tc>
                  <a:txBody>
                    <a:bodyPr/>
                    <a:lstStyle/>
                    <a:p>
                      <a:pPr algn="r"/>
                      <a:endParaRPr lang="ko-KR" alt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No</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Temp</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Humi</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Insp</a:t>
                      </a:r>
                      <a:endParaRPr lang="en-US" sz="1400" b="1">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96265358"/>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508</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509</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28.5</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95.0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3148027169"/>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502</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503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28.5</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95.0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2550605255"/>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503</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504</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28.5</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95.0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4143575357"/>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504</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505</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28.5</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95.0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3359117978"/>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505</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506</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28.5</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95.0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734869566"/>
                  </a:ext>
                </a:extLst>
              </a:tr>
            </a:tbl>
          </a:graphicData>
        </a:graphic>
      </p:graphicFrame>
      <p:sp>
        <p:nvSpPr>
          <p:cNvPr id="25" name="모서리가 둥근 직사각형 24"/>
          <p:cNvSpPr/>
          <p:nvPr/>
        </p:nvSpPr>
        <p:spPr>
          <a:xfrm>
            <a:off x="6579151" y="1323124"/>
            <a:ext cx="423550" cy="18860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연결선 25"/>
          <p:cNvCxnSpPr/>
          <p:nvPr/>
        </p:nvCxnSpPr>
        <p:spPr>
          <a:xfrm>
            <a:off x="6743692" y="3226538"/>
            <a:ext cx="0" cy="2940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flipH="1">
            <a:off x="6730160" y="3520634"/>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953258" y="3387629"/>
            <a:ext cx="2893356" cy="338554"/>
          </a:xfrm>
          <a:prstGeom prst="rect">
            <a:avLst/>
          </a:prstGeom>
          <a:noFill/>
        </p:spPr>
        <p:txBody>
          <a:bodyPr wrap="none" rtlCol="0">
            <a:spAutoFit/>
          </a:bodyPr>
          <a:lstStyle/>
          <a:p>
            <a:r>
              <a:rPr lang="en-US" altLang="ko-KR" sz="1600"/>
              <a:t>Temp </a:t>
            </a:r>
            <a:r>
              <a:rPr lang="ko-KR" altLang="en-US" sz="1600"/>
              <a:t>값 기준 내림 차순 정렬</a:t>
            </a:r>
          </a:p>
        </p:txBody>
      </p:sp>
    </p:spTree>
    <p:extLst>
      <p:ext uri="{BB962C8B-B14F-4D97-AF65-F5344CB8AC3E}">
        <p14:creationId xmlns:p14="http://schemas.microsoft.com/office/powerpoint/2010/main" val="1015313314"/>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colab . sort</a:t>
            </a:r>
            <a:endParaRPr lang="ko-KR" altLang="en-US" sz="2000" b="1" dirty="0">
              <a:solidFill>
                <a:srgbClr val="000099"/>
              </a:solidFill>
            </a:endParaRPr>
          </a:p>
        </p:txBody>
      </p:sp>
      <p:sp>
        <p:nvSpPr>
          <p:cNvPr id="7" name="직사각형 6"/>
          <p:cNvSpPr/>
          <p:nvPr/>
        </p:nvSpPr>
        <p:spPr>
          <a:xfrm>
            <a:off x="1894029" y="783195"/>
            <a:ext cx="8570592" cy="37484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3819726171"/>
              </p:ext>
            </p:extLst>
          </p:nvPr>
        </p:nvGraphicFramePr>
        <p:xfrm>
          <a:off x="2063553" y="980728"/>
          <a:ext cx="4013073" cy="3393454"/>
        </p:xfrm>
        <a:graphic>
          <a:graphicData uri="http://schemas.openxmlformats.org/drawingml/2006/table">
            <a:tbl>
              <a:tblPr firstRow="1" bandRow="1">
                <a:tableStyleId>{F5AB1C69-6EDB-4FF4-983F-18BD219EF322}</a:tableStyleId>
              </a:tblPr>
              <a:tblGrid>
                <a:gridCol w="357672">
                  <a:extLst>
                    <a:ext uri="{9D8B030D-6E8A-4147-A177-3AD203B41FA5}">
                      <a16:colId xmlns:a16="http://schemas.microsoft.com/office/drawing/2014/main" val="2147013170"/>
                    </a:ext>
                  </a:extLst>
                </a:gridCol>
                <a:gridCol w="3655401">
                  <a:extLst>
                    <a:ext uri="{9D8B030D-6E8A-4147-A177-3AD203B41FA5}">
                      <a16:colId xmlns:a16="http://schemas.microsoft.com/office/drawing/2014/main" val="2125429397"/>
                    </a:ext>
                  </a:extLst>
                </a:gridCol>
              </a:tblGrid>
              <a:tr h="426586">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dhtData[‘Temp’]</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2966868">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137244" y="1070916"/>
            <a:ext cx="276225" cy="266700"/>
          </a:xfrm>
          <a:prstGeom prst="rect">
            <a:avLst/>
          </a:prstGeom>
        </p:spPr>
      </p:pic>
      <p:pic>
        <p:nvPicPr>
          <p:cNvPr id="10" name="그림 9"/>
          <p:cNvPicPr>
            <a:picLocks noChangeAspect="1"/>
          </p:cNvPicPr>
          <p:nvPr/>
        </p:nvPicPr>
        <p:blipFill>
          <a:blip r:embed="rId3"/>
          <a:stretch>
            <a:fillRect/>
          </a:stretch>
        </p:blipFill>
        <p:spPr>
          <a:xfrm>
            <a:off x="2144181" y="1530380"/>
            <a:ext cx="238125" cy="209550"/>
          </a:xfrm>
          <a:prstGeom prst="rect">
            <a:avLst/>
          </a:prstGeom>
        </p:spPr>
      </p:pic>
      <p:graphicFrame>
        <p:nvGraphicFramePr>
          <p:cNvPr id="11" name="표 10"/>
          <p:cNvGraphicFramePr>
            <a:graphicFrameLocks noGrp="1"/>
          </p:cNvGraphicFramePr>
          <p:nvPr>
            <p:extLst>
              <p:ext uri="{D42A27DB-BD31-4B8C-83A1-F6EECF244321}">
                <p14:modId xmlns:p14="http://schemas.microsoft.com/office/powerpoint/2010/main" val="282442294"/>
              </p:ext>
            </p:extLst>
          </p:nvPr>
        </p:nvGraphicFramePr>
        <p:xfrm>
          <a:off x="6216793" y="980728"/>
          <a:ext cx="4060102" cy="3413615"/>
        </p:xfrm>
        <a:graphic>
          <a:graphicData uri="http://schemas.openxmlformats.org/drawingml/2006/table">
            <a:tbl>
              <a:tblPr firstRow="1" bandRow="1">
                <a:tableStyleId>{F5AB1C69-6EDB-4FF4-983F-18BD219EF322}</a:tableStyleId>
              </a:tblPr>
              <a:tblGrid>
                <a:gridCol w="361864">
                  <a:extLst>
                    <a:ext uri="{9D8B030D-6E8A-4147-A177-3AD203B41FA5}">
                      <a16:colId xmlns:a16="http://schemas.microsoft.com/office/drawing/2014/main" val="2147013170"/>
                    </a:ext>
                  </a:extLst>
                </a:gridCol>
                <a:gridCol w="3698238">
                  <a:extLst>
                    <a:ext uri="{9D8B030D-6E8A-4147-A177-3AD203B41FA5}">
                      <a16:colId xmlns:a16="http://schemas.microsoft.com/office/drawing/2014/main" val="2125429397"/>
                    </a:ext>
                  </a:extLst>
                </a:gridCol>
              </a:tblGrid>
              <a:tr h="387700">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dhtData[‘Humi’]</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2836197">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12" name="그림 11"/>
          <p:cNvPicPr>
            <a:picLocks noChangeAspect="1"/>
          </p:cNvPicPr>
          <p:nvPr/>
        </p:nvPicPr>
        <p:blipFill>
          <a:blip r:embed="rId2">
            <a:clrChange>
              <a:clrFrom>
                <a:srgbClr val="F7F7F7"/>
              </a:clrFrom>
              <a:clrTo>
                <a:srgbClr val="F7F7F7">
                  <a:alpha val="0"/>
                </a:srgbClr>
              </a:clrTo>
            </a:clrChange>
          </a:blip>
          <a:stretch>
            <a:fillRect/>
          </a:stretch>
        </p:blipFill>
        <p:spPr>
          <a:xfrm>
            <a:off x="6284584" y="1059990"/>
            <a:ext cx="276225" cy="266700"/>
          </a:xfrm>
          <a:prstGeom prst="rect">
            <a:avLst/>
          </a:prstGeom>
        </p:spPr>
      </p:pic>
      <p:pic>
        <p:nvPicPr>
          <p:cNvPr id="13" name="그림 12"/>
          <p:cNvPicPr>
            <a:picLocks noChangeAspect="1"/>
          </p:cNvPicPr>
          <p:nvPr/>
        </p:nvPicPr>
        <p:blipFill>
          <a:blip r:embed="rId3"/>
          <a:stretch>
            <a:fillRect/>
          </a:stretch>
        </p:blipFill>
        <p:spPr>
          <a:xfrm>
            <a:off x="6303633" y="1519454"/>
            <a:ext cx="238125" cy="209550"/>
          </a:xfrm>
          <a:prstGeom prst="rect">
            <a:avLst/>
          </a:prstGeom>
        </p:spPr>
      </p:pic>
      <p:sp>
        <p:nvSpPr>
          <p:cNvPr id="14" name="직사각형 13"/>
          <p:cNvSpPr/>
          <p:nvPr/>
        </p:nvSpPr>
        <p:spPr>
          <a:xfrm>
            <a:off x="2563942" y="1403805"/>
            <a:ext cx="3260373" cy="2893100"/>
          </a:xfrm>
          <a:prstGeom prst="rect">
            <a:avLst/>
          </a:prstGeom>
        </p:spPr>
        <p:txBody>
          <a:bodyPr wrap="square">
            <a:spAutoFit/>
          </a:bodyPr>
          <a:lstStyle/>
          <a:p>
            <a:r>
              <a:rPr lang="en-US" altLang="ko-KR" sz="1400">
                <a:solidFill>
                  <a:srgbClr val="212121"/>
                </a:solidFill>
                <a:latin typeface="Courier New" panose="02070309020205020404" pitchFamily="49" charset="0"/>
              </a:rPr>
              <a:t>0   27.0 </a:t>
            </a:r>
          </a:p>
          <a:p>
            <a:r>
              <a:rPr lang="en-US" altLang="ko-KR" sz="1400">
                <a:solidFill>
                  <a:srgbClr val="212121"/>
                </a:solidFill>
                <a:latin typeface="Courier New" panose="02070309020205020404" pitchFamily="49" charset="0"/>
              </a:rPr>
              <a:t>3   27.0 </a:t>
            </a:r>
          </a:p>
          <a:p>
            <a:r>
              <a:rPr lang="en-US" altLang="ko-KR" sz="1400">
                <a:solidFill>
                  <a:srgbClr val="212121"/>
                </a:solidFill>
                <a:latin typeface="Courier New" panose="02070309020205020404" pitchFamily="49" charset="0"/>
              </a:rPr>
              <a:t>4   27.0 </a:t>
            </a:r>
          </a:p>
          <a:p>
            <a:r>
              <a:rPr lang="en-US" altLang="ko-KR" sz="1400">
                <a:solidFill>
                  <a:srgbClr val="212121"/>
                </a:solidFill>
                <a:latin typeface="Courier New" panose="02070309020205020404" pitchFamily="49" charset="0"/>
              </a:rPr>
              <a:t>5   27.0 </a:t>
            </a:r>
          </a:p>
          <a:p>
            <a:r>
              <a:rPr lang="en-US" altLang="ko-KR" sz="1400">
                <a:solidFill>
                  <a:srgbClr val="212121"/>
                </a:solidFill>
                <a:latin typeface="Courier New" panose="02070309020205020404" pitchFamily="49" charset="0"/>
              </a:rPr>
              <a:t>6   27.0 </a:t>
            </a:r>
          </a:p>
          <a:p>
            <a:r>
              <a:rPr lang="en-US" altLang="ko-KR" sz="1400">
                <a:solidFill>
                  <a:srgbClr val="212121"/>
                </a:solidFill>
                <a:latin typeface="Courier New" panose="02070309020205020404" pitchFamily="49" charset="0"/>
              </a:rPr>
              <a:t>... </a:t>
            </a:r>
          </a:p>
          <a:p>
            <a:r>
              <a:rPr lang="en-US" altLang="ko-KR" sz="1400">
                <a:solidFill>
                  <a:srgbClr val="212121"/>
                </a:solidFill>
                <a:latin typeface="Courier New" panose="02070309020205020404" pitchFamily="49" charset="0"/>
              </a:rPr>
              <a:t>776 27.3 </a:t>
            </a:r>
          </a:p>
          <a:p>
            <a:r>
              <a:rPr lang="en-US" altLang="ko-KR" sz="1400">
                <a:solidFill>
                  <a:srgbClr val="212121"/>
                </a:solidFill>
                <a:latin typeface="Courier New" panose="02070309020205020404" pitchFamily="49" charset="0"/>
              </a:rPr>
              <a:t>777 27.3 </a:t>
            </a:r>
          </a:p>
          <a:p>
            <a:r>
              <a:rPr lang="en-US" altLang="ko-KR" sz="1400">
                <a:solidFill>
                  <a:srgbClr val="212121"/>
                </a:solidFill>
                <a:latin typeface="Courier New" panose="02070309020205020404" pitchFamily="49" charset="0"/>
              </a:rPr>
              <a:t>778 27.3 </a:t>
            </a:r>
          </a:p>
          <a:p>
            <a:r>
              <a:rPr lang="en-US" altLang="ko-KR" sz="1400">
                <a:solidFill>
                  <a:srgbClr val="212121"/>
                </a:solidFill>
                <a:latin typeface="Courier New" panose="02070309020205020404" pitchFamily="49" charset="0"/>
              </a:rPr>
              <a:t>779 27.3 </a:t>
            </a:r>
          </a:p>
          <a:p>
            <a:r>
              <a:rPr lang="en-US" altLang="ko-KR" sz="1400">
                <a:solidFill>
                  <a:srgbClr val="212121"/>
                </a:solidFill>
                <a:latin typeface="Courier New" panose="02070309020205020404" pitchFamily="49" charset="0"/>
              </a:rPr>
              <a:t>780 27.3 </a:t>
            </a:r>
          </a:p>
          <a:p>
            <a:r>
              <a:rPr lang="en-US" altLang="ko-KR" sz="1400">
                <a:solidFill>
                  <a:srgbClr val="212121"/>
                </a:solidFill>
                <a:latin typeface="Courier New" panose="02070309020205020404" pitchFamily="49" charset="0"/>
              </a:rPr>
              <a:t>Name: Temp, Length: 779, </a:t>
            </a:r>
          </a:p>
          <a:p>
            <a:r>
              <a:rPr lang="en-US" altLang="ko-KR" sz="1400">
                <a:solidFill>
                  <a:srgbClr val="212121"/>
                </a:solidFill>
                <a:latin typeface="Courier New" panose="02070309020205020404" pitchFamily="49" charset="0"/>
              </a:rPr>
              <a:t>dtype: float64</a:t>
            </a:r>
            <a:endParaRPr lang="ko-KR" altLang="en-US" sz="1400"/>
          </a:p>
        </p:txBody>
      </p:sp>
      <p:sp>
        <p:nvSpPr>
          <p:cNvPr id="15" name="직사각형 14"/>
          <p:cNvSpPr/>
          <p:nvPr/>
        </p:nvSpPr>
        <p:spPr>
          <a:xfrm>
            <a:off x="6717182" y="1403805"/>
            <a:ext cx="3747438" cy="2893100"/>
          </a:xfrm>
          <a:prstGeom prst="rect">
            <a:avLst/>
          </a:prstGeom>
        </p:spPr>
        <p:txBody>
          <a:bodyPr wrap="square">
            <a:spAutoFit/>
          </a:bodyPr>
          <a:lstStyle/>
          <a:p>
            <a:r>
              <a:rPr lang="en-US" altLang="ko-KR" sz="1400">
                <a:solidFill>
                  <a:srgbClr val="212121"/>
                </a:solidFill>
                <a:latin typeface="Courier New" panose="02070309020205020404" pitchFamily="49" charset="0"/>
              </a:rPr>
              <a:t>0   86.0 </a:t>
            </a:r>
          </a:p>
          <a:p>
            <a:r>
              <a:rPr lang="en-US" altLang="ko-KR" sz="1400">
                <a:solidFill>
                  <a:srgbClr val="212121"/>
                </a:solidFill>
                <a:latin typeface="Courier New" panose="02070309020205020404" pitchFamily="49" charset="0"/>
              </a:rPr>
              <a:t>3   85.0 </a:t>
            </a:r>
          </a:p>
          <a:p>
            <a:r>
              <a:rPr lang="en-US" altLang="ko-KR" sz="1400">
                <a:solidFill>
                  <a:srgbClr val="212121"/>
                </a:solidFill>
                <a:latin typeface="Courier New" panose="02070309020205020404" pitchFamily="49" charset="0"/>
              </a:rPr>
              <a:t>4   85.0 </a:t>
            </a:r>
          </a:p>
          <a:p>
            <a:r>
              <a:rPr lang="en-US" altLang="ko-KR" sz="1400">
                <a:solidFill>
                  <a:srgbClr val="212121"/>
                </a:solidFill>
                <a:latin typeface="Courier New" panose="02070309020205020404" pitchFamily="49" charset="0"/>
              </a:rPr>
              <a:t>5   85.0 </a:t>
            </a:r>
          </a:p>
          <a:p>
            <a:r>
              <a:rPr lang="en-US" altLang="ko-KR" sz="1400">
                <a:solidFill>
                  <a:srgbClr val="212121"/>
                </a:solidFill>
                <a:latin typeface="Courier New" panose="02070309020205020404" pitchFamily="49" charset="0"/>
              </a:rPr>
              <a:t>6   85.0 </a:t>
            </a:r>
          </a:p>
          <a:p>
            <a:r>
              <a:rPr lang="en-US" altLang="ko-KR" sz="1400">
                <a:solidFill>
                  <a:srgbClr val="212121"/>
                </a:solidFill>
                <a:latin typeface="Courier New" panose="02070309020205020404" pitchFamily="49" charset="0"/>
              </a:rPr>
              <a:t>... </a:t>
            </a:r>
          </a:p>
          <a:p>
            <a:r>
              <a:rPr lang="en-US" altLang="ko-KR" sz="1400">
                <a:solidFill>
                  <a:srgbClr val="212121"/>
                </a:solidFill>
                <a:latin typeface="Courier New" panose="02070309020205020404" pitchFamily="49" charset="0"/>
              </a:rPr>
              <a:t>776 86.0 </a:t>
            </a:r>
          </a:p>
          <a:p>
            <a:r>
              <a:rPr lang="en-US" altLang="ko-KR" sz="1400">
                <a:solidFill>
                  <a:srgbClr val="212121"/>
                </a:solidFill>
                <a:latin typeface="Courier New" panose="02070309020205020404" pitchFamily="49" charset="0"/>
              </a:rPr>
              <a:t>777 86.0 </a:t>
            </a:r>
          </a:p>
          <a:p>
            <a:r>
              <a:rPr lang="en-US" altLang="ko-KR" sz="1400">
                <a:solidFill>
                  <a:srgbClr val="212121"/>
                </a:solidFill>
                <a:latin typeface="Courier New" panose="02070309020205020404" pitchFamily="49" charset="0"/>
              </a:rPr>
              <a:t>778 86.0 </a:t>
            </a:r>
          </a:p>
          <a:p>
            <a:r>
              <a:rPr lang="en-US" altLang="ko-KR" sz="1400">
                <a:solidFill>
                  <a:srgbClr val="212121"/>
                </a:solidFill>
                <a:latin typeface="Courier New" panose="02070309020205020404" pitchFamily="49" charset="0"/>
              </a:rPr>
              <a:t>779 86.0 </a:t>
            </a:r>
          </a:p>
          <a:p>
            <a:r>
              <a:rPr lang="en-US" altLang="ko-KR" sz="1400">
                <a:solidFill>
                  <a:srgbClr val="212121"/>
                </a:solidFill>
                <a:latin typeface="Courier New" panose="02070309020205020404" pitchFamily="49" charset="0"/>
              </a:rPr>
              <a:t>780 86.0 </a:t>
            </a:r>
          </a:p>
          <a:p>
            <a:r>
              <a:rPr lang="en-US" altLang="ko-KR" sz="1400">
                <a:solidFill>
                  <a:srgbClr val="212121"/>
                </a:solidFill>
                <a:latin typeface="Courier New" panose="02070309020205020404" pitchFamily="49" charset="0"/>
              </a:rPr>
              <a:t>Name: Humi, Length: 779, </a:t>
            </a:r>
          </a:p>
          <a:p>
            <a:r>
              <a:rPr lang="en-US" altLang="ko-KR" sz="1400">
                <a:solidFill>
                  <a:srgbClr val="212121"/>
                </a:solidFill>
                <a:latin typeface="Courier New" panose="02070309020205020404" pitchFamily="49" charset="0"/>
              </a:rPr>
              <a:t>dtype: float64</a:t>
            </a:r>
            <a:endParaRPr lang="ko-KR" altLang="en-US" sz="1400"/>
          </a:p>
        </p:txBody>
      </p:sp>
    </p:spTree>
    <p:extLst>
      <p:ext uri="{BB962C8B-B14F-4D97-AF65-F5344CB8AC3E}">
        <p14:creationId xmlns:p14="http://schemas.microsoft.com/office/powerpoint/2010/main" val="322200064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24680" y="-27384"/>
            <a:ext cx="9180512" cy="50556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19336" y="4554"/>
            <a:ext cx="2645276" cy="400110"/>
          </a:xfrm>
          <a:prstGeom prst="rect">
            <a:avLst/>
          </a:prstGeom>
          <a:noFill/>
        </p:spPr>
        <p:txBody>
          <a:bodyPr wrap="none" rtlCol="0">
            <a:spAutoFit/>
          </a:bodyPr>
          <a:lstStyle/>
          <a:p>
            <a:pPr marL="342900" indent="-342900">
              <a:buFont typeface="Wingdings" panose="05000000000000000000" pitchFamily="2" charset="2"/>
              <a:buChar char="§"/>
            </a:pPr>
            <a:r>
              <a:rPr lang="ko-KR" altLang="en-US" sz="2000" b="1">
                <a:solidFill>
                  <a:schemeClr val="bg1"/>
                </a:solidFill>
                <a:latin typeface="+mn-ea"/>
              </a:rPr>
              <a:t>학습  내용 </a:t>
            </a:r>
            <a:r>
              <a:rPr lang="en-US" altLang="ko-KR" sz="2000" b="1">
                <a:solidFill>
                  <a:schemeClr val="bg1"/>
                </a:solidFill>
                <a:latin typeface="+mn-ea"/>
              </a:rPr>
              <a:t>: 2</a:t>
            </a:r>
            <a:r>
              <a:rPr lang="ko-KR" altLang="en-US" sz="2000" b="1">
                <a:solidFill>
                  <a:schemeClr val="bg1"/>
                </a:solidFill>
                <a:latin typeface="+mn-ea"/>
              </a:rPr>
              <a:t>학기</a:t>
            </a:r>
            <a:endParaRPr lang="ko-KR" altLang="en-US" sz="2000" b="1" dirty="0">
              <a:solidFill>
                <a:schemeClr val="bg1"/>
              </a:solidFill>
              <a:latin typeface="+mn-ea"/>
            </a:endParaRPr>
          </a:p>
        </p:txBody>
      </p:sp>
      <p:graphicFrame>
        <p:nvGraphicFramePr>
          <p:cNvPr id="3" name="표 2"/>
          <p:cNvGraphicFramePr>
            <a:graphicFrameLocks noGrp="1"/>
          </p:cNvGraphicFramePr>
          <p:nvPr>
            <p:extLst>
              <p:ext uri="{D42A27DB-BD31-4B8C-83A1-F6EECF244321}">
                <p14:modId xmlns:p14="http://schemas.microsoft.com/office/powerpoint/2010/main" val="3348050969"/>
              </p:ext>
            </p:extLst>
          </p:nvPr>
        </p:nvGraphicFramePr>
        <p:xfrm>
          <a:off x="551384" y="620688"/>
          <a:ext cx="4910706" cy="5976666"/>
        </p:xfrm>
        <a:graphic>
          <a:graphicData uri="http://schemas.openxmlformats.org/drawingml/2006/table">
            <a:tbl>
              <a:tblPr>
                <a:tableStyleId>{5C22544A-7EE6-4342-B048-85BDC9FD1C3A}</a:tableStyleId>
              </a:tblPr>
              <a:tblGrid>
                <a:gridCol w="589941">
                  <a:extLst>
                    <a:ext uri="{9D8B030D-6E8A-4147-A177-3AD203B41FA5}">
                      <a16:colId xmlns:a16="http://schemas.microsoft.com/office/drawing/2014/main" val="2585432219"/>
                    </a:ext>
                  </a:extLst>
                </a:gridCol>
                <a:gridCol w="4320765">
                  <a:extLst>
                    <a:ext uri="{9D8B030D-6E8A-4147-A177-3AD203B41FA5}">
                      <a16:colId xmlns:a16="http://schemas.microsoft.com/office/drawing/2014/main" val="3167030792"/>
                    </a:ext>
                  </a:extLst>
                </a:gridCol>
              </a:tblGrid>
              <a:tr h="664074">
                <a:tc>
                  <a:txBody>
                    <a:bodyPr/>
                    <a:lstStyle/>
                    <a:p>
                      <a:pPr algn="ctr" fontAlgn="ctr"/>
                      <a:r>
                        <a:rPr lang="en-US" altLang="ko-KR" sz="1400" b="1" i="0" u="none" strike="noStrike" dirty="0">
                          <a:solidFill>
                            <a:srgbClr val="000000"/>
                          </a:solidFill>
                          <a:effectLst/>
                          <a:latin typeface="+mn-ea"/>
                          <a:ea typeface="+mn-ea"/>
                        </a:rPr>
                        <a:t>1</a:t>
                      </a:r>
                      <a:endParaRPr lang="ko-KR" altLang="en-US" sz="1400" b="1" i="0" u="none" strike="noStrike" dirty="0">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 ADC </a:t>
                      </a:r>
                      <a:r>
                        <a:rPr lang="ko-KR" altLang="en-US" sz="1400" u="none" strike="noStrike" dirty="0">
                          <a:effectLst/>
                          <a:latin typeface="+mn-ea"/>
                          <a:ea typeface="+mn-ea"/>
                        </a:rPr>
                        <a:t>사용을 위한 </a:t>
                      </a:r>
                      <a:r>
                        <a:rPr lang="en-US" altLang="ko-KR" sz="1400" u="none" strike="noStrike" dirty="0" err="1">
                          <a:effectLst/>
                          <a:latin typeface="+mn-ea"/>
                          <a:ea typeface="+mn-ea"/>
                        </a:rPr>
                        <a:t>CubeMx</a:t>
                      </a:r>
                      <a:r>
                        <a:rPr lang="en-US" altLang="ko-KR" sz="1400" u="none" strike="noStrike" dirty="0">
                          <a:effectLst/>
                          <a:latin typeface="+mn-ea"/>
                          <a:ea typeface="+mn-ea"/>
                        </a:rPr>
                        <a:t> </a:t>
                      </a:r>
                      <a:r>
                        <a:rPr lang="ko-KR" altLang="en-US" sz="1400" u="none" strike="noStrike" dirty="0">
                          <a:effectLst/>
                          <a:latin typeface="+mn-ea"/>
                          <a:ea typeface="+mn-ea"/>
                        </a:rPr>
                        <a:t>설정</a:t>
                      </a:r>
                      <a:br>
                        <a:rPr lang="ko-KR" altLang="en-US" sz="1400" u="none" strike="noStrike" dirty="0">
                          <a:effectLst/>
                          <a:latin typeface="+mn-ea"/>
                          <a:ea typeface="+mn-ea"/>
                        </a:rPr>
                      </a:br>
                      <a:r>
                        <a:rPr lang="en-US" altLang="ko-KR" sz="1400" u="none" strike="noStrike" dirty="0">
                          <a:effectLst/>
                          <a:latin typeface="+mn-ea"/>
                          <a:ea typeface="+mn-ea"/>
                        </a:rPr>
                        <a:t>· VR, CdS </a:t>
                      </a:r>
                      <a:r>
                        <a:rPr lang="ko-KR" altLang="en-US" sz="1400" u="none" strike="noStrike" dirty="0">
                          <a:effectLst/>
                          <a:latin typeface="+mn-ea"/>
                          <a:ea typeface="+mn-ea"/>
                        </a:rPr>
                        <a:t>아날로그 입력 처리 프로그램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3418454016"/>
                  </a:ext>
                </a:extLst>
              </a:tr>
              <a:tr h="664074">
                <a:tc>
                  <a:txBody>
                    <a:bodyPr/>
                    <a:lstStyle/>
                    <a:p>
                      <a:pPr algn="ctr" fontAlgn="ctr"/>
                      <a:r>
                        <a:rPr lang="en-US" altLang="ko-KR" sz="1400" b="1" i="0" u="none" strike="noStrike">
                          <a:solidFill>
                            <a:srgbClr val="000000"/>
                          </a:solidFill>
                          <a:effectLst/>
                          <a:latin typeface="+mn-ea"/>
                          <a:ea typeface="+mn-ea"/>
                        </a:rPr>
                        <a:t>2</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 2</a:t>
                      </a:r>
                      <a:r>
                        <a:rPr lang="ko-KR" altLang="en-US" sz="1400" u="none" strike="noStrike" dirty="0">
                          <a:effectLst/>
                          <a:latin typeface="+mn-ea"/>
                          <a:ea typeface="+mn-ea"/>
                        </a:rPr>
                        <a:t>채널 </a:t>
                      </a:r>
                      <a:r>
                        <a:rPr lang="en-US" altLang="ko-KR" sz="1400" u="none" strike="noStrike" dirty="0">
                          <a:effectLst/>
                          <a:latin typeface="+mn-ea"/>
                          <a:ea typeface="+mn-ea"/>
                        </a:rPr>
                        <a:t>ADC </a:t>
                      </a:r>
                      <a:r>
                        <a:rPr lang="ko-KR" altLang="en-US" sz="1400" u="none" strike="noStrike" dirty="0">
                          <a:effectLst/>
                          <a:latin typeface="+mn-ea"/>
                          <a:ea typeface="+mn-ea"/>
                        </a:rPr>
                        <a:t>인터페이스 프로그램 실습</a:t>
                      </a:r>
                      <a:br>
                        <a:rPr lang="ko-KR" altLang="en-US" sz="1400" u="none" strike="noStrike" dirty="0">
                          <a:effectLst/>
                          <a:latin typeface="+mn-ea"/>
                          <a:ea typeface="+mn-ea"/>
                        </a:rPr>
                      </a:br>
                      <a:r>
                        <a:rPr lang="en-US" altLang="ko-KR" sz="1400" u="none" strike="noStrike" dirty="0">
                          <a:effectLst/>
                          <a:latin typeface="+mn-ea"/>
                          <a:ea typeface="+mn-ea"/>
                        </a:rPr>
                        <a:t>· </a:t>
                      </a:r>
                      <a:r>
                        <a:rPr lang="ko-KR" altLang="en-US" sz="1400" u="none" strike="noStrike" dirty="0" err="1">
                          <a:effectLst/>
                          <a:latin typeface="+mn-ea"/>
                          <a:ea typeface="+mn-ea"/>
                        </a:rPr>
                        <a:t>아날로그값</a:t>
                      </a:r>
                      <a:r>
                        <a:rPr lang="ko-KR" altLang="en-US" sz="1400" u="none" strike="noStrike" dirty="0">
                          <a:effectLst/>
                          <a:latin typeface="+mn-ea"/>
                          <a:ea typeface="+mn-ea"/>
                        </a:rPr>
                        <a:t> </a:t>
                      </a:r>
                      <a:r>
                        <a:rPr lang="en-US" altLang="ko-KR" sz="1400" u="none" strike="noStrike" dirty="0">
                          <a:effectLst/>
                          <a:latin typeface="+mn-ea"/>
                          <a:ea typeface="+mn-ea"/>
                        </a:rPr>
                        <a:t>PC </a:t>
                      </a:r>
                      <a:r>
                        <a:rPr lang="ko-KR" altLang="en-US" sz="1400" u="none" strike="noStrike" dirty="0">
                          <a:effectLst/>
                          <a:latin typeface="+mn-ea"/>
                          <a:ea typeface="+mn-ea"/>
                        </a:rPr>
                        <a:t>전송 프로그램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1489949191"/>
                  </a:ext>
                </a:extLst>
              </a:tr>
              <a:tr h="664074">
                <a:tc>
                  <a:txBody>
                    <a:bodyPr/>
                    <a:lstStyle/>
                    <a:p>
                      <a:pPr algn="ctr" fontAlgn="ctr"/>
                      <a:r>
                        <a:rPr lang="en-US" altLang="ko-KR" sz="1400" b="1" i="0" u="none" strike="noStrike">
                          <a:solidFill>
                            <a:srgbClr val="000000"/>
                          </a:solidFill>
                          <a:effectLst/>
                          <a:latin typeface="+mn-ea"/>
                          <a:ea typeface="+mn-ea"/>
                        </a:rPr>
                        <a:t>3</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 DHT11 </a:t>
                      </a:r>
                      <a:r>
                        <a:rPr lang="ko-KR" altLang="en-US" sz="1400" u="none" strike="noStrike" dirty="0">
                          <a:effectLst/>
                          <a:latin typeface="+mn-ea"/>
                          <a:ea typeface="+mn-ea"/>
                        </a:rPr>
                        <a:t>온</a:t>
                      </a:r>
                      <a:r>
                        <a:rPr lang="en-US" altLang="ko-KR" sz="1400" u="none" strike="noStrike" dirty="0">
                          <a:effectLst/>
                          <a:latin typeface="+mn-ea"/>
                          <a:ea typeface="+mn-ea"/>
                        </a:rPr>
                        <a:t>/</a:t>
                      </a:r>
                      <a:r>
                        <a:rPr lang="ko-KR" altLang="en-US" sz="1400" u="none" strike="noStrike" dirty="0">
                          <a:effectLst/>
                          <a:latin typeface="+mn-ea"/>
                          <a:ea typeface="+mn-ea"/>
                        </a:rPr>
                        <a:t>습도 센서 인터페이스 프로그램 실습</a:t>
                      </a:r>
                      <a:br>
                        <a:rPr lang="ko-KR" altLang="en-US" sz="1400" u="none" strike="noStrike" dirty="0">
                          <a:effectLst/>
                          <a:latin typeface="+mn-ea"/>
                          <a:ea typeface="+mn-ea"/>
                        </a:rPr>
                      </a:br>
                      <a:r>
                        <a:rPr lang="en-US" altLang="ko-KR" sz="1400" u="none" strike="noStrike" dirty="0">
                          <a:effectLst/>
                          <a:latin typeface="+mn-ea"/>
                          <a:ea typeface="+mn-ea"/>
                        </a:rPr>
                        <a:t>· </a:t>
                      </a:r>
                      <a:r>
                        <a:rPr lang="ko-KR" altLang="en-US" sz="1400" u="none" strike="noStrike" dirty="0">
                          <a:effectLst/>
                          <a:latin typeface="+mn-ea"/>
                          <a:ea typeface="+mn-ea"/>
                        </a:rPr>
                        <a:t>온</a:t>
                      </a:r>
                      <a:r>
                        <a:rPr lang="en-US" altLang="ko-KR" sz="1400" u="none" strike="noStrike" dirty="0">
                          <a:effectLst/>
                          <a:latin typeface="+mn-ea"/>
                          <a:ea typeface="+mn-ea"/>
                        </a:rPr>
                        <a:t>/</a:t>
                      </a:r>
                      <a:r>
                        <a:rPr lang="ko-KR" altLang="en-US" sz="1400" u="none" strike="noStrike" dirty="0">
                          <a:effectLst/>
                          <a:latin typeface="+mn-ea"/>
                          <a:ea typeface="+mn-ea"/>
                        </a:rPr>
                        <a:t>습도 값 </a:t>
                      </a:r>
                      <a:r>
                        <a:rPr lang="en-US" altLang="ko-KR" sz="1400" u="none" strike="noStrike" dirty="0">
                          <a:effectLst/>
                          <a:latin typeface="+mn-ea"/>
                          <a:ea typeface="+mn-ea"/>
                        </a:rPr>
                        <a:t>PyQt</a:t>
                      </a:r>
                      <a:r>
                        <a:rPr lang="ko-KR" altLang="en-US" sz="1400" u="none" strike="noStrike" dirty="0">
                          <a:effectLst/>
                          <a:latin typeface="+mn-ea"/>
                          <a:ea typeface="+mn-ea"/>
                        </a:rPr>
                        <a:t>로 그래프 표시 프로그램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55753816"/>
                  </a:ext>
                </a:extLst>
              </a:tr>
              <a:tr h="664074">
                <a:tc>
                  <a:txBody>
                    <a:bodyPr/>
                    <a:lstStyle/>
                    <a:p>
                      <a:pPr algn="ctr" fontAlgn="ctr"/>
                      <a:r>
                        <a:rPr lang="en-US" altLang="ko-KR" sz="1400" b="1" i="0" u="none" strike="noStrike">
                          <a:solidFill>
                            <a:srgbClr val="000000"/>
                          </a:solidFill>
                          <a:effectLst/>
                          <a:latin typeface="+mn-ea"/>
                          <a:ea typeface="+mn-ea"/>
                        </a:rPr>
                        <a:t>4</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·KY-028 Temperature sensor </a:t>
                      </a:r>
                      <a:r>
                        <a:rPr lang="ko-KR" altLang="en-US" sz="1400" u="none" strike="noStrike" dirty="0">
                          <a:effectLst/>
                          <a:latin typeface="+mn-ea"/>
                          <a:ea typeface="+mn-ea"/>
                        </a:rPr>
                        <a:t>프로그램 실습</a:t>
                      </a:r>
                      <a:br>
                        <a:rPr lang="ko-KR" altLang="en-US" sz="1400" u="none" strike="noStrike" dirty="0">
                          <a:effectLst/>
                          <a:latin typeface="+mn-ea"/>
                          <a:ea typeface="+mn-ea"/>
                        </a:rPr>
                      </a:br>
                      <a:r>
                        <a:rPr lang="en-US" altLang="ko-KR" sz="1400" u="none" strike="noStrike" dirty="0">
                          <a:effectLst/>
                          <a:latin typeface="+mn-ea"/>
                          <a:ea typeface="+mn-ea"/>
                        </a:rPr>
                        <a:t>·10K </a:t>
                      </a:r>
                      <a:r>
                        <a:rPr lang="ko-KR" altLang="en-US" sz="1400" u="none" strike="noStrike" dirty="0" err="1">
                          <a:effectLst/>
                          <a:latin typeface="+mn-ea"/>
                          <a:ea typeface="+mn-ea"/>
                        </a:rPr>
                        <a:t>서미스터</a:t>
                      </a:r>
                      <a:r>
                        <a:rPr lang="ko-KR" altLang="en-US" sz="1400" u="none" strike="noStrike" dirty="0">
                          <a:effectLst/>
                          <a:latin typeface="+mn-ea"/>
                          <a:ea typeface="+mn-ea"/>
                        </a:rPr>
                        <a:t> 온도계 환산 프로그램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2767763591"/>
                  </a:ext>
                </a:extLst>
              </a:tr>
              <a:tr h="664074">
                <a:tc>
                  <a:txBody>
                    <a:bodyPr/>
                    <a:lstStyle/>
                    <a:p>
                      <a:pPr algn="ctr" fontAlgn="ctr"/>
                      <a:r>
                        <a:rPr lang="en-US" altLang="ko-KR" sz="1400" b="1" i="0" u="none" strike="noStrike">
                          <a:solidFill>
                            <a:srgbClr val="000000"/>
                          </a:solidFill>
                          <a:effectLst/>
                          <a:latin typeface="+mn-ea"/>
                          <a:ea typeface="+mn-ea"/>
                        </a:rPr>
                        <a:t>5</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·CdS </a:t>
                      </a:r>
                      <a:r>
                        <a:rPr lang="ko-KR" altLang="en-US" sz="1400" u="none" strike="noStrike" dirty="0">
                          <a:effectLst/>
                          <a:latin typeface="+mn-ea"/>
                          <a:ea typeface="+mn-ea"/>
                        </a:rPr>
                        <a:t>조도에 따른 조명용 </a:t>
                      </a:r>
                      <a:r>
                        <a:rPr lang="en-US" altLang="ko-KR" sz="1400" u="none" strike="noStrike" dirty="0">
                          <a:effectLst/>
                          <a:latin typeface="+mn-ea"/>
                          <a:ea typeface="+mn-ea"/>
                        </a:rPr>
                        <a:t>LED </a:t>
                      </a:r>
                      <a:r>
                        <a:rPr lang="ko-KR" altLang="en-US" sz="1400" u="none" strike="noStrike" dirty="0">
                          <a:effectLst/>
                          <a:latin typeface="+mn-ea"/>
                          <a:ea typeface="+mn-ea"/>
                        </a:rPr>
                        <a:t>제어 프로그램 실습</a:t>
                      </a:r>
                      <a:br>
                        <a:rPr lang="ko-KR" altLang="en-US" sz="1400" u="none" strike="noStrike" dirty="0">
                          <a:effectLst/>
                          <a:latin typeface="+mn-ea"/>
                          <a:ea typeface="+mn-ea"/>
                        </a:rPr>
                      </a:br>
                      <a:r>
                        <a:rPr lang="en-US" altLang="ko-KR" sz="1400" u="none" strike="noStrike" dirty="0">
                          <a:effectLst/>
                          <a:latin typeface="+mn-ea"/>
                          <a:ea typeface="+mn-ea"/>
                        </a:rPr>
                        <a:t>·Relay </a:t>
                      </a:r>
                      <a:r>
                        <a:rPr lang="ko-KR" altLang="en-US" sz="1400" u="none" strike="noStrike" dirty="0">
                          <a:effectLst/>
                          <a:latin typeface="+mn-ea"/>
                          <a:ea typeface="+mn-ea"/>
                        </a:rPr>
                        <a:t>연동 </a:t>
                      </a:r>
                      <a:r>
                        <a:rPr lang="ko-KR" altLang="en-US" sz="1400" u="none" strike="noStrike" dirty="0" err="1">
                          <a:effectLst/>
                          <a:latin typeface="+mn-ea"/>
                          <a:ea typeface="+mn-ea"/>
                        </a:rPr>
                        <a:t>고전력</a:t>
                      </a:r>
                      <a:r>
                        <a:rPr lang="ko-KR" altLang="en-US" sz="1400" u="none" strike="noStrike" dirty="0">
                          <a:effectLst/>
                          <a:latin typeface="+mn-ea"/>
                          <a:ea typeface="+mn-ea"/>
                        </a:rPr>
                        <a:t> </a:t>
                      </a:r>
                      <a:r>
                        <a:rPr lang="en-US" altLang="ko-KR" sz="1400" u="none" strike="noStrike" dirty="0">
                          <a:effectLst/>
                          <a:latin typeface="+mn-ea"/>
                          <a:ea typeface="+mn-ea"/>
                        </a:rPr>
                        <a:t>LED </a:t>
                      </a:r>
                      <a:r>
                        <a:rPr lang="ko-KR" altLang="en-US" sz="1400" u="none" strike="noStrike" dirty="0">
                          <a:effectLst/>
                          <a:latin typeface="+mn-ea"/>
                          <a:ea typeface="+mn-ea"/>
                        </a:rPr>
                        <a:t>제어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1308290719"/>
                  </a:ext>
                </a:extLst>
              </a:tr>
              <a:tr h="664074">
                <a:tc>
                  <a:txBody>
                    <a:bodyPr/>
                    <a:lstStyle/>
                    <a:p>
                      <a:pPr algn="ctr" fontAlgn="ctr"/>
                      <a:r>
                        <a:rPr lang="en-US" altLang="ko-KR" sz="1400" b="1" i="0" u="none" strike="noStrike">
                          <a:solidFill>
                            <a:srgbClr val="000000"/>
                          </a:solidFill>
                          <a:effectLst/>
                          <a:latin typeface="+mn-ea"/>
                          <a:ea typeface="+mn-ea"/>
                        </a:rPr>
                        <a:t>6</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sz="1400" u="none" strike="noStrike" dirty="0">
                          <a:effectLst/>
                          <a:latin typeface="+mn-ea"/>
                          <a:ea typeface="+mn-ea"/>
                        </a:rPr>
                        <a:t>·Flash Memory </a:t>
                      </a:r>
                      <a:r>
                        <a:rPr lang="ko-KR" altLang="en-US" sz="1400" u="none" strike="noStrike" dirty="0">
                          <a:effectLst/>
                          <a:latin typeface="+mn-ea"/>
                          <a:ea typeface="+mn-ea"/>
                        </a:rPr>
                        <a:t>구조 및 원리 설명</a:t>
                      </a:r>
                      <a:br>
                        <a:rPr lang="ko-KR" altLang="en-US" sz="1400" u="none" strike="noStrike" dirty="0">
                          <a:effectLst/>
                          <a:latin typeface="+mn-ea"/>
                          <a:ea typeface="+mn-ea"/>
                        </a:rPr>
                      </a:br>
                      <a:r>
                        <a:rPr lang="en-US" altLang="ko-KR" sz="1400" u="none" strike="noStrike" dirty="0">
                          <a:effectLst/>
                          <a:latin typeface="+mn-ea"/>
                          <a:ea typeface="+mn-ea"/>
                        </a:rPr>
                        <a:t>·</a:t>
                      </a:r>
                      <a:r>
                        <a:rPr lang="en-US" sz="1400" u="none" strike="noStrike" dirty="0">
                          <a:effectLst/>
                          <a:latin typeface="+mn-ea"/>
                          <a:ea typeface="+mn-ea"/>
                        </a:rPr>
                        <a:t>Flash Memory</a:t>
                      </a:r>
                      <a:r>
                        <a:rPr lang="ko-KR" altLang="en-US" sz="1400" u="none" strike="noStrike" dirty="0">
                          <a:effectLst/>
                          <a:latin typeface="+mn-ea"/>
                          <a:ea typeface="+mn-ea"/>
                        </a:rPr>
                        <a:t>에 </a:t>
                      </a:r>
                      <a:r>
                        <a:rPr lang="en-US" sz="1400" u="none" strike="noStrike" dirty="0">
                          <a:effectLst/>
                          <a:latin typeface="+mn-ea"/>
                          <a:ea typeface="+mn-ea"/>
                        </a:rPr>
                        <a:t>data </a:t>
                      </a:r>
                      <a:r>
                        <a:rPr lang="ko-KR" altLang="en-US" sz="1400" u="none" strike="noStrike" dirty="0">
                          <a:effectLst/>
                          <a:latin typeface="+mn-ea"/>
                          <a:ea typeface="+mn-ea"/>
                        </a:rPr>
                        <a:t>기록 프로그램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3551786593"/>
                  </a:ext>
                </a:extLst>
              </a:tr>
              <a:tr h="664074">
                <a:tc>
                  <a:txBody>
                    <a:bodyPr/>
                    <a:lstStyle/>
                    <a:p>
                      <a:pPr algn="ctr" fontAlgn="ctr"/>
                      <a:r>
                        <a:rPr lang="en-US" altLang="ko-KR" sz="1400" b="1" i="0" u="none" strike="noStrike">
                          <a:solidFill>
                            <a:srgbClr val="000000"/>
                          </a:solidFill>
                          <a:effectLst/>
                          <a:latin typeface="+mn-ea"/>
                          <a:ea typeface="+mn-ea"/>
                        </a:rPr>
                        <a:t>7</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·EEPROM Memory </a:t>
                      </a:r>
                      <a:r>
                        <a:rPr lang="ko-KR" altLang="en-US" sz="1400" u="none" strike="noStrike" dirty="0">
                          <a:effectLst/>
                          <a:latin typeface="+mn-ea"/>
                          <a:ea typeface="+mn-ea"/>
                        </a:rPr>
                        <a:t>구조 및 원리 설명</a:t>
                      </a:r>
                      <a:br>
                        <a:rPr lang="ko-KR" altLang="en-US" sz="1400" u="none" strike="noStrike" dirty="0">
                          <a:effectLst/>
                          <a:latin typeface="+mn-ea"/>
                          <a:ea typeface="+mn-ea"/>
                        </a:rPr>
                      </a:br>
                      <a:r>
                        <a:rPr lang="en-US" altLang="ko-KR" sz="1400" u="none" strike="noStrike" dirty="0">
                          <a:effectLst/>
                          <a:latin typeface="+mn-ea"/>
                          <a:ea typeface="+mn-ea"/>
                        </a:rPr>
                        <a:t>·EEPROM </a:t>
                      </a:r>
                      <a:r>
                        <a:rPr lang="ko-KR" altLang="en-US" sz="1400" u="none" strike="noStrike" dirty="0">
                          <a:effectLst/>
                          <a:latin typeface="+mn-ea"/>
                          <a:ea typeface="+mn-ea"/>
                        </a:rPr>
                        <a:t>데이터 읽기</a:t>
                      </a:r>
                      <a:r>
                        <a:rPr lang="en-US" altLang="ko-KR" sz="1400" u="none" strike="noStrike" dirty="0">
                          <a:effectLst/>
                          <a:latin typeface="+mn-ea"/>
                          <a:ea typeface="+mn-ea"/>
                        </a:rPr>
                        <a:t>, </a:t>
                      </a:r>
                      <a:r>
                        <a:rPr lang="ko-KR" altLang="en-US" sz="1400" u="none" strike="noStrike" dirty="0">
                          <a:effectLst/>
                          <a:latin typeface="+mn-ea"/>
                          <a:ea typeface="+mn-ea"/>
                        </a:rPr>
                        <a:t>쓰기</a:t>
                      </a:r>
                      <a:r>
                        <a:rPr lang="en-US" altLang="ko-KR" sz="1400" u="none" strike="noStrike" dirty="0">
                          <a:effectLst/>
                          <a:latin typeface="+mn-ea"/>
                          <a:ea typeface="+mn-ea"/>
                        </a:rPr>
                        <a:t>, </a:t>
                      </a:r>
                      <a:r>
                        <a:rPr lang="ko-KR" altLang="en-US" sz="1400" u="none" strike="noStrike" dirty="0">
                          <a:effectLst/>
                          <a:latin typeface="+mn-ea"/>
                          <a:ea typeface="+mn-ea"/>
                        </a:rPr>
                        <a:t>지우기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770326885"/>
                  </a:ext>
                </a:extLst>
              </a:tr>
              <a:tr h="664074">
                <a:tc>
                  <a:txBody>
                    <a:bodyPr/>
                    <a:lstStyle/>
                    <a:p>
                      <a:pPr algn="ctr" fontAlgn="ctr"/>
                      <a:r>
                        <a:rPr lang="en-US" altLang="ko-KR" sz="1400" b="1" i="0" u="none" strike="noStrike">
                          <a:solidFill>
                            <a:srgbClr val="000000"/>
                          </a:solidFill>
                          <a:effectLst/>
                          <a:latin typeface="+mn-ea"/>
                          <a:ea typeface="+mn-ea"/>
                        </a:rPr>
                        <a:t>8</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·DAC </a:t>
                      </a:r>
                      <a:r>
                        <a:rPr lang="ko-KR" altLang="en-US" sz="1400" u="none" strike="noStrike" dirty="0">
                          <a:effectLst/>
                          <a:latin typeface="+mn-ea"/>
                          <a:ea typeface="+mn-ea"/>
                        </a:rPr>
                        <a:t>인터페이스 구조 설명</a:t>
                      </a:r>
                      <a:br>
                        <a:rPr lang="ko-KR" altLang="en-US" sz="1400" u="none" strike="noStrike" dirty="0">
                          <a:effectLst/>
                          <a:latin typeface="+mn-ea"/>
                          <a:ea typeface="+mn-ea"/>
                        </a:rPr>
                      </a:br>
                      <a:r>
                        <a:rPr lang="en-US" altLang="ko-KR" sz="1400" u="none" strike="noStrike" dirty="0">
                          <a:effectLst/>
                          <a:latin typeface="+mn-ea"/>
                          <a:ea typeface="+mn-ea"/>
                        </a:rPr>
                        <a:t>·DAC </a:t>
                      </a:r>
                      <a:r>
                        <a:rPr lang="ko-KR" altLang="en-US" sz="1400" u="none" strike="noStrike" dirty="0">
                          <a:effectLst/>
                          <a:latin typeface="+mn-ea"/>
                          <a:ea typeface="+mn-ea"/>
                        </a:rPr>
                        <a:t>출력 프로그램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3347043445"/>
                  </a:ext>
                </a:extLst>
              </a:tr>
              <a:tr h="664074">
                <a:tc>
                  <a:txBody>
                    <a:bodyPr/>
                    <a:lstStyle/>
                    <a:p>
                      <a:pPr algn="ctr" fontAlgn="ctr"/>
                      <a:r>
                        <a:rPr lang="en-US" altLang="ko-KR" sz="1400" b="1" i="0" u="none" strike="noStrike">
                          <a:solidFill>
                            <a:srgbClr val="000000"/>
                          </a:solidFill>
                          <a:effectLst/>
                          <a:latin typeface="+mn-ea"/>
                          <a:ea typeface="+mn-ea"/>
                        </a:rPr>
                        <a:t>9</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·RTC </a:t>
                      </a:r>
                      <a:r>
                        <a:rPr lang="ko-KR" altLang="en-US" sz="1400" u="none" strike="noStrike" dirty="0">
                          <a:effectLst/>
                          <a:latin typeface="+mn-ea"/>
                          <a:ea typeface="+mn-ea"/>
                        </a:rPr>
                        <a:t>원리 및 구조 설명</a:t>
                      </a:r>
                      <a:br>
                        <a:rPr lang="ko-KR" altLang="en-US" sz="1400" u="none" strike="noStrike" dirty="0">
                          <a:effectLst/>
                          <a:latin typeface="+mn-ea"/>
                          <a:ea typeface="+mn-ea"/>
                        </a:rPr>
                      </a:br>
                      <a:r>
                        <a:rPr lang="en-US" altLang="ko-KR" sz="1400" u="none" strike="noStrike" dirty="0">
                          <a:effectLst/>
                          <a:latin typeface="+mn-ea"/>
                          <a:ea typeface="+mn-ea"/>
                        </a:rPr>
                        <a:t>·RTC </a:t>
                      </a:r>
                      <a:r>
                        <a:rPr lang="ko-KR" altLang="en-US" sz="1400" u="none" strike="noStrike" dirty="0">
                          <a:effectLst/>
                          <a:latin typeface="+mn-ea"/>
                          <a:ea typeface="+mn-ea"/>
                        </a:rPr>
                        <a:t>프로그램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4025790897"/>
                  </a:ext>
                </a:extLst>
              </a:tr>
            </a:tbl>
          </a:graphicData>
        </a:graphic>
      </p:graphicFrame>
      <p:graphicFrame>
        <p:nvGraphicFramePr>
          <p:cNvPr id="4" name="표 3"/>
          <p:cNvGraphicFramePr>
            <a:graphicFrameLocks noGrp="1"/>
          </p:cNvGraphicFramePr>
          <p:nvPr>
            <p:extLst>
              <p:ext uri="{D42A27DB-BD31-4B8C-83A1-F6EECF244321}">
                <p14:modId xmlns:p14="http://schemas.microsoft.com/office/powerpoint/2010/main" val="2125121904"/>
              </p:ext>
            </p:extLst>
          </p:nvPr>
        </p:nvGraphicFramePr>
        <p:xfrm>
          <a:off x="6182170" y="620691"/>
          <a:ext cx="4738366" cy="5976666"/>
        </p:xfrm>
        <a:graphic>
          <a:graphicData uri="http://schemas.openxmlformats.org/drawingml/2006/table">
            <a:tbl>
              <a:tblPr>
                <a:tableStyleId>{5C22544A-7EE6-4342-B048-85BDC9FD1C3A}</a:tableStyleId>
              </a:tblPr>
              <a:tblGrid>
                <a:gridCol w="693854">
                  <a:extLst>
                    <a:ext uri="{9D8B030D-6E8A-4147-A177-3AD203B41FA5}">
                      <a16:colId xmlns:a16="http://schemas.microsoft.com/office/drawing/2014/main" val="3501466900"/>
                    </a:ext>
                  </a:extLst>
                </a:gridCol>
                <a:gridCol w="4044512">
                  <a:extLst>
                    <a:ext uri="{9D8B030D-6E8A-4147-A177-3AD203B41FA5}">
                      <a16:colId xmlns:a16="http://schemas.microsoft.com/office/drawing/2014/main" val="124186803"/>
                    </a:ext>
                  </a:extLst>
                </a:gridCol>
              </a:tblGrid>
              <a:tr h="675768">
                <a:tc>
                  <a:txBody>
                    <a:bodyPr/>
                    <a:lstStyle/>
                    <a:p>
                      <a:pPr algn="ctr" fontAlgn="ctr"/>
                      <a:r>
                        <a:rPr lang="en-US" altLang="ko-KR" sz="1400" b="1" i="0" u="none" strike="noStrike" dirty="0">
                          <a:solidFill>
                            <a:srgbClr val="000000"/>
                          </a:solidFill>
                          <a:effectLst/>
                          <a:latin typeface="+mn-ea"/>
                          <a:ea typeface="+mn-ea"/>
                        </a:rPr>
                        <a:t>10</a:t>
                      </a:r>
                      <a:endParaRPr lang="ko-KR" altLang="en-US" sz="1400" b="1" i="0" u="none" strike="noStrike" dirty="0">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a:effectLst/>
                          <a:latin typeface="+mn-ea"/>
                          <a:ea typeface="+mn-ea"/>
                        </a:rPr>
                        <a:t>·</a:t>
                      </a:r>
                      <a:r>
                        <a:rPr lang="ko-KR" altLang="en-US" sz="1400" u="none" strike="noStrike">
                          <a:effectLst/>
                          <a:latin typeface="+mn-ea"/>
                          <a:ea typeface="+mn-ea"/>
                        </a:rPr>
                        <a:t>센서 측정과 측정 시간 저장 프로그램 실습</a:t>
                      </a:r>
                      <a:br>
                        <a:rPr lang="ko-KR" altLang="en-US" sz="1400" u="none" strike="noStrike">
                          <a:effectLst/>
                          <a:latin typeface="+mn-ea"/>
                          <a:ea typeface="+mn-ea"/>
                        </a:rPr>
                      </a:br>
                      <a:r>
                        <a:rPr lang="en-US" altLang="ko-KR" sz="1400" u="none" strike="noStrike">
                          <a:effectLst/>
                          <a:latin typeface="+mn-ea"/>
                          <a:ea typeface="+mn-ea"/>
                        </a:rPr>
                        <a:t>·</a:t>
                      </a:r>
                      <a:r>
                        <a:rPr lang="ko-KR" altLang="en-US" sz="1400" u="none" strike="noStrike">
                          <a:effectLst/>
                          <a:latin typeface="+mn-ea"/>
                          <a:ea typeface="+mn-ea"/>
                        </a:rPr>
                        <a:t>저장 데이터 전송 프로그램 실습</a:t>
                      </a:r>
                      <a:endParaRPr lang="ko-KR" altLang="en-US" sz="1400" b="0" i="0" u="none" strike="noStrike">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641185150"/>
                  </a:ext>
                </a:extLst>
              </a:tr>
              <a:tr h="675768">
                <a:tc>
                  <a:txBody>
                    <a:bodyPr/>
                    <a:lstStyle/>
                    <a:p>
                      <a:pPr algn="ctr" fontAlgn="ctr"/>
                      <a:r>
                        <a:rPr lang="en-US" altLang="ko-KR" sz="1400" b="1" i="0" u="none" strike="noStrike" dirty="0">
                          <a:solidFill>
                            <a:srgbClr val="000000"/>
                          </a:solidFill>
                          <a:effectLst/>
                          <a:latin typeface="+mn-ea"/>
                          <a:ea typeface="+mn-ea"/>
                        </a:rPr>
                        <a:t>11</a:t>
                      </a:r>
                      <a:endParaRPr lang="ko-KR" altLang="en-US" sz="1400" b="1" i="0" u="none" strike="noStrike" dirty="0">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a:t>
                      </a:r>
                      <a:r>
                        <a:rPr lang="en-US" altLang="ko-KR" sz="1400" u="none" strike="noStrike" dirty="0" err="1">
                          <a:effectLst/>
                          <a:latin typeface="+mn-ea"/>
                          <a:ea typeface="+mn-ea"/>
                        </a:rPr>
                        <a:t>FreeRTOS</a:t>
                      </a:r>
                      <a:r>
                        <a:rPr lang="en-US" altLang="ko-KR" sz="1400" u="none" strike="noStrike" dirty="0">
                          <a:effectLst/>
                          <a:latin typeface="+mn-ea"/>
                          <a:ea typeface="+mn-ea"/>
                        </a:rPr>
                        <a:t> </a:t>
                      </a:r>
                      <a:r>
                        <a:rPr lang="ko-KR" altLang="en-US" sz="1400" u="none" strike="noStrike" dirty="0">
                          <a:effectLst/>
                          <a:latin typeface="+mn-ea"/>
                          <a:ea typeface="+mn-ea"/>
                        </a:rPr>
                        <a:t>개요 및 구조 설명</a:t>
                      </a:r>
                      <a:br>
                        <a:rPr lang="ko-KR" altLang="en-US" sz="1400" u="none" strike="noStrike" dirty="0">
                          <a:effectLst/>
                          <a:latin typeface="+mn-ea"/>
                          <a:ea typeface="+mn-ea"/>
                        </a:rPr>
                      </a:br>
                      <a:r>
                        <a:rPr lang="en-US" altLang="ko-KR" sz="1400" u="none" strike="noStrike" dirty="0">
                          <a:effectLst/>
                          <a:latin typeface="+mn-ea"/>
                          <a:ea typeface="+mn-ea"/>
                        </a:rPr>
                        <a:t>·RTOS </a:t>
                      </a:r>
                      <a:r>
                        <a:rPr lang="ko-KR" altLang="en-US" sz="1400" u="none" strike="noStrike" dirty="0">
                          <a:effectLst/>
                          <a:latin typeface="+mn-ea"/>
                          <a:ea typeface="+mn-ea"/>
                        </a:rPr>
                        <a:t>프로그램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4125956031"/>
                  </a:ext>
                </a:extLst>
              </a:tr>
              <a:tr h="675768">
                <a:tc>
                  <a:txBody>
                    <a:bodyPr/>
                    <a:lstStyle/>
                    <a:p>
                      <a:pPr algn="ctr" fontAlgn="ctr"/>
                      <a:r>
                        <a:rPr lang="en-US" altLang="ko-KR" sz="1400" b="1" i="0" u="none" strike="noStrike">
                          <a:solidFill>
                            <a:srgbClr val="000000"/>
                          </a:solidFill>
                          <a:effectLst/>
                          <a:latin typeface="+mn-ea"/>
                          <a:ea typeface="+mn-ea"/>
                        </a:rPr>
                        <a:t>12</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·2</a:t>
                      </a:r>
                      <a:r>
                        <a:rPr lang="ko-KR" altLang="en-US" sz="1400" u="none" strike="noStrike" dirty="0">
                          <a:effectLst/>
                          <a:latin typeface="+mn-ea"/>
                          <a:ea typeface="+mn-ea"/>
                        </a:rPr>
                        <a:t>개 이상 </a:t>
                      </a:r>
                      <a:r>
                        <a:rPr lang="en-US" altLang="ko-KR" sz="1400" u="none" strike="noStrike" dirty="0">
                          <a:effectLst/>
                          <a:latin typeface="+mn-ea"/>
                          <a:ea typeface="+mn-ea"/>
                        </a:rPr>
                        <a:t>Task </a:t>
                      </a:r>
                      <a:r>
                        <a:rPr lang="ko-KR" altLang="en-US" sz="1400" u="none" strike="noStrike" dirty="0">
                          <a:effectLst/>
                          <a:latin typeface="+mn-ea"/>
                          <a:ea typeface="+mn-ea"/>
                        </a:rPr>
                        <a:t>구동 </a:t>
                      </a:r>
                      <a:r>
                        <a:rPr lang="en-US" altLang="ko-KR" sz="1400" u="none" strike="noStrike" dirty="0">
                          <a:effectLst/>
                          <a:latin typeface="+mn-ea"/>
                          <a:ea typeface="+mn-ea"/>
                        </a:rPr>
                        <a:t>RTOS </a:t>
                      </a:r>
                      <a:r>
                        <a:rPr lang="ko-KR" altLang="en-US" sz="1400" u="none" strike="noStrike" dirty="0">
                          <a:effectLst/>
                          <a:latin typeface="+mn-ea"/>
                          <a:ea typeface="+mn-ea"/>
                        </a:rPr>
                        <a:t>프로그램 실습</a:t>
                      </a:r>
                      <a:br>
                        <a:rPr lang="ko-KR" altLang="en-US" sz="1400" u="none" strike="noStrike" dirty="0">
                          <a:effectLst/>
                          <a:latin typeface="+mn-ea"/>
                          <a:ea typeface="+mn-ea"/>
                        </a:rPr>
                      </a:br>
                      <a:r>
                        <a:rPr lang="en-US" altLang="ko-KR" sz="1400" u="none" strike="noStrike" dirty="0">
                          <a:effectLst/>
                          <a:latin typeface="+mn-ea"/>
                          <a:ea typeface="+mn-ea"/>
                        </a:rPr>
                        <a:t>·Sensor data </a:t>
                      </a:r>
                      <a:r>
                        <a:rPr lang="ko-KR" altLang="en-US" sz="1400" u="none" strike="noStrike" dirty="0">
                          <a:effectLst/>
                          <a:latin typeface="+mn-ea"/>
                          <a:ea typeface="+mn-ea"/>
                        </a:rPr>
                        <a:t>전송 </a:t>
                      </a:r>
                      <a:r>
                        <a:rPr lang="en-US" altLang="ko-KR" sz="1400" u="none" strike="noStrike" dirty="0">
                          <a:effectLst/>
                          <a:latin typeface="+mn-ea"/>
                          <a:ea typeface="+mn-ea"/>
                        </a:rPr>
                        <a:t>RTOS </a:t>
                      </a:r>
                      <a:r>
                        <a:rPr lang="ko-KR" altLang="en-US" sz="1400" u="none" strike="noStrike" dirty="0">
                          <a:effectLst/>
                          <a:latin typeface="+mn-ea"/>
                          <a:ea typeface="+mn-ea"/>
                        </a:rPr>
                        <a:t>프로그램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2946513447"/>
                  </a:ext>
                </a:extLst>
              </a:tr>
              <a:tr h="675768">
                <a:tc>
                  <a:txBody>
                    <a:bodyPr/>
                    <a:lstStyle/>
                    <a:p>
                      <a:pPr algn="ctr" fontAlgn="ctr"/>
                      <a:r>
                        <a:rPr lang="en-US" altLang="ko-KR" sz="1400" b="1" i="0" u="none" strike="noStrike">
                          <a:solidFill>
                            <a:srgbClr val="000000"/>
                          </a:solidFill>
                          <a:effectLst/>
                          <a:latin typeface="+mn-ea"/>
                          <a:ea typeface="+mn-ea"/>
                        </a:rPr>
                        <a:t>13</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a:effectLst/>
                          <a:latin typeface="+mn-ea"/>
                          <a:ea typeface="+mn-ea"/>
                        </a:rPr>
                        <a:t>·PyQt </a:t>
                      </a:r>
                      <a:r>
                        <a:rPr lang="ko-KR" altLang="en-US" sz="1400" u="none" strike="noStrike">
                          <a:effectLst/>
                          <a:latin typeface="+mn-ea"/>
                          <a:ea typeface="+mn-ea"/>
                        </a:rPr>
                        <a:t>프로그램 개발 방법 설명</a:t>
                      </a:r>
                      <a:br>
                        <a:rPr lang="ko-KR" altLang="en-US" sz="1400" u="none" strike="noStrike">
                          <a:effectLst/>
                          <a:latin typeface="+mn-ea"/>
                          <a:ea typeface="+mn-ea"/>
                        </a:rPr>
                      </a:br>
                      <a:r>
                        <a:rPr lang="en-US" altLang="ko-KR" sz="1400" u="none" strike="noStrike">
                          <a:effectLst/>
                          <a:latin typeface="+mn-ea"/>
                          <a:ea typeface="+mn-ea"/>
                        </a:rPr>
                        <a:t>·MCU</a:t>
                      </a:r>
                      <a:r>
                        <a:rPr lang="ko-KR" altLang="en-US" sz="1400" u="none" strike="noStrike">
                          <a:effectLst/>
                          <a:latin typeface="+mn-ea"/>
                          <a:ea typeface="+mn-ea"/>
                        </a:rPr>
                        <a:t>와 </a:t>
                      </a:r>
                      <a:r>
                        <a:rPr lang="en-US" altLang="ko-KR" sz="1400" u="none" strike="noStrike">
                          <a:effectLst/>
                          <a:latin typeface="+mn-ea"/>
                          <a:ea typeface="+mn-ea"/>
                        </a:rPr>
                        <a:t>PC </a:t>
                      </a:r>
                      <a:r>
                        <a:rPr lang="ko-KR" altLang="en-US" sz="1400" u="none" strike="noStrike">
                          <a:effectLst/>
                          <a:latin typeface="+mn-ea"/>
                          <a:ea typeface="+mn-ea"/>
                        </a:rPr>
                        <a:t>간 데이터 전송 프로그램 실습</a:t>
                      </a:r>
                      <a:endParaRPr lang="ko-KR" altLang="en-US" sz="1400" b="0" i="0" u="none" strike="noStrike">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1432317340"/>
                  </a:ext>
                </a:extLst>
              </a:tr>
              <a:tr h="675768">
                <a:tc>
                  <a:txBody>
                    <a:bodyPr/>
                    <a:lstStyle/>
                    <a:p>
                      <a:pPr algn="ctr" fontAlgn="ctr"/>
                      <a:r>
                        <a:rPr lang="en-US" altLang="ko-KR" sz="1400" b="1" i="0" u="none" strike="noStrike">
                          <a:solidFill>
                            <a:srgbClr val="000000"/>
                          </a:solidFill>
                          <a:effectLst/>
                          <a:latin typeface="+mn-ea"/>
                          <a:ea typeface="+mn-ea"/>
                        </a:rPr>
                        <a:t>14</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·Sensor Data </a:t>
                      </a:r>
                      <a:r>
                        <a:rPr lang="ko-KR" altLang="en-US" sz="1400" u="none" strike="noStrike" dirty="0">
                          <a:effectLst/>
                          <a:latin typeface="+mn-ea"/>
                          <a:ea typeface="+mn-ea"/>
                        </a:rPr>
                        <a:t>수집 및 분석 방법 설명</a:t>
                      </a:r>
                      <a:br>
                        <a:rPr lang="ko-KR" altLang="en-US" sz="1400" u="none" strike="noStrike" dirty="0">
                          <a:effectLst/>
                          <a:latin typeface="+mn-ea"/>
                          <a:ea typeface="+mn-ea"/>
                        </a:rPr>
                      </a:br>
                      <a:r>
                        <a:rPr lang="en-US" altLang="ko-KR" sz="1400" u="none" strike="noStrike" dirty="0">
                          <a:effectLst/>
                          <a:latin typeface="+mn-ea"/>
                          <a:ea typeface="+mn-ea"/>
                        </a:rPr>
                        <a:t>·Python </a:t>
                      </a:r>
                      <a:r>
                        <a:rPr lang="ko-KR" altLang="en-US" sz="1400" u="none" strike="noStrike" dirty="0">
                          <a:effectLst/>
                          <a:latin typeface="+mn-ea"/>
                          <a:ea typeface="+mn-ea"/>
                        </a:rPr>
                        <a:t>활용 빅데이터 수집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4068056508"/>
                  </a:ext>
                </a:extLst>
              </a:tr>
              <a:tr h="675768">
                <a:tc>
                  <a:txBody>
                    <a:bodyPr/>
                    <a:lstStyle/>
                    <a:p>
                      <a:pPr algn="ctr" fontAlgn="ctr"/>
                      <a:r>
                        <a:rPr lang="en-US" altLang="ko-KR" sz="1400" b="1" i="0" u="none" strike="noStrike">
                          <a:solidFill>
                            <a:srgbClr val="000000"/>
                          </a:solidFill>
                          <a:effectLst/>
                          <a:latin typeface="+mn-ea"/>
                          <a:ea typeface="+mn-ea"/>
                        </a:rPr>
                        <a:t>15</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·Python, Matplotlib </a:t>
                      </a:r>
                      <a:r>
                        <a:rPr lang="ko-KR" altLang="en-US" sz="1400" u="none" strike="noStrike" dirty="0">
                          <a:effectLst/>
                          <a:latin typeface="+mn-ea"/>
                          <a:ea typeface="+mn-ea"/>
                        </a:rPr>
                        <a:t>활용 빅데이터 분석 실습</a:t>
                      </a:r>
                      <a:br>
                        <a:rPr lang="ko-KR" altLang="en-US" sz="1400" u="none" strike="noStrike" dirty="0">
                          <a:effectLst/>
                          <a:latin typeface="+mn-ea"/>
                          <a:ea typeface="+mn-ea"/>
                        </a:rPr>
                      </a:br>
                      <a:r>
                        <a:rPr lang="en-US" altLang="ko-KR" sz="1400" u="none" strike="noStrike" dirty="0">
                          <a:effectLst/>
                          <a:latin typeface="+mn-ea"/>
                          <a:ea typeface="+mn-ea"/>
                        </a:rPr>
                        <a:t>·</a:t>
                      </a:r>
                      <a:r>
                        <a:rPr lang="ko-KR" altLang="en-US" sz="1400" u="none" strike="noStrike" dirty="0">
                          <a:effectLst/>
                          <a:latin typeface="+mn-ea"/>
                          <a:ea typeface="+mn-ea"/>
                        </a:rPr>
                        <a:t>빅데이터 시각화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2384152264"/>
                  </a:ext>
                </a:extLst>
              </a:tr>
              <a:tr h="675768">
                <a:tc>
                  <a:txBody>
                    <a:bodyPr/>
                    <a:lstStyle/>
                    <a:p>
                      <a:pPr algn="ctr" fontAlgn="ctr"/>
                      <a:r>
                        <a:rPr lang="en-US" altLang="ko-KR" sz="1400" b="1" i="0" u="none" strike="noStrike">
                          <a:solidFill>
                            <a:srgbClr val="000000"/>
                          </a:solidFill>
                          <a:effectLst/>
                          <a:latin typeface="+mn-ea"/>
                          <a:ea typeface="+mn-ea"/>
                        </a:rPr>
                        <a:t>16</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·Flask </a:t>
                      </a:r>
                      <a:r>
                        <a:rPr lang="ko-KR" altLang="en-US" sz="1400" u="none" strike="noStrike" dirty="0">
                          <a:effectLst/>
                          <a:latin typeface="+mn-ea"/>
                          <a:ea typeface="+mn-ea"/>
                        </a:rPr>
                        <a:t>프로그램 개발 방법 설명</a:t>
                      </a:r>
                      <a:br>
                        <a:rPr lang="ko-KR" altLang="en-US" sz="1400" u="none" strike="noStrike" dirty="0">
                          <a:effectLst/>
                          <a:latin typeface="+mn-ea"/>
                          <a:ea typeface="+mn-ea"/>
                        </a:rPr>
                      </a:br>
                      <a:r>
                        <a:rPr lang="en-US" altLang="ko-KR" sz="1400" u="none" strike="noStrike" dirty="0">
                          <a:effectLst/>
                          <a:latin typeface="+mn-ea"/>
                          <a:ea typeface="+mn-ea"/>
                        </a:rPr>
                        <a:t>·Flask </a:t>
                      </a:r>
                      <a:r>
                        <a:rPr lang="ko-KR" altLang="en-US" sz="1400" u="none" strike="noStrike" dirty="0">
                          <a:effectLst/>
                          <a:latin typeface="+mn-ea"/>
                          <a:ea typeface="+mn-ea"/>
                        </a:rPr>
                        <a:t>사용 기본 웹서버 개발</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1358778003"/>
                  </a:ext>
                </a:extLst>
              </a:tr>
              <a:tr h="623145">
                <a:tc>
                  <a:txBody>
                    <a:bodyPr/>
                    <a:lstStyle/>
                    <a:p>
                      <a:pPr algn="ctr" fontAlgn="ctr"/>
                      <a:r>
                        <a:rPr lang="en-US" altLang="ko-KR" sz="1400" b="1" i="0" u="none" strike="noStrike">
                          <a:solidFill>
                            <a:srgbClr val="000000"/>
                          </a:solidFill>
                          <a:effectLst/>
                          <a:latin typeface="+mn-ea"/>
                          <a:ea typeface="+mn-ea"/>
                        </a:rPr>
                        <a:t>17</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·Flask </a:t>
                      </a:r>
                      <a:r>
                        <a:rPr lang="ko-KR" altLang="en-US" sz="1400" u="none" strike="noStrike" dirty="0">
                          <a:effectLst/>
                          <a:latin typeface="+mn-ea"/>
                          <a:ea typeface="+mn-ea"/>
                        </a:rPr>
                        <a:t>웹서버를 통한 </a:t>
                      </a:r>
                      <a:r>
                        <a:rPr lang="en-US" altLang="ko-KR" sz="1400" u="none" strike="noStrike" dirty="0">
                          <a:effectLst/>
                          <a:latin typeface="+mn-ea"/>
                          <a:ea typeface="+mn-ea"/>
                        </a:rPr>
                        <a:t>MCU GPIO </a:t>
                      </a:r>
                      <a:r>
                        <a:rPr lang="ko-KR" altLang="en-US" sz="1400" u="none" strike="noStrike" dirty="0">
                          <a:effectLst/>
                          <a:latin typeface="+mn-ea"/>
                          <a:ea typeface="+mn-ea"/>
                        </a:rPr>
                        <a:t>제어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2678433687"/>
                  </a:ext>
                </a:extLst>
              </a:tr>
              <a:tr h="623145">
                <a:tc>
                  <a:txBody>
                    <a:bodyPr/>
                    <a:lstStyle/>
                    <a:p>
                      <a:pPr algn="ctr" fontAlgn="ctr"/>
                      <a:r>
                        <a:rPr lang="en-US" altLang="ko-KR" sz="1400" b="1" i="0" u="none" strike="noStrike">
                          <a:solidFill>
                            <a:srgbClr val="000000"/>
                          </a:solidFill>
                          <a:effectLst/>
                          <a:latin typeface="+mn-ea"/>
                          <a:ea typeface="+mn-ea"/>
                        </a:rPr>
                        <a:t>18</a:t>
                      </a:r>
                      <a:endParaRPr lang="ko-KR" altLang="en-US" sz="1400" b="1" i="0" u="none" strike="noStrike">
                        <a:solidFill>
                          <a:srgbClr val="000000"/>
                        </a:solidFill>
                        <a:effectLst/>
                        <a:latin typeface="+mn-ea"/>
                        <a:ea typeface="+mn-ea"/>
                      </a:endParaRPr>
                    </a:p>
                  </a:txBody>
                  <a:tcPr marL="71841" marR="2993" marT="2993" marB="0" anchor="ctr">
                    <a:solidFill>
                      <a:schemeClr val="accent2">
                        <a:lumMod val="20000"/>
                        <a:lumOff val="80000"/>
                      </a:schemeClr>
                    </a:solidFill>
                  </a:tcPr>
                </a:tc>
                <a:tc>
                  <a:txBody>
                    <a:bodyPr/>
                    <a:lstStyle/>
                    <a:p>
                      <a:pPr algn="l" fontAlgn="ctr"/>
                      <a:r>
                        <a:rPr lang="en-US" altLang="ko-KR" sz="1400" u="none" strike="noStrike" dirty="0">
                          <a:effectLst/>
                          <a:latin typeface="+mn-ea"/>
                          <a:ea typeface="+mn-ea"/>
                        </a:rPr>
                        <a:t>·MCU Sensor </a:t>
                      </a:r>
                      <a:r>
                        <a:rPr lang="ko-KR" altLang="en-US" sz="1400" u="none" strike="noStrike" dirty="0">
                          <a:effectLst/>
                          <a:latin typeface="+mn-ea"/>
                          <a:ea typeface="+mn-ea"/>
                        </a:rPr>
                        <a:t>측정 데이터 웹서버 전송 실습</a:t>
                      </a:r>
                      <a:endParaRPr lang="ko-KR" altLang="en-US" sz="1400" b="0" i="0" u="none" strike="noStrike" dirty="0">
                        <a:solidFill>
                          <a:srgbClr val="000000"/>
                        </a:solidFill>
                        <a:effectLst/>
                        <a:latin typeface="+mn-ea"/>
                        <a:ea typeface="+mn-ea"/>
                      </a:endParaRPr>
                    </a:p>
                  </a:txBody>
                  <a:tcPr marL="71841" marR="2993" marT="2993" marB="0" anchor="ctr"/>
                </a:tc>
                <a:extLst>
                  <a:ext uri="{0D108BD9-81ED-4DB2-BD59-A6C34878D82A}">
                    <a16:rowId xmlns:a16="http://schemas.microsoft.com/office/drawing/2014/main" val="3950780337"/>
                  </a:ext>
                </a:extLst>
              </a:tr>
            </a:tbl>
          </a:graphicData>
        </a:graphic>
      </p:graphicFrame>
    </p:spTree>
    <p:extLst>
      <p:ext uri="{BB962C8B-B14F-4D97-AF65-F5344CB8AC3E}">
        <p14:creationId xmlns:p14="http://schemas.microsoft.com/office/powerpoint/2010/main" val="3551412374"/>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index</a:t>
            </a:r>
            <a:r>
              <a:rPr lang="ko-KR" altLang="en-US" sz="2000" b="1">
                <a:solidFill>
                  <a:srgbClr val="000099"/>
                </a:solidFill>
                <a:latin typeface="+mn-ea"/>
              </a:rPr>
              <a:t>로 검색</a:t>
            </a:r>
            <a:endParaRPr lang="ko-KR" altLang="en-US" sz="2000" b="1" dirty="0">
              <a:solidFill>
                <a:srgbClr val="000099"/>
              </a:solidFill>
            </a:endParaRPr>
          </a:p>
        </p:txBody>
      </p:sp>
      <p:sp>
        <p:nvSpPr>
          <p:cNvPr id="7" name="직사각형 6"/>
          <p:cNvSpPr/>
          <p:nvPr/>
        </p:nvSpPr>
        <p:spPr>
          <a:xfrm>
            <a:off x="1703513" y="836713"/>
            <a:ext cx="8897595" cy="290879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1592249641"/>
              </p:ext>
            </p:extLst>
          </p:nvPr>
        </p:nvGraphicFramePr>
        <p:xfrm>
          <a:off x="1873037" y="1516221"/>
          <a:ext cx="4013073" cy="1746602"/>
        </p:xfrm>
        <a:graphic>
          <a:graphicData uri="http://schemas.openxmlformats.org/drawingml/2006/table">
            <a:tbl>
              <a:tblPr firstRow="1" bandRow="1">
                <a:tableStyleId>{F5AB1C69-6EDB-4FF4-983F-18BD219EF322}</a:tableStyleId>
              </a:tblPr>
              <a:tblGrid>
                <a:gridCol w="357672">
                  <a:extLst>
                    <a:ext uri="{9D8B030D-6E8A-4147-A177-3AD203B41FA5}">
                      <a16:colId xmlns:a16="http://schemas.microsoft.com/office/drawing/2014/main" val="2147013170"/>
                    </a:ext>
                  </a:extLst>
                </a:gridCol>
                <a:gridCol w="3655401">
                  <a:extLst>
                    <a:ext uri="{9D8B030D-6E8A-4147-A177-3AD203B41FA5}">
                      <a16:colId xmlns:a16="http://schemas.microsoft.com/office/drawing/2014/main" val="2125429397"/>
                    </a:ext>
                  </a:extLst>
                </a:gridCol>
              </a:tblGrid>
              <a:tr h="369953">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dhtData[2:5]</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1354562">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1946728" y="1606408"/>
            <a:ext cx="276225" cy="266700"/>
          </a:xfrm>
          <a:prstGeom prst="rect">
            <a:avLst/>
          </a:prstGeom>
        </p:spPr>
      </p:pic>
      <p:pic>
        <p:nvPicPr>
          <p:cNvPr id="10" name="그림 9"/>
          <p:cNvPicPr>
            <a:picLocks noChangeAspect="1"/>
          </p:cNvPicPr>
          <p:nvPr/>
        </p:nvPicPr>
        <p:blipFill>
          <a:blip r:embed="rId3"/>
          <a:stretch>
            <a:fillRect/>
          </a:stretch>
        </p:blipFill>
        <p:spPr>
          <a:xfrm>
            <a:off x="1965777" y="2065872"/>
            <a:ext cx="238125" cy="209550"/>
          </a:xfrm>
          <a:prstGeom prst="rect">
            <a:avLst/>
          </a:prstGeom>
        </p:spPr>
      </p:pic>
      <p:graphicFrame>
        <p:nvGraphicFramePr>
          <p:cNvPr id="11" name="표 10"/>
          <p:cNvGraphicFramePr>
            <a:graphicFrameLocks noGrp="1"/>
          </p:cNvGraphicFramePr>
          <p:nvPr>
            <p:extLst>
              <p:ext uri="{D42A27DB-BD31-4B8C-83A1-F6EECF244321}">
                <p14:modId xmlns:p14="http://schemas.microsoft.com/office/powerpoint/2010/main" val="3625831084"/>
              </p:ext>
            </p:extLst>
          </p:nvPr>
        </p:nvGraphicFramePr>
        <p:xfrm>
          <a:off x="6026277" y="1516221"/>
          <a:ext cx="4459774" cy="1724515"/>
        </p:xfrm>
        <a:graphic>
          <a:graphicData uri="http://schemas.openxmlformats.org/drawingml/2006/table">
            <a:tbl>
              <a:tblPr firstRow="1" bandRow="1">
                <a:tableStyleId>{F5AB1C69-6EDB-4FF4-983F-18BD219EF322}</a:tableStyleId>
              </a:tblPr>
              <a:tblGrid>
                <a:gridCol w="397485">
                  <a:extLst>
                    <a:ext uri="{9D8B030D-6E8A-4147-A177-3AD203B41FA5}">
                      <a16:colId xmlns:a16="http://schemas.microsoft.com/office/drawing/2014/main" val="2147013170"/>
                    </a:ext>
                  </a:extLst>
                </a:gridCol>
                <a:gridCol w="4062289">
                  <a:extLst>
                    <a:ext uri="{9D8B030D-6E8A-4147-A177-3AD203B41FA5}">
                      <a16:colId xmlns:a16="http://schemas.microsoft.com/office/drawing/2014/main" val="2125429397"/>
                    </a:ext>
                  </a:extLst>
                </a:gridCol>
              </a:tblGrid>
              <a:tr h="250788">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 :3]</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1286448">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4174308823"/>
              </p:ext>
            </p:extLst>
          </p:nvPr>
        </p:nvGraphicFramePr>
        <p:xfrm>
          <a:off x="2370915" y="1911870"/>
          <a:ext cx="3294600" cy="1219200"/>
        </p:xfrm>
        <a:graphic>
          <a:graphicData uri="http://schemas.openxmlformats.org/drawingml/2006/table">
            <a:tbl>
              <a:tblPr>
                <a:tableStyleId>{2D5ABB26-0587-4C30-8999-92F81FD0307C}</a:tableStyleId>
              </a:tblPr>
              <a:tblGrid>
                <a:gridCol w="426459">
                  <a:extLst>
                    <a:ext uri="{9D8B030D-6E8A-4147-A177-3AD203B41FA5}">
                      <a16:colId xmlns:a16="http://schemas.microsoft.com/office/drawing/2014/main" val="2752559785"/>
                    </a:ext>
                  </a:extLst>
                </a:gridCol>
                <a:gridCol w="585741">
                  <a:extLst>
                    <a:ext uri="{9D8B030D-6E8A-4147-A177-3AD203B41FA5}">
                      <a16:colId xmlns:a16="http://schemas.microsoft.com/office/drawing/2014/main" val="3267950562"/>
                    </a:ext>
                  </a:extLst>
                </a:gridCol>
                <a:gridCol w="820800">
                  <a:extLst>
                    <a:ext uri="{9D8B030D-6E8A-4147-A177-3AD203B41FA5}">
                      <a16:colId xmlns:a16="http://schemas.microsoft.com/office/drawing/2014/main" val="3790019181"/>
                    </a:ext>
                  </a:extLst>
                </a:gridCol>
                <a:gridCol w="802680">
                  <a:extLst>
                    <a:ext uri="{9D8B030D-6E8A-4147-A177-3AD203B41FA5}">
                      <a16:colId xmlns:a16="http://schemas.microsoft.com/office/drawing/2014/main" val="1267366826"/>
                    </a:ext>
                  </a:extLst>
                </a:gridCol>
                <a:gridCol w="658920">
                  <a:extLst>
                    <a:ext uri="{9D8B030D-6E8A-4147-A177-3AD203B41FA5}">
                      <a16:colId xmlns:a16="http://schemas.microsoft.com/office/drawing/2014/main" val="348248203"/>
                    </a:ext>
                  </a:extLst>
                </a:gridCol>
              </a:tblGrid>
              <a:tr h="0">
                <a:tc>
                  <a:txBody>
                    <a:bodyPr/>
                    <a:lstStyle/>
                    <a:p>
                      <a:pPr algn="r"/>
                      <a:endParaRPr lang="ko-KR" alt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No</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Temp</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Humi</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Insp</a:t>
                      </a:r>
                      <a:endParaRPr lang="en-US" sz="1400" b="1">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96265358"/>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2</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3148027169"/>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3</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4</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2550605255"/>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4</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5</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4143575357"/>
                  </a:ext>
                </a:extLst>
              </a:tr>
            </a:tbl>
          </a:graphicData>
        </a:graphic>
      </p:graphicFrame>
      <p:pic>
        <p:nvPicPr>
          <p:cNvPr id="13" name="그림 12"/>
          <p:cNvPicPr>
            <a:picLocks noChangeAspect="1"/>
          </p:cNvPicPr>
          <p:nvPr/>
        </p:nvPicPr>
        <p:blipFill>
          <a:blip r:embed="rId2">
            <a:clrChange>
              <a:clrFrom>
                <a:srgbClr val="F7F7F7"/>
              </a:clrFrom>
              <a:clrTo>
                <a:srgbClr val="F7F7F7">
                  <a:alpha val="0"/>
                </a:srgbClr>
              </a:clrTo>
            </a:clrChange>
          </a:blip>
          <a:stretch>
            <a:fillRect/>
          </a:stretch>
        </p:blipFill>
        <p:spPr>
          <a:xfrm>
            <a:off x="6094068" y="1595482"/>
            <a:ext cx="276225" cy="266700"/>
          </a:xfrm>
          <a:prstGeom prst="rect">
            <a:avLst/>
          </a:prstGeom>
        </p:spPr>
      </p:pic>
      <p:pic>
        <p:nvPicPr>
          <p:cNvPr id="14" name="그림 13"/>
          <p:cNvPicPr>
            <a:picLocks noChangeAspect="1"/>
          </p:cNvPicPr>
          <p:nvPr/>
        </p:nvPicPr>
        <p:blipFill>
          <a:blip r:embed="rId3"/>
          <a:stretch>
            <a:fillRect/>
          </a:stretch>
        </p:blipFill>
        <p:spPr>
          <a:xfrm>
            <a:off x="6113117" y="2054946"/>
            <a:ext cx="238125" cy="209550"/>
          </a:xfrm>
          <a:prstGeom prst="rect">
            <a:avLst/>
          </a:prstGeom>
        </p:spPr>
      </p:pic>
      <p:graphicFrame>
        <p:nvGraphicFramePr>
          <p:cNvPr id="15" name="표 14"/>
          <p:cNvGraphicFramePr>
            <a:graphicFrameLocks noGrp="1"/>
          </p:cNvGraphicFramePr>
          <p:nvPr>
            <p:extLst>
              <p:ext uri="{D42A27DB-BD31-4B8C-83A1-F6EECF244321}">
                <p14:modId xmlns:p14="http://schemas.microsoft.com/office/powerpoint/2010/main" val="2583810449"/>
              </p:ext>
            </p:extLst>
          </p:nvPr>
        </p:nvGraphicFramePr>
        <p:xfrm>
          <a:off x="6542013" y="1879164"/>
          <a:ext cx="3435364" cy="1219200"/>
        </p:xfrm>
        <a:graphic>
          <a:graphicData uri="http://schemas.openxmlformats.org/drawingml/2006/table">
            <a:tbl>
              <a:tblPr>
                <a:tableStyleId>{2D5ABB26-0587-4C30-8999-92F81FD0307C}</a:tableStyleId>
              </a:tblPr>
              <a:tblGrid>
                <a:gridCol w="516552">
                  <a:extLst>
                    <a:ext uri="{9D8B030D-6E8A-4147-A177-3AD203B41FA5}">
                      <a16:colId xmlns:a16="http://schemas.microsoft.com/office/drawing/2014/main" val="2752559785"/>
                    </a:ext>
                  </a:extLst>
                </a:gridCol>
                <a:gridCol w="538895">
                  <a:extLst>
                    <a:ext uri="{9D8B030D-6E8A-4147-A177-3AD203B41FA5}">
                      <a16:colId xmlns:a16="http://schemas.microsoft.com/office/drawing/2014/main" val="3267950562"/>
                    </a:ext>
                  </a:extLst>
                </a:gridCol>
                <a:gridCol w="855869">
                  <a:extLst>
                    <a:ext uri="{9D8B030D-6E8A-4147-A177-3AD203B41FA5}">
                      <a16:colId xmlns:a16="http://schemas.microsoft.com/office/drawing/2014/main" val="3790019181"/>
                    </a:ext>
                  </a:extLst>
                </a:gridCol>
                <a:gridCol w="836975">
                  <a:extLst>
                    <a:ext uri="{9D8B030D-6E8A-4147-A177-3AD203B41FA5}">
                      <a16:colId xmlns:a16="http://schemas.microsoft.com/office/drawing/2014/main" val="1267366826"/>
                    </a:ext>
                  </a:extLst>
                </a:gridCol>
                <a:gridCol w="687073">
                  <a:extLst>
                    <a:ext uri="{9D8B030D-6E8A-4147-A177-3AD203B41FA5}">
                      <a16:colId xmlns:a16="http://schemas.microsoft.com/office/drawing/2014/main" val="348248203"/>
                    </a:ext>
                  </a:extLst>
                </a:gridCol>
              </a:tblGrid>
              <a:tr h="0">
                <a:tc>
                  <a:txBody>
                    <a:bodyPr/>
                    <a:lstStyle/>
                    <a:p>
                      <a:pPr algn="r"/>
                      <a:endParaRPr lang="ko-KR" alt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No</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Temp</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Humi</a:t>
                      </a:r>
                      <a:endParaRPr lang="en-US" sz="1400" b="1">
                        <a:effectLst/>
                        <a:latin typeface="Courier New" panose="02070309020205020404" pitchFamily="49" charset="0"/>
                        <a:cs typeface="Courier New" panose="02070309020205020404" pitchFamily="49" charset="0"/>
                      </a:endParaRPr>
                    </a:p>
                  </a:txBody>
                  <a:tcPr anchor="ctr"/>
                </a:tc>
                <a:tc>
                  <a:txBody>
                    <a:bodyPr/>
                    <a:lstStyle/>
                    <a:p>
                      <a:pPr algn="r"/>
                      <a:r>
                        <a:rPr lang="en-US" sz="1400">
                          <a:effectLst/>
                          <a:latin typeface="Courier New" panose="02070309020205020404" pitchFamily="49" charset="0"/>
                          <a:cs typeface="Courier New" panose="02070309020205020404" pitchFamily="49" charset="0"/>
                        </a:rPr>
                        <a:t>Insp</a:t>
                      </a:r>
                      <a:endParaRPr lang="en-US" sz="1400" b="1">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96265358"/>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0</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1</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3148027169"/>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1</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86.0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2550605255"/>
                  </a:ext>
                </a:extLst>
              </a:tr>
              <a:tr h="0">
                <a:tc>
                  <a:txBody>
                    <a:bodyPr/>
                    <a:lstStyle/>
                    <a:p>
                      <a:pPr fontAlgn="ctr"/>
                      <a:r>
                        <a:rPr lang="en-US" altLang="ko-KR" sz="1400">
                          <a:effectLst/>
                          <a:latin typeface="Courier New" panose="02070309020205020404" pitchFamily="49" charset="0"/>
                          <a:cs typeface="Courier New" panose="02070309020205020404" pitchFamily="49" charset="0"/>
                        </a:rPr>
                        <a:t>2</a:t>
                      </a:r>
                      <a:endParaRPr lang="en-US" altLang="ko-KR" sz="1400" b="1">
                        <a:effectLst/>
                        <a:latin typeface="Courier New" panose="02070309020205020404" pitchFamily="49" charset="0"/>
                        <a:cs typeface="Courier New" panose="02070309020205020404" pitchFamily="49" charset="0"/>
                      </a:endParaRP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3</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27.0</a:t>
                      </a:r>
                    </a:p>
                  </a:txBody>
                  <a:tcPr anchor="ctr"/>
                </a:tc>
                <a:tc>
                  <a:txBody>
                    <a:bodyPr/>
                    <a:lstStyle/>
                    <a:p>
                      <a:pPr algn="r"/>
                      <a:r>
                        <a:rPr lang="en-US" altLang="ko-KR" sz="1400">
                          <a:effectLst/>
                          <a:latin typeface="Courier New" panose="02070309020205020404" pitchFamily="49" charset="0"/>
                          <a:cs typeface="Courier New" panose="02070309020205020404" pitchFamily="49" charset="0"/>
                        </a:rPr>
                        <a:t>85.0</a:t>
                      </a:r>
                    </a:p>
                  </a:txBody>
                  <a:tcPr anchor="ctr"/>
                </a:tc>
                <a:tc>
                  <a:txBody>
                    <a:bodyPr/>
                    <a:lstStyle/>
                    <a:p>
                      <a:pPr algn="r"/>
                      <a:r>
                        <a:rPr lang="en-US" sz="1400">
                          <a:effectLst/>
                          <a:latin typeface="Courier New" panose="02070309020205020404" pitchFamily="49" charset="0"/>
                          <a:cs typeface="Courier New" panose="02070309020205020404" pitchFamily="49" charset="0"/>
                        </a:rPr>
                        <a:t>OK</a:t>
                      </a:r>
                    </a:p>
                  </a:txBody>
                  <a:tcPr anchor="ctr"/>
                </a:tc>
                <a:extLst>
                  <a:ext uri="{0D108BD9-81ED-4DB2-BD59-A6C34878D82A}">
                    <a16:rowId xmlns:a16="http://schemas.microsoft.com/office/drawing/2014/main" val="4143575357"/>
                  </a:ext>
                </a:extLst>
              </a:tr>
            </a:tbl>
          </a:graphicData>
        </a:graphic>
      </p:graphicFrame>
      <p:sp>
        <p:nvSpPr>
          <p:cNvPr id="21" name="모서리가 둥근 직사각형 20"/>
          <p:cNvSpPr/>
          <p:nvPr/>
        </p:nvSpPr>
        <p:spPr>
          <a:xfrm>
            <a:off x="3074256" y="1476770"/>
            <a:ext cx="670498" cy="38541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p:nvPr/>
        </p:nvCxnSpPr>
        <p:spPr>
          <a:xfrm>
            <a:off x="3171291" y="1186125"/>
            <a:ext cx="0" cy="2940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flipH="1">
            <a:off x="3157760" y="1175655"/>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모서리가 둥근 직사각형 23"/>
          <p:cNvSpPr/>
          <p:nvPr/>
        </p:nvSpPr>
        <p:spPr>
          <a:xfrm>
            <a:off x="2363716" y="2221127"/>
            <a:ext cx="348722" cy="89554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3341554" y="1016848"/>
            <a:ext cx="1931939" cy="338554"/>
          </a:xfrm>
          <a:prstGeom prst="rect">
            <a:avLst/>
          </a:prstGeom>
          <a:noFill/>
        </p:spPr>
        <p:txBody>
          <a:bodyPr wrap="none" rtlCol="0">
            <a:spAutoFit/>
          </a:bodyPr>
          <a:lstStyle/>
          <a:p>
            <a:r>
              <a:rPr lang="ko-KR" altLang="en-US" sz="1600">
                <a:latin typeface="+mn-ea"/>
                <a:cs typeface="Courier New" panose="02070309020205020404" pitchFamily="49" charset="0"/>
              </a:rPr>
              <a:t>범위는 인덱스 </a:t>
            </a:r>
            <a:r>
              <a:rPr lang="en-US" altLang="ko-KR" sz="1600">
                <a:latin typeface="+mn-ea"/>
                <a:cs typeface="Courier New" panose="02070309020205020404" pitchFamily="49" charset="0"/>
              </a:rPr>
              <a:t>2~4</a:t>
            </a:r>
            <a:endParaRPr lang="ko-KR" altLang="en-US" sz="1600">
              <a:latin typeface="+mn-ea"/>
              <a:cs typeface="Courier New" panose="02070309020205020404" pitchFamily="49" charset="0"/>
            </a:endParaRPr>
          </a:p>
        </p:txBody>
      </p:sp>
      <p:sp>
        <p:nvSpPr>
          <p:cNvPr id="26" name="모서리가 둥근 직사각형 25"/>
          <p:cNvSpPr/>
          <p:nvPr/>
        </p:nvSpPr>
        <p:spPr>
          <a:xfrm>
            <a:off x="7244725" y="1466300"/>
            <a:ext cx="670498" cy="38541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p:cNvCxnSpPr/>
          <p:nvPr/>
        </p:nvCxnSpPr>
        <p:spPr>
          <a:xfrm>
            <a:off x="7341760" y="1175655"/>
            <a:ext cx="0" cy="2940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flipH="1">
            <a:off x="7328229" y="1165185"/>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512023" y="1006378"/>
            <a:ext cx="1931939" cy="338554"/>
          </a:xfrm>
          <a:prstGeom prst="rect">
            <a:avLst/>
          </a:prstGeom>
          <a:noFill/>
        </p:spPr>
        <p:txBody>
          <a:bodyPr wrap="none" rtlCol="0">
            <a:spAutoFit/>
          </a:bodyPr>
          <a:lstStyle/>
          <a:p>
            <a:r>
              <a:rPr lang="ko-KR" altLang="en-US" sz="1600">
                <a:latin typeface="+mn-ea"/>
                <a:cs typeface="Courier New" panose="02070309020205020404" pitchFamily="49" charset="0"/>
              </a:rPr>
              <a:t>범위는 인덱스 </a:t>
            </a:r>
            <a:r>
              <a:rPr lang="en-US" altLang="ko-KR" sz="1600">
                <a:latin typeface="+mn-ea"/>
                <a:cs typeface="Courier New" panose="02070309020205020404" pitchFamily="49" charset="0"/>
              </a:rPr>
              <a:t>0~2</a:t>
            </a:r>
            <a:endParaRPr lang="ko-KR" altLang="en-US" sz="1600">
              <a:latin typeface="+mn-ea"/>
              <a:cs typeface="Courier New" panose="02070309020205020404" pitchFamily="49" charset="0"/>
            </a:endParaRPr>
          </a:p>
        </p:txBody>
      </p:sp>
      <p:sp>
        <p:nvSpPr>
          <p:cNvPr id="30" name="TextBox 29"/>
          <p:cNvSpPr txBox="1"/>
          <p:nvPr/>
        </p:nvSpPr>
        <p:spPr>
          <a:xfrm>
            <a:off x="2807614" y="3288084"/>
            <a:ext cx="2137124" cy="338554"/>
          </a:xfrm>
          <a:prstGeom prst="rect">
            <a:avLst/>
          </a:prstGeom>
          <a:noFill/>
        </p:spPr>
        <p:txBody>
          <a:bodyPr wrap="none" rtlCol="0">
            <a:spAutoFit/>
          </a:bodyPr>
          <a:lstStyle/>
          <a:p>
            <a:r>
              <a:rPr lang="ko-KR" altLang="en-US" sz="1600">
                <a:latin typeface="+mn-ea"/>
                <a:cs typeface="Courier New" panose="02070309020205020404" pitchFamily="49" charset="0"/>
              </a:rPr>
              <a:t>인덱스 </a:t>
            </a:r>
            <a:r>
              <a:rPr lang="en-US" altLang="ko-KR" sz="1600">
                <a:latin typeface="+mn-ea"/>
                <a:cs typeface="Courier New" panose="02070309020205020404" pitchFamily="49" charset="0"/>
              </a:rPr>
              <a:t>2~4</a:t>
            </a:r>
            <a:r>
              <a:rPr lang="ko-KR" altLang="en-US" sz="1600">
                <a:latin typeface="+mn-ea"/>
                <a:cs typeface="Courier New" panose="02070309020205020404" pitchFamily="49" charset="0"/>
              </a:rPr>
              <a:t>까지 표시</a:t>
            </a:r>
          </a:p>
        </p:txBody>
      </p:sp>
      <p:cxnSp>
        <p:nvCxnSpPr>
          <p:cNvPr id="31" name="직선 연결선 30"/>
          <p:cNvCxnSpPr/>
          <p:nvPr/>
        </p:nvCxnSpPr>
        <p:spPr>
          <a:xfrm flipH="1">
            <a:off x="2542622" y="3457361"/>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2538077" y="3131071"/>
            <a:ext cx="0" cy="334999"/>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33" name="모서리가 둥근 직사각형 32"/>
          <p:cNvSpPr/>
          <p:nvPr/>
        </p:nvSpPr>
        <p:spPr>
          <a:xfrm>
            <a:off x="6518255" y="2212419"/>
            <a:ext cx="348722" cy="89554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6962153" y="3279376"/>
            <a:ext cx="2137124" cy="338554"/>
          </a:xfrm>
          <a:prstGeom prst="rect">
            <a:avLst/>
          </a:prstGeom>
          <a:noFill/>
        </p:spPr>
        <p:txBody>
          <a:bodyPr wrap="none" rtlCol="0">
            <a:spAutoFit/>
          </a:bodyPr>
          <a:lstStyle/>
          <a:p>
            <a:r>
              <a:rPr lang="ko-KR" altLang="en-US" sz="1600">
                <a:latin typeface="+mn-ea"/>
                <a:cs typeface="Courier New" panose="02070309020205020404" pitchFamily="49" charset="0"/>
              </a:rPr>
              <a:t>인덱스 </a:t>
            </a:r>
            <a:r>
              <a:rPr lang="en-US" altLang="ko-KR" sz="1600">
                <a:latin typeface="+mn-ea"/>
                <a:cs typeface="Courier New" panose="02070309020205020404" pitchFamily="49" charset="0"/>
              </a:rPr>
              <a:t>0~3</a:t>
            </a:r>
            <a:r>
              <a:rPr lang="ko-KR" altLang="en-US" sz="1600">
                <a:latin typeface="+mn-ea"/>
                <a:cs typeface="Courier New" panose="02070309020205020404" pitchFamily="49" charset="0"/>
              </a:rPr>
              <a:t>까지 표시</a:t>
            </a:r>
          </a:p>
        </p:txBody>
      </p:sp>
      <p:cxnSp>
        <p:nvCxnSpPr>
          <p:cNvPr id="35" name="직선 연결선 34"/>
          <p:cNvCxnSpPr/>
          <p:nvPr/>
        </p:nvCxnSpPr>
        <p:spPr>
          <a:xfrm flipH="1">
            <a:off x="6697161" y="3448653"/>
            <a:ext cx="264992" cy="0"/>
          </a:xfrm>
          <a:prstGeom prst="line">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6692616" y="3122363"/>
            <a:ext cx="0" cy="334999"/>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696280"/>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Boolean indexing</a:t>
            </a:r>
            <a:endParaRPr lang="ko-KR" altLang="en-US" sz="2000" b="1" dirty="0">
              <a:solidFill>
                <a:srgbClr val="000099"/>
              </a:solidFill>
            </a:endParaRPr>
          </a:p>
        </p:txBody>
      </p:sp>
      <p:sp>
        <p:nvSpPr>
          <p:cNvPr id="37" name="직사각형 36"/>
          <p:cNvSpPr/>
          <p:nvPr/>
        </p:nvSpPr>
        <p:spPr>
          <a:xfrm>
            <a:off x="2135560" y="908721"/>
            <a:ext cx="8193670" cy="322765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aphicFrame>
        <p:nvGraphicFramePr>
          <p:cNvPr id="38" name="표 37"/>
          <p:cNvGraphicFramePr>
            <a:graphicFrameLocks noGrp="1"/>
          </p:cNvGraphicFramePr>
          <p:nvPr>
            <p:extLst>
              <p:ext uri="{D42A27DB-BD31-4B8C-83A1-F6EECF244321}">
                <p14:modId xmlns:p14="http://schemas.microsoft.com/office/powerpoint/2010/main" val="3891496223"/>
              </p:ext>
            </p:extLst>
          </p:nvPr>
        </p:nvGraphicFramePr>
        <p:xfrm>
          <a:off x="2302378" y="1039327"/>
          <a:ext cx="4805255" cy="2999617"/>
        </p:xfrm>
        <a:graphic>
          <a:graphicData uri="http://schemas.openxmlformats.org/drawingml/2006/table">
            <a:tbl>
              <a:tblPr firstRow="1" bandRow="1">
                <a:tableStyleId>{F5AB1C69-6EDB-4FF4-983F-18BD219EF322}</a:tableStyleId>
              </a:tblPr>
              <a:tblGrid>
                <a:gridCol w="765561">
                  <a:extLst>
                    <a:ext uri="{9D8B030D-6E8A-4147-A177-3AD203B41FA5}">
                      <a16:colId xmlns:a16="http://schemas.microsoft.com/office/drawing/2014/main" val="2147013170"/>
                    </a:ext>
                  </a:extLst>
                </a:gridCol>
                <a:gridCol w="4039694">
                  <a:extLst>
                    <a:ext uri="{9D8B030D-6E8A-4147-A177-3AD203B41FA5}">
                      <a16:colId xmlns:a16="http://schemas.microsoft.com/office/drawing/2014/main" val="2125429397"/>
                    </a:ext>
                  </a:extLst>
                </a:gridCol>
              </a:tblGrid>
              <a:tr h="402289">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dhtData[‘Temp’] &gt; 27.1</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2597328">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39" name="그림 38"/>
          <p:cNvPicPr>
            <a:picLocks noChangeAspect="1"/>
          </p:cNvPicPr>
          <p:nvPr/>
        </p:nvPicPr>
        <p:blipFill>
          <a:blip r:embed="rId2">
            <a:clrChange>
              <a:clrFrom>
                <a:srgbClr val="F7F7F7"/>
              </a:clrFrom>
              <a:clrTo>
                <a:srgbClr val="F7F7F7">
                  <a:alpha val="0"/>
                </a:srgbClr>
              </a:clrTo>
            </a:clrChange>
          </a:blip>
          <a:stretch>
            <a:fillRect/>
          </a:stretch>
        </p:blipFill>
        <p:spPr>
          <a:xfrm>
            <a:off x="2404444" y="1132270"/>
            <a:ext cx="276225" cy="266700"/>
          </a:xfrm>
          <a:prstGeom prst="rect">
            <a:avLst/>
          </a:prstGeom>
        </p:spPr>
      </p:pic>
      <p:pic>
        <p:nvPicPr>
          <p:cNvPr id="40" name="그림 39"/>
          <p:cNvPicPr>
            <a:picLocks noChangeAspect="1"/>
          </p:cNvPicPr>
          <p:nvPr/>
        </p:nvPicPr>
        <p:blipFill>
          <a:blip r:embed="rId3"/>
          <a:stretch>
            <a:fillRect/>
          </a:stretch>
        </p:blipFill>
        <p:spPr>
          <a:xfrm>
            <a:off x="2411381" y="1591734"/>
            <a:ext cx="238125" cy="209550"/>
          </a:xfrm>
          <a:prstGeom prst="rect">
            <a:avLst/>
          </a:prstGeom>
        </p:spPr>
      </p:pic>
      <p:sp>
        <p:nvSpPr>
          <p:cNvPr id="41" name="직사각형 40"/>
          <p:cNvSpPr/>
          <p:nvPr/>
        </p:nvSpPr>
        <p:spPr>
          <a:xfrm>
            <a:off x="3083227" y="1398970"/>
            <a:ext cx="4133409" cy="2677656"/>
          </a:xfrm>
          <a:prstGeom prst="rect">
            <a:avLst/>
          </a:prstGeom>
        </p:spPr>
        <p:txBody>
          <a:bodyPr wrap="square">
            <a:spAutoFit/>
          </a:bodyPr>
          <a:lstStyle/>
          <a:p>
            <a:r>
              <a:rPr lang="en-US" altLang="ko-KR" sz="1400">
                <a:solidFill>
                  <a:srgbClr val="212121"/>
                </a:solidFill>
                <a:latin typeface="Courier New" panose="02070309020205020404" pitchFamily="49" charset="0"/>
              </a:rPr>
              <a:t>0 False </a:t>
            </a:r>
          </a:p>
          <a:p>
            <a:r>
              <a:rPr lang="en-US" altLang="ko-KR" sz="1400">
                <a:solidFill>
                  <a:srgbClr val="212121"/>
                </a:solidFill>
                <a:latin typeface="Courier New" panose="02070309020205020404" pitchFamily="49" charset="0"/>
              </a:rPr>
              <a:t>1 False </a:t>
            </a:r>
          </a:p>
          <a:p>
            <a:r>
              <a:rPr lang="en-US" altLang="ko-KR" sz="1400">
                <a:solidFill>
                  <a:srgbClr val="212121"/>
                </a:solidFill>
                <a:latin typeface="Courier New" panose="02070309020205020404" pitchFamily="49" charset="0"/>
              </a:rPr>
              <a:t>2 False </a:t>
            </a:r>
          </a:p>
          <a:p>
            <a:r>
              <a:rPr lang="en-US" altLang="ko-KR" sz="1400">
                <a:solidFill>
                  <a:srgbClr val="212121"/>
                </a:solidFill>
                <a:latin typeface="Courier New" panose="02070309020205020404" pitchFamily="49" charset="0"/>
              </a:rPr>
              <a:t>3 False </a:t>
            </a:r>
          </a:p>
          <a:p>
            <a:r>
              <a:rPr lang="en-US" altLang="ko-KR" sz="1400">
                <a:solidFill>
                  <a:srgbClr val="212121"/>
                </a:solidFill>
                <a:latin typeface="Courier New" panose="02070309020205020404" pitchFamily="49" charset="0"/>
              </a:rPr>
              <a:t>4 False </a:t>
            </a:r>
          </a:p>
          <a:p>
            <a:r>
              <a:rPr lang="en-US" altLang="ko-KR" sz="1400">
                <a:solidFill>
                  <a:srgbClr val="212121"/>
                </a:solidFill>
                <a:latin typeface="Courier New" panose="02070309020205020404" pitchFamily="49" charset="0"/>
              </a:rPr>
              <a:t>... </a:t>
            </a:r>
          </a:p>
          <a:p>
            <a:r>
              <a:rPr lang="en-US" altLang="ko-KR" sz="1400">
                <a:solidFill>
                  <a:srgbClr val="212121"/>
                </a:solidFill>
                <a:latin typeface="Courier New" panose="02070309020205020404" pitchFamily="49" charset="0"/>
              </a:rPr>
              <a:t>776 True </a:t>
            </a:r>
          </a:p>
          <a:p>
            <a:r>
              <a:rPr lang="en-US" altLang="ko-KR" sz="1400">
                <a:solidFill>
                  <a:srgbClr val="212121"/>
                </a:solidFill>
                <a:latin typeface="Courier New" panose="02070309020205020404" pitchFamily="49" charset="0"/>
              </a:rPr>
              <a:t>777 True </a:t>
            </a:r>
          </a:p>
          <a:p>
            <a:r>
              <a:rPr lang="en-US" altLang="ko-KR" sz="1400">
                <a:solidFill>
                  <a:srgbClr val="212121"/>
                </a:solidFill>
                <a:latin typeface="Courier New" panose="02070309020205020404" pitchFamily="49" charset="0"/>
              </a:rPr>
              <a:t>778 True </a:t>
            </a:r>
          </a:p>
          <a:p>
            <a:r>
              <a:rPr lang="en-US" altLang="ko-KR" sz="1400">
                <a:solidFill>
                  <a:srgbClr val="212121"/>
                </a:solidFill>
                <a:latin typeface="Courier New" panose="02070309020205020404" pitchFamily="49" charset="0"/>
              </a:rPr>
              <a:t>779 True </a:t>
            </a:r>
          </a:p>
          <a:p>
            <a:r>
              <a:rPr lang="en-US" altLang="ko-KR" sz="1400">
                <a:solidFill>
                  <a:srgbClr val="212121"/>
                </a:solidFill>
                <a:latin typeface="Courier New" panose="02070309020205020404" pitchFamily="49" charset="0"/>
              </a:rPr>
              <a:t>780 True </a:t>
            </a:r>
          </a:p>
          <a:p>
            <a:r>
              <a:rPr lang="en-US" altLang="ko-KR" sz="1400">
                <a:solidFill>
                  <a:srgbClr val="212121"/>
                </a:solidFill>
                <a:latin typeface="Courier New" panose="02070309020205020404" pitchFamily="49" charset="0"/>
              </a:rPr>
              <a:t>Name: Temp, Length: 781, dtype: bool</a:t>
            </a:r>
            <a:endParaRPr lang="ko-KR" altLang="en-US" sz="1400"/>
          </a:p>
        </p:txBody>
      </p:sp>
      <p:sp>
        <p:nvSpPr>
          <p:cNvPr id="42" name="TextBox 41"/>
          <p:cNvSpPr txBox="1"/>
          <p:nvPr/>
        </p:nvSpPr>
        <p:spPr>
          <a:xfrm>
            <a:off x="7216635" y="1538081"/>
            <a:ext cx="2937022" cy="523220"/>
          </a:xfrm>
          <a:prstGeom prst="rect">
            <a:avLst/>
          </a:prstGeom>
          <a:solidFill>
            <a:schemeClr val="bg1"/>
          </a:solidFill>
        </p:spPr>
        <p:txBody>
          <a:bodyPr wrap="none" rtlCol="0">
            <a:spAutoFit/>
          </a:bodyPr>
          <a:lstStyle/>
          <a:p>
            <a:r>
              <a:rPr lang="en-US" altLang="ko-KR" sz="1400">
                <a:latin typeface="+mn-ea"/>
              </a:rPr>
              <a:t>Temp </a:t>
            </a:r>
            <a:r>
              <a:rPr lang="ko-KR" altLang="en-US" sz="1400">
                <a:latin typeface="+mn-ea"/>
              </a:rPr>
              <a:t>의 값이  </a:t>
            </a:r>
            <a:r>
              <a:rPr lang="en-US" altLang="ko-KR" sz="1400">
                <a:latin typeface="+mn-ea"/>
              </a:rPr>
              <a:t>27.1</a:t>
            </a:r>
            <a:r>
              <a:rPr lang="ko-KR" altLang="en-US" sz="1400">
                <a:latin typeface="+mn-ea"/>
              </a:rPr>
              <a:t>보다 크면 </a:t>
            </a:r>
            <a:r>
              <a:rPr lang="en-US" altLang="ko-KR" sz="1400">
                <a:latin typeface="+mn-ea"/>
              </a:rPr>
              <a:t>True</a:t>
            </a:r>
          </a:p>
          <a:p>
            <a:r>
              <a:rPr lang="ko-KR" altLang="en-US" sz="1400">
                <a:latin typeface="+mn-ea"/>
              </a:rPr>
              <a:t>작으면 </a:t>
            </a:r>
            <a:r>
              <a:rPr lang="en-US" altLang="ko-KR" sz="1400">
                <a:latin typeface="+mn-ea"/>
              </a:rPr>
              <a:t>False</a:t>
            </a:r>
            <a:r>
              <a:rPr lang="ko-KR" altLang="en-US" sz="1400">
                <a:latin typeface="+mn-ea"/>
              </a:rPr>
              <a:t>로 표시</a:t>
            </a:r>
          </a:p>
        </p:txBody>
      </p:sp>
      <p:sp>
        <p:nvSpPr>
          <p:cNvPr id="43" name="TextBox 42"/>
          <p:cNvSpPr txBox="1"/>
          <p:nvPr/>
        </p:nvSpPr>
        <p:spPr>
          <a:xfrm>
            <a:off x="7216636" y="1132271"/>
            <a:ext cx="2347117" cy="307777"/>
          </a:xfrm>
          <a:prstGeom prst="rect">
            <a:avLst/>
          </a:prstGeom>
          <a:solidFill>
            <a:schemeClr val="bg1"/>
          </a:solidFill>
        </p:spPr>
        <p:txBody>
          <a:bodyPr wrap="none" rtlCol="0">
            <a:spAutoFit/>
          </a:bodyPr>
          <a:lstStyle/>
          <a:p>
            <a:r>
              <a:rPr lang="ko-KR" altLang="en-US" sz="1400">
                <a:latin typeface="+mn-ea"/>
              </a:rPr>
              <a:t>논리 연산자로 조건식 입력</a:t>
            </a:r>
          </a:p>
        </p:txBody>
      </p:sp>
    </p:spTree>
    <p:extLst>
      <p:ext uri="{BB962C8B-B14F-4D97-AF65-F5344CB8AC3E}">
        <p14:creationId xmlns:p14="http://schemas.microsoft.com/office/powerpoint/2010/main" val="2910273331"/>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Boolean indexing</a:t>
            </a:r>
            <a:endParaRPr lang="ko-KR" altLang="en-US" sz="2000" b="1" dirty="0">
              <a:solidFill>
                <a:srgbClr val="000099"/>
              </a:solidFill>
            </a:endParaRPr>
          </a:p>
        </p:txBody>
      </p:sp>
      <p:sp>
        <p:nvSpPr>
          <p:cNvPr id="14" name="직사각형 13"/>
          <p:cNvSpPr/>
          <p:nvPr/>
        </p:nvSpPr>
        <p:spPr>
          <a:xfrm>
            <a:off x="2135561" y="836712"/>
            <a:ext cx="7684997" cy="49050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aphicFrame>
        <p:nvGraphicFramePr>
          <p:cNvPr id="15" name="표 14"/>
          <p:cNvGraphicFramePr>
            <a:graphicFrameLocks noGrp="1"/>
          </p:cNvGraphicFramePr>
          <p:nvPr>
            <p:extLst>
              <p:ext uri="{D42A27DB-BD31-4B8C-83A1-F6EECF244321}">
                <p14:modId xmlns:p14="http://schemas.microsoft.com/office/powerpoint/2010/main" val="3417969963"/>
              </p:ext>
            </p:extLst>
          </p:nvPr>
        </p:nvGraphicFramePr>
        <p:xfrm>
          <a:off x="2302378" y="1003653"/>
          <a:ext cx="4805255" cy="4630364"/>
        </p:xfrm>
        <a:graphic>
          <a:graphicData uri="http://schemas.openxmlformats.org/drawingml/2006/table">
            <a:tbl>
              <a:tblPr firstRow="1" bandRow="1">
                <a:tableStyleId>{F5AB1C69-6EDB-4FF4-983F-18BD219EF322}</a:tableStyleId>
              </a:tblPr>
              <a:tblGrid>
                <a:gridCol w="765561">
                  <a:extLst>
                    <a:ext uri="{9D8B030D-6E8A-4147-A177-3AD203B41FA5}">
                      <a16:colId xmlns:a16="http://schemas.microsoft.com/office/drawing/2014/main" val="2147013170"/>
                    </a:ext>
                  </a:extLst>
                </a:gridCol>
                <a:gridCol w="4039694">
                  <a:extLst>
                    <a:ext uri="{9D8B030D-6E8A-4147-A177-3AD203B41FA5}">
                      <a16:colId xmlns:a16="http://schemas.microsoft.com/office/drawing/2014/main" val="2125429397"/>
                    </a:ext>
                  </a:extLst>
                </a:gridCol>
              </a:tblGrid>
              <a:tr h="402289">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dhtData[dhtData[‘Temp’] &gt; 27.1 ]</a:t>
                      </a:r>
                      <a:endParaRPr lang="ko-KR" altLang="en-US">
                        <a:latin typeface="Courier New" panose="02070309020205020404" pitchFamily="49" charset="0"/>
                        <a:cs typeface="Courier New" panose="02070309020205020404" pitchFamily="49" charset="0"/>
                      </a:endParaRPr>
                    </a:p>
                  </a:txBody>
                  <a:tcPr marT="72000">
                    <a:solidFill>
                      <a:schemeClr val="bg1">
                        <a:lumMod val="85000"/>
                      </a:schemeClr>
                    </a:solidFill>
                  </a:tcPr>
                </a:tc>
                <a:extLst>
                  <a:ext uri="{0D108BD9-81ED-4DB2-BD59-A6C34878D82A}">
                    <a16:rowId xmlns:a16="http://schemas.microsoft.com/office/drawing/2014/main" val="3213890852"/>
                  </a:ext>
                </a:extLst>
              </a:tr>
              <a:tr h="2597328">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21" name="그림 20"/>
          <p:cNvPicPr>
            <a:picLocks noChangeAspect="1"/>
          </p:cNvPicPr>
          <p:nvPr/>
        </p:nvPicPr>
        <p:blipFill>
          <a:blip r:embed="rId2">
            <a:clrChange>
              <a:clrFrom>
                <a:srgbClr val="F7F7F7"/>
              </a:clrFrom>
              <a:clrTo>
                <a:srgbClr val="F7F7F7">
                  <a:alpha val="0"/>
                </a:srgbClr>
              </a:clrTo>
            </a:clrChange>
          </a:blip>
          <a:stretch>
            <a:fillRect/>
          </a:stretch>
        </p:blipFill>
        <p:spPr>
          <a:xfrm>
            <a:off x="2404444" y="1096596"/>
            <a:ext cx="276225" cy="266700"/>
          </a:xfrm>
          <a:prstGeom prst="rect">
            <a:avLst/>
          </a:prstGeom>
        </p:spPr>
      </p:pic>
      <p:pic>
        <p:nvPicPr>
          <p:cNvPr id="22" name="그림 21"/>
          <p:cNvPicPr>
            <a:picLocks noChangeAspect="1"/>
          </p:cNvPicPr>
          <p:nvPr/>
        </p:nvPicPr>
        <p:blipFill>
          <a:blip r:embed="rId3"/>
          <a:stretch>
            <a:fillRect/>
          </a:stretch>
        </p:blipFill>
        <p:spPr>
          <a:xfrm>
            <a:off x="2411381" y="1556060"/>
            <a:ext cx="238125" cy="209550"/>
          </a:xfrm>
          <a:prstGeom prst="rect">
            <a:avLst/>
          </a:prstGeom>
        </p:spPr>
      </p:pic>
      <p:sp>
        <p:nvSpPr>
          <p:cNvPr id="23" name="TextBox 22"/>
          <p:cNvSpPr txBox="1"/>
          <p:nvPr/>
        </p:nvSpPr>
        <p:spPr>
          <a:xfrm>
            <a:off x="7216635" y="1933340"/>
            <a:ext cx="2351156" cy="523220"/>
          </a:xfrm>
          <a:prstGeom prst="rect">
            <a:avLst/>
          </a:prstGeom>
          <a:solidFill>
            <a:schemeClr val="bg1"/>
          </a:solidFill>
        </p:spPr>
        <p:txBody>
          <a:bodyPr wrap="none" rtlCol="0">
            <a:spAutoFit/>
          </a:bodyPr>
          <a:lstStyle/>
          <a:p>
            <a:r>
              <a:rPr lang="en-US" altLang="ko-KR" sz="1400">
                <a:latin typeface="+mn-ea"/>
              </a:rPr>
              <a:t>Temp </a:t>
            </a:r>
            <a:r>
              <a:rPr lang="ko-KR" altLang="en-US" sz="1400">
                <a:latin typeface="+mn-ea"/>
              </a:rPr>
              <a:t>의 값이  </a:t>
            </a:r>
            <a:r>
              <a:rPr lang="en-US" altLang="ko-KR" sz="1400">
                <a:latin typeface="+mn-ea"/>
              </a:rPr>
              <a:t>27.1</a:t>
            </a:r>
            <a:r>
              <a:rPr lang="ko-KR" altLang="en-US" sz="1400">
                <a:latin typeface="+mn-ea"/>
              </a:rPr>
              <a:t>보다 큰</a:t>
            </a:r>
            <a:endParaRPr lang="en-US" altLang="ko-KR" sz="1400">
              <a:latin typeface="+mn-ea"/>
            </a:endParaRPr>
          </a:p>
          <a:p>
            <a:r>
              <a:rPr lang="ko-KR" altLang="en-US" sz="1400">
                <a:latin typeface="+mn-ea"/>
              </a:rPr>
              <a:t>데이터만 출력</a:t>
            </a:r>
          </a:p>
        </p:txBody>
      </p:sp>
      <p:sp>
        <p:nvSpPr>
          <p:cNvPr id="24" name="TextBox 23"/>
          <p:cNvSpPr txBox="1"/>
          <p:nvPr/>
        </p:nvSpPr>
        <p:spPr>
          <a:xfrm>
            <a:off x="7216636" y="1017872"/>
            <a:ext cx="2347117" cy="523220"/>
          </a:xfrm>
          <a:prstGeom prst="rect">
            <a:avLst/>
          </a:prstGeom>
          <a:solidFill>
            <a:schemeClr val="bg1"/>
          </a:solidFill>
        </p:spPr>
        <p:txBody>
          <a:bodyPr wrap="none" rtlCol="0">
            <a:spAutoFit/>
          </a:bodyPr>
          <a:lstStyle/>
          <a:p>
            <a:r>
              <a:rPr lang="ko-KR" altLang="en-US" sz="1400">
                <a:latin typeface="+mn-ea"/>
              </a:rPr>
              <a:t>데이터 값을 포함하여</a:t>
            </a:r>
            <a:endParaRPr lang="en-US" altLang="ko-KR" sz="1400">
              <a:latin typeface="+mn-ea"/>
            </a:endParaRPr>
          </a:p>
          <a:p>
            <a:r>
              <a:rPr lang="ko-KR" altLang="en-US" sz="1400">
                <a:latin typeface="+mn-ea"/>
              </a:rPr>
              <a:t>논리 연산자로 조건식 입력</a:t>
            </a:r>
          </a:p>
        </p:txBody>
      </p:sp>
      <p:graphicFrame>
        <p:nvGraphicFramePr>
          <p:cNvPr id="25" name="표 24"/>
          <p:cNvGraphicFramePr>
            <a:graphicFrameLocks noGrp="1"/>
          </p:cNvGraphicFramePr>
          <p:nvPr>
            <p:extLst>
              <p:ext uri="{D42A27DB-BD31-4B8C-83A1-F6EECF244321}">
                <p14:modId xmlns:p14="http://schemas.microsoft.com/office/powerpoint/2010/main" val="3627875179"/>
              </p:ext>
            </p:extLst>
          </p:nvPr>
        </p:nvGraphicFramePr>
        <p:xfrm>
          <a:off x="3240740" y="1502407"/>
          <a:ext cx="3618615" cy="3709104"/>
        </p:xfrm>
        <a:graphic>
          <a:graphicData uri="http://schemas.openxmlformats.org/drawingml/2006/table">
            <a:tbl>
              <a:tblPr>
                <a:tableStyleId>{2D5ABB26-0587-4C30-8999-92F81FD0307C}</a:tableStyleId>
              </a:tblPr>
              <a:tblGrid>
                <a:gridCol w="723723">
                  <a:extLst>
                    <a:ext uri="{9D8B030D-6E8A-4147-A177-3AD203B41FA5}">
                      <a16:colId xmlns:a16="http://schemas.microsoft.com/office/drawing/2014/main" val="998743320"/>
                    </a:ext>
                  </a:extLst>
                </a:gridCol>
                <a:gridCol w="723723">
                  <a:extLst>
                    <a:ext uri="{9D8B030D-6E8A-4147-A177-3AD203B41FA5}">
                      <a16:colId xmlns:a16="http://schemas.microsoft.com/office/drawing/2014/main" val="3843910597"/>
                    </a:ext>
                  </a:extLst>
                </a:gridCol>
                <a:gridCol w="723723">
                  <a:extLst>
                    <a:ext uri="{9D8B030D-6E8A-4147-A177-3AD203B41FA5}">
                      <a16:colId xmlns:a16="http://schemas.microsoft.com/office/drawing/2014/main" val="3297131928"/>
                    </a:ext>
                  </a:extLst>
                </a:gridCol>
                <a:gridCol w="723723">
                  <a:extLst>
                    <a:ext uri="{9D8B030D-6E8A-4147-A177-3AD203B41FA5}">
                      <a16:colId xmlns:a16="http://schemas.microsoft.com/office/drawing/2014/main" val="3149755362"/>
                    </a:ext>
                  </a:extLst>
                </a:gridCol>
                <a:gridCol w="723723">
                  <a:extLst>
                    <a:ext uri="{9D8B030D-6E8A-4147-A177-3AD203B41FA5}">
                      <a16:colId xmlns:a16="http://schemas.microsoft.com/office/drawing/2014/main" val="1523119986"/>
                    </a:ext>
                  </a:extLst>
                </a:gridCol>
              </a:tblGrid>
              <a:tr h="157351">
                <a:tc>
                  <a:txBody>
                    <a:bodyPr/>
                    <a:lstStyle/>
                    <a:p>
                      <a:endParaRPr lang="ko-KR" altLang="en-US"/>
                    </a:p>
                  </a:txBody>
                  <a:tcPr marL="90653" marR="90653" marT="45326" marB="45326" anchor="ctr"/>
                </a:tc>
                <a:tc>
                  <a:txBody>
                    <a:bodyPr/>
                    <a:lstStyle/>
                    <a:p>
                      <a:pPr algn="r"/>
                      <a:r>
                        <a:rPr lang="en-US" sz="1400">
                          <a:effectLst/>
                        </a:rPr>
                        <a:t>No</a:t>
                      </a:r>
                      <a:endParaRPr lang="en-US"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Temp</a:t>
                      </a:r>
                      <a:endParaRPr lang="en-US"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Humi</a:t>
                      </a:r>
                      <a:endParaRPr lang="en-US"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Insp</a:t>
                      </a:r>
                      <a:endParaRPr lang="en-US" sz="1400" b="1">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3308063699"/>
                  </a:ext>
                </a:extLst>
              </a:tr>
              <a:tr h="131069">
                <a:tc>
                  <a:txBody>
                    <a:bodyPr/>
                    <a:lstStyle/>
                    <a:p>
                      <a:pPr fontAlgn="ctr"/>
                      <a:r>
                        <a:rPr lang="en-US" altLang="ko-KR" sz="1400">
                          <a:effectLst/>
                        </a:rPr>
                        <a:t>76</a:t>
                      </a:r>
                      <a:endParaRPr lang="en-US" altLang="ko-KR"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77</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27.2</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84</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2880538415"/>
                  </a:ext>
                </a:extLst>
              </a:tr>
              <a:tr h="131069">
                <a:tc>
                  <a:txBody>
                    <a:bodyPr/>
                    <a:lstStyle/>
                    <a:p>
                      <a:pPr fontAlgn="ctr"/>
                      <a:r>
                        <a:rPr lang="en-US" altLang="ko-KR" sz="1400">
                          <a:effectLst/>
                        </a:rPr>
                        <a:t>77</a:t>
                      </a:r>
                      <a:endParaRPr lang="en-US" altLang="ko-KR"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78</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27.2</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84</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3432485637"/>
                  </a:ext>
                </a:extLst>
              </a:tr>
              <a:tr h="131069">
                <a:tc>
                  <a:txBody>
                    <a:bodyPr/>
                    <a:lstStyle/>
                    <a:p>
                      <a:pPr fontAlgn="ctr"/>
                      <a:r>
                        <a:rPr lang="en-US" altLang="ko-KR" sz="1400">
                          <a:effectLst/>
                        </a:rPr>
                        <a:t>108</a:t>
                      </a:r>
                      <a:endParaRPr lang="en-US" altLang="ko-KR"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109</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27.2</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83</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1428821603"/>
                  </a:ext>
                </a:extLst>
              </a:tr>
              <a:tr h="131069">
                <a:tc>
                  <a:txBody>
                    <a:bodyPr/>
                    <a:lstStyle/>
                    <a:p>
                      <a:pPr fontAlgn="ctr"/>
                      <a:r>
                        <a:rPr lang="en-US" altLang="ko-KR" sz="1400">
                          <a:effectLst/>
                        </a:rPr>
                        <a:t>109</a:t>
                      </a:r>
                      <a:endParaRPr lang="en-US" altLang="ko-KR"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110</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27.2</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83</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2627231133"/>
                  </a:ext>
                </a:extLst>
              </a:tr>
              <a:tr h="131069">
                <a:tc>
                  <a:txBody>
                    <a:bodyPr/>
                    <a:lstStyle/>
                    <a:p>
                      <a:pPr fontAlgn="ctr"/>
                      <a:r>
                        <a:rPr lang="en-US" altLang="ko-KR" sz="1400">
                          <a:effectLst/>
                        </a:rPr>
                        <a:t>124</a:t>
                      </a:r>
                      <a:endParaRPr lang="en-US" altLang="ko-KR"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125</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27.2</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83</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1372477235"/>
                  </a:ext>
                </a:extLst>
              </a:tr>
              <a:tr h="131069">
                <a:tc>
                  <a:txBody>
                    <a:bodyPr/>
                    <a:lstStyle/>
                    <a:p>
                      <a:pPr fontAlgn="ctr"/>
                      <a:r>
                        <a:rPr lang="en-US" altLang="ko-KR" sz="1400">
                          <a:effectLst/>
                        </a:rPr>
                        <a:t>...</a:t>
                      </a:r>
                      <a:endParaRPr lang="en-US" altLang="ko-KR"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2413723684"/>
                  </a:ext>
                </a:extLst>
              </a:tr>
              <a:tr h="131069">
                <a:tc>
                  <a:txBody>
                    <a:bodyPr/>
                    <a:lstStyle/>
                    <a:p>
                      <a:pPr fontAlgn="ctr"/>
                      <a:r>
                        <a:rPr lang="en-US" altLang="ko-KR" sz="1400">
                          <a:effectLst/>
                        </a:rPr>
                        <a:t>776</a:t>
                      </a:r>
                      <a:endParaRPr lang="en-US" altLang="ko-KR"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777</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27.3</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86</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3798058816"/>
                  </a:ext>
                </a:extLst>
              </a:tr>
              <a:tr h="131069">
                <a:tc>
                  <a:txBody>
                    <a:bodyPr/>
                    <a:lstStyle/>
                    <a:p>
                      <a:pPr fontAlgn="ctr"/>
                      <a:r>
                        <a:rPr lang="en-US" altLang="ko-KR" sz="1400">
                          <a:effectLst/>
                        </a:rPr>
                        <a:t>777</a:t>
                      </a:r>
                      <a:endParaRPr lang="en-US" altLang="ko-KR"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778</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27.3</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86</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2311636325"/>
                  </a:ext>
                </a:extLst>
              </a:tr>
              <a:tr h="131069">
                <a:tc>
                  <a:txBody>
                    <a:bodyPr/>
                    <a:lstStyle/>
                    <a:p>
                      <a:pPr fontAlgn="ctr"/>
                      <a:r>
                        <a:rPr lang="en-US" altLang="ko-KR" sz="1400">
                          <a:effectLst/>
                        </a:rPr>
                        <a:t>778</a:t>
                      </a:r>
                      <a:endParaRPr lang="en-US" altLang="ko-KR"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779</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27.3</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86</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2519541395"/>
                  </a:ext>
                </a:extLst>
              </a:tr>
              <a:tr h="131069">
                <a:tc>
                  <a:txBody>
                    <a:bodyPr/>
                    <a:lstStyle/>
                    <a:p>
                      <a:pPr fontAlgn="ctr"/>
                      <a:r>
                        <a:rPr lang="en-US" altLang="ko-KR" sz="1400">
                          <a:effectLst/>
                        </a:rPr>
                        <a:t>779</a:t>
                      </a:r>
                      <a:endParaRPr lang="en-US" altLang="ko-KR"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780</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27.3</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86</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2914648176"/>
                  </a:ext>
                </a:extLst>
              </a:tr>
              <a:tr h="131069">
                <a:tc>
                  <a:txBody>
                    <a:bodyPr/>
                    <a:lstStyle/>
                    <a:p>
                      <a:pPr fontAlgn="ctr"/>
                      <a:r>
                        <a:rPr lang="en-US" altLang="ko-KR" sz="1400">
                          <a:effectLst/>
                        </a:rPr>
                        <a:t>780</a:t>
                      </a:r>
                      <a:endParaRPr lang="en-US" altLang="ko-KR" sz="1400" b="1">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781</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27.3</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altLang="ko-KR" sz="1400">
                          <a:effectLst/>
                        </a:rPr>
                        <a:t>86</a:t>
                      </a:r>
                      <a:endParaRPr lang="en-US" altLang="ko-KR" sz="1400">
                        <a:effectLst/>
                        <a:latin typeface="Courier New" panose="02070309020205020404" pitchFamily="49" charset="0"/>
                        <a:cs typeface="Courier New" panose="02070309020205020404" pitchFamily="49" charset="0"/>
                      </a:endParaRPr>
                    </a:p>
                  </a:txBody>
                  <a:tcPr marL="90653" marR="90653" marT="45326" marB="45326" anchor="ctr"/>
                </a:tc>
                <a:tc>
                  <a:txBody>
                    <a:bodyPr/>
                    <a:lstStyle/>
                    <a:p>
                      <a:pPr algn="r"/>
                      <a:r>
                        <a:rPr lang="en-US" sz="1400">
                          <a:effectLst/>
                        </a:rPr>
                        <a:t>OK</a:t>
                      </a:r>
                      <a:endParaRPr lang="en-US" sz="1400">
                        <a:effectLst/>
                        <a:latin typeface="Courier New" panose="02070309020205020404" pitchFamily="49" charset="0"/>
                        <a:cs typeface="Courier New" panose="02070309020205020404" pitchFamily="49" charset="0"/>
                      </a:endParaRPr>
                    </a:p>
                  </a:txBody>
                  <a:tcPr marL="90653" marR="90653" marT="45326" marB="45326" anchor="ctr"/>
                </a:tc>
                <a:extLst>
                  <a:ext uri="{0D108BD9-81ED-4DB2-BD59-A6C34878D82A}">
                    <a16:rowId xmlns:a16="http://schemas.microsoft.com/office/drawing/2014/main" val="289693100"/>
                  </a:ext>
                </a:extLst>
              </a:tr>
            </a:tbl>
          </a:graphicData>
        </a:graphic>
      </p:graphicFrame>
      <p:sp>
        <p:nvSpPr>
          <p:cNvPr id="26" name="Rectangle 1"/>
          <p:cNvSpPr>
            <a:spLocks noChangeArrowheads="1"/>
          </p:cNvSpPr>
          <p:nvPr/>
        </p:nvSpPr>
        <p:spPr bwMode="auto">
          <a:xfrm>
            <a:off x="3240739" y="5289676"/>
            <a:ext cx="39213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latinLnBrk="0" hangingPunct="0">
              <a:spcBef>
                <a:spcPct val="0"/>
              </a:spcBef>
              <a:spcAft>
                <a:spcPct val="0"/>
              </a:spcAft>
            </a:pPr>
            <a:r>
              <a:rPr lang="ko-KR" altLang="ko-KR" sz="1400">
                <a:solidFill>
                  <a:srgbClr val="212121"/>
                </a:solidFill>
                <a:latin typeface="Arial" panose="020B0604020202020204" pitchFamily="34" charset="0"/>
                <a:ea typeface="Roboto"/>
              </a:rPr>
              <a:t>643 rows × 4 columns</a:t>
            </a:r>
            <a:endParaRPr lang="ko-KR" altLang="ko-KR" sz="3200">
              <a:latin typeface="Arial" panose="020B0604020202020204" pitchFamily="34" charset="0"/>
            </a:endParaRPr>
          </a:p>
        </p:txBody>
      </p:sp>
    </p:spTree>
    <p:extLst>
      <p:ext uri="{BB962C8B-B14F-4D97-AF65-F5344CB8AC3E}">
        <p14:creationId xmlns:p14="http://schemas.microsoft.com/office/powerpoint/2010/main" val="2625825031"/>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a:t>
            </a:r>
            <a:r>
              <a:rPr lang="ko-KR" altLang="en-US" sz="2000" b="1">
                <a:solidFill>
                  <a:srgbClr val="000099"/>
                </a:solidFill>
                <a:latin typeface="+mn-ea"/>
              </a:rPr>
              <a:t>통계치 사용</a:t>
            </a:r>
            <a:endParaRPr lang="ko-KR" altLang="en-US" sz="2000" b="1" dirty="0">
              <a:solidFill>
                <a:srgbClr val="000099"/>
              </a:solidFill>
            </a:endParaRPr>
          </a:p>
        </p:txBody>
      </p:sp>
      <p:sp>
        <p:nvSpPr>
          <p:cNvPr id="7" name="직사각형 6"/>
          <p:cNvSpPr/>
          <p:nvPr/>
        </p:nvSpPr>
        <p:spPr>
          <a:xfrm>
            <a:off x="2830135" y="681571"/>
            <a:ext cx="6030362" cy="366121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1377884554"/>
              </p:ext>
            </p:extLst>
          </p:nvPr>
        </p:nvGraphicFramePr>
        <p:xfrm>
          <a:off x="2999657" y="836712"/>
          <a:ext cx="5570169" cy="784080"/>
        </p:xfrm>
        <a:graphic>
          <a:graphicData uri="http://schemas.openxmlformats.org/drawingml/2006/table">
            <a:tbl>
              <a:tblPr firstRow="1" bandRow="1">
                <a:tableStyleId>{F5AB1C69-6EDB-4FF4-983F-18BD219EF322}</a:tableStyleId>
              </a:tblPr>
              <a:tblGrid>
                <a:gridCol w="496451">
                  <a:extLst>
                    <a:ext uri="{9D8B030D-6E8A-4147-A177-3AD203B41FA5}">
                      <a16:colId xmlns:a16="http://schemas.microsoft.com/office/drawing/2014/main" val="2147013170"/>
                    </a:ext>
                  </a:extLst>
                </a:gridCol>
                <a:gridCol w="5073718">
                  <a:extLst>
                    <a:ext uri="{9D8B030D-6E8A-4147-A177-3AD203B41FA5}">
                      <a16:colId xmlns:a16="http://schemas.microsoft.com/office/drawing/2014/main" val="2125429397"/>
                    </a:ext>
                  </a:extLst>
                </a:gridCol>
              </a:tblGrid>
              <a:tr h="0">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dhtData[‘Temp’].min()</a:t>
                      </a:r>
                    </a:p>
                  </a:txBody>
                  <a:tcPr marT="72000">
                    <a:solidFill>
                      <a:schemeClr val="bg1">
                        <a:lumMod val="85000"/>
                      </a:schemeClr>
                    </a:solidFill>
                  </a:tcPr>
                </a:tc>
                <a:extLst>
                  <a:ext uri="{0D108BD9-81ED-4DB2-BD59-A6C34878D82A}">
                    <a16:rowId xmlns:a16="http://schemas.microsoft.com/office/drawing/2014/main" val="3213890852"/>
                  </a:ext>
                </a:extLst>
              </a:tr>
              <a:tr h="0">
                <a:tc>
                  <a:txBody>
                    <a:bodyPr/>
                    <a:lstStyle/>
                    <a:p>
                      <a:pPr latinLnBrk="1"/>
                      <a:endParaRPr lang="ko-KR" altLang="en-US"/>
                    </a:p>
                  </a:txBody>
                  <a:tcPr marT="72000">
                    <a:solidFill>
                      <a:schemeClr val="bg1">
                        <a:lumMod val="95000"/>
                      </a:schemeClr>
                    </a:solidFill>
                  </a:tcPr>
                </a:tc>
                <a:tc>
                  <a:txBody>
                    <a:bodyPr/>
                    <a:lstStyle/>
                    <a:p>
                      <a:pPr latinLnBrk="1">
                        <a:lnSpc>
                          <a:spcPts val="1900"/>
                        </a:lnSpc>
                      </a:pPr>
                      <a:r>
                        <a:rPr lang="en-US" altLang="ko-KR" sz="1400">
                          <a:latin typeface="Courier New" panose="02070309020205020404" pitchFamily="49" charset="0"/>
                          <a:cs typeface="Courier New" panose="02070309020205020404" pitchFamily="49" charset="0"/>
                        </a:rPr>
                        <a:t>27.0</a:t>
                      </a: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3073349" y="926900"/>
            <a:ext cx="276225" cy="266700"/>
          </a:xfrm>
          <a:prstGeom prst="rect">
            <a:avLst/>
          </a:prstGeom>
        </p:spPr>
      </p:pic>
      <p:pic>
        <p:nvPicPr>
          <p:cNvPr id="10" name="그림 9"/>
          <p:cNvPicPr>
            <a:picLocks noChangeAspect="1"/>
          </p:cNvPicPr>
          <p:nvPr/>
        </p:nvPicPr>
        <p:blipFill>
          <a:blip r:embed="rId3"/>
          <a:stretch>
            <a:fillRect/>
          </a:stretch>
        </p:blipFill>
        <p:spPr>
          <a:xfrm>
            <a:off x="3080286" y="1350030"/>
            <a:ext cx="238125" cy="209550"/>
          </a:xfrm>
          <a:prstGeom prst="rect">
            <a:avLst/>
          </a:prstGeom>
        </p:spPr>
      </p:pic>
      <p:graphicFrame>
        <p:nvGraphicFramePr>
          <p:cNvPr id="11" name="표 10"/>
          <p:cNvGraphicFramePr>
            <a:graphicFrameLocks noGrp="1"/>
          </p:cNvGraphicFramePr>
          <p:nvPr>
            <p:extLst>
              <p:ext uri="{D42A27DB-BD31-4B8C-83A1-F6EECF244321}">
                <p14:modId xmlns:p14="http://schemas.microsoft.com/office/powerpoint/2010/main" val="3144199255"/>
              </p:ext>
            </p:extLst>
          </p:nvPr>
        </p:nvGraphicFramePr>
        <p:xfrm>
          <a:off x="2999657" y="1693504"/>
          <a:ext cx="5570169" cy="784080"/>
        </p:xfrm>
        <a:graphic>
          <a:graphicData uri="http://schemas.openxmlformats.org/drawingml/2006/table">
            <a:tbl>
              <a:tblPr firstRow="1" bandRow="1">
                <a:tableStyleId>{F5AB1C69-6EDB-4FF4-983F-18BD219EF322}</a:tableStyleId>
              </a:tblPr>
              <a:tblGrid>
                <a:gridCol w="496451">
                  <a:extLst>
                    <a:ext uri="{9D8B030D-6E8A-4147-A177-3AD203B41FA5}">
                      <a16:colId xmlns:a16="http://schemas.microsoft.com/office/drawing/2014/main" val="2147013170"/>
                    </a:ext>
                  </a:extLst>
                </a:gridCol>
                <a:gridCol w="5073718">
                  <a:extLst>
                    <a:ext uri="{9D8B030D-6E8A-4147-A177-3AD203B41FA5}">
                      <a16:colId xmlns:a16="http://schemas.microsoft.com/office/drawing/2014/main" val="2125429397"/>
                    </a:ext>
                  </a:extLst>
                </a:gridCol>
              </a:tblGrid>
              <a:tr h="0">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dhtData[‘Temp’].max()</a:t>
                      </a:r>
                    </a:p>
                  </a:txBody>
                  <a:tcPr marT="72000">
                    <a:solidFill>
                      <a:schemeClr val="bg1">
                        <a:lumMod val="85000"/>
                      </a:schemeClr>
                    </a:solidFill>
                  </a:tcPr>
                </a:tc>
                <a:extLst>
                  <a:ext uri="{0D108BD9-81ED-4DB2-BD59-A6C34878D82A}">
                    <a16:rowId xmlns:a16="http://schemas.microsoft.com/office/drawing/2014/main" val="3213890852"/>
                  </a:ext>
                </a:extLst>
              </a:tr>
              <a:tr h="0">
                <a:tc>
                  <a:txBody>
                    <a:bodyPr/>
                    <a:lstStyle/>
                    <a:p>
                      <a:pPr latinLnBrk="1"/>
                      <a:endParaRPr lang="ko-KR" altLang="en-US"/>
                    </a:p>
                  </a:txBody>
                  <a:tcPr marT="72000">
                    <a:solidFill>
                      <a:schemeClr val="bg1">
                        <a:lumMod val="95000"/>
                      </a:schemeClr>
                    </a:solidFill>
                  </a:tcPr>
                </a:tc>
                <a:tc>
                  <a:txBody>
                    <a:bodyPr/>
                    <a:lstStyle/>
                    <a:p>
                      <a:pPr latinLnBrk="1">
                        <a:lnSpc>
                          <a:spcPts val="1900"/>
                        </a:lnSpc>
                      </a:pPr>
                      <a:r>
                        <a:rPr lang="en-US" altLang="ko-KR" sz="1400">
                          <a:latin typeface="Courier New" panose="02070309020205020404" pitchFamily="49" charset="0"/>
                          <a:cs typeface="Courier New" panose="02070309020205020404" pitchFamily="49" charset="0"/>
                        </a:rPr>
                        <a:t>28.5</a:t>
                      </a: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3244411721"/>
              </p:ext>
            </p:extLst>
          </p:nvPr>
        </p:nvGraphicFramePr>
        <p:xfrm>
          <a:off x="2999656" y="2550296"/>
          <a:ext cx="5570169" cy="784080"/>
        </p:xfrm>
        <a:graphic>
          <a:graphicData uri="http://schemas.openxmlformats.org/drawingml/2006/table">
            <a:tbl>
              <a:tblPr firstRow="1" bandRow="1">
                <a:tableStyleId>{F5AB1C69-6EDB-4FF4-983F-18BD219EF322}</a:tableStyleId>
              </a:tblPr>
              <a:tblGrid>
                <a:gridCol w="496451">
                  <a:extLst>
                    <a:ext uri="{9D8B030D-6E8A-4147-A177-3AD203B41FA5}">
                      <a16:colId xmlns:a16="http://schemas.microsoft.com/office/drawing/2014/main" val="2147013170"/>
                    </a:ext>
                  </a:extLst>
                </a:gridCol>
                <a:gridCol w="5073718">
                  <a:extLst>
                    <a:ext uri="{9D8B030D-6E8A-4147-A177-3AD203B41FA5}">
                      <a16:colId xmlns:a16="http://schemas.microsoft.com/office/drawing/2014/main" val="2125429397"/>
                    </a:ext>
                  </a:extLst>
                </a:gridCol>
              </a:tblGrid>
              <a:tr h="0">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dhtData[‘Temp’].sum()</a:t>
                      </a:r>
                    </a:p>
                  </a:txBody>
                  <a:tcPr marT="72000">
                    <a:solidFill>
                      <a:schemeClr val="bg1">
                        <a:lumMod val="85000"/>
                      </a:schemeClr>
                    </a:solidFill>
                  </a:tcPr>
                </a:tc>
                <a:extLst>
                  <a:ext uri="{0D108BD9-81ED-4DB2-BD59-A6C34878D82A}">
                    <a16:rowId xmlns:a16="http://schemas.microsoft.com/office/drawing/2014/main" val="3213890852"/>
                  </a:ext>
                </a:extLst>
              </a:tr>
              <a:tr h="0">
                <a:tc>
                  <a:txBody>
                    <a:bodyPr/>
                    <a:lstStyle/>
                    <a:p>
                      <a:pPr latinLnBrk="1"/>
                      <a:endParaRPr lang="ko-KR" altLang="en-US"/>
                    </a:p>
                  </a:txBody>
                  <a:tcPr marT="72000">
                    <a:solidFill>
                      <a:schemeClr val="bg1">
                        <a:lumMod val="95000"/>
                      </a:schemeClr>
                    </a:solidFill>
                  </a:tcPr>
                </a:tc>
                <a:tc>
                  <a:txBody>
                    <a:bodyPr/>
                    <a:lstStyle/>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21324.500000000004</a:t>
                      </a:r>
                      <a:endParaRPr lang="ko-KR" altLang="en-US" sz="1400">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13" name="그림 12"/>
          <p:cNvPicPr>
            <a:picLocks noChangeAspect="1"/>
          </p:cNvPicPr>
          <p:nvPr/>
        </p:nvPicPr>
        <p:blipFill>
          <a:blip r:embed="rId2">
            <a:clrChange>
              <a:clrFrom>
                <a:srgbClr val="F7F7F7"/>
              </a:clrFrom>
              <a:clrTo>
                <a:srgbClr val="F7F7F7">
                  <a:alpha val="0"/>
                </a:srgbClr>
              </a:clrTo>
            </a:clrChange>
          </a:blip>
          <a:stretch>
            <a:fillRect/>
          </a:stretch>
        </p:blipFill>
        <p:spPr>
          <a:xfrm>
            <a:off x="3062245" y="1757533"/>
            <a:ext cx="276225" cy="266700"/>
          </a:xfrm>
          <a:prstGeom prst="rect">
            <a:avLst/>
          </a:prstGeom>
        </p:spPr>
      </p:pic>
      <p:pic>
        <p:nvPicPr>
          <p:cNvPr id="14" name="그림 13"/>
          <p:cNvPicPr>
            <a:picLocks noChangeAspect="1"/>
          </p:cNvPicPr>
          <p:nvPr/>
        </p:nvPicPr>
        <p:blipFill>
          <a:blip r:embed="rId3"/>
          <a:stretch>
            <a:fillRect/>
          </a:stretch>
        </p:blipFill>
        <p:spPr>
          <a:xfrm>
            <a:off x="3069182" y="2180663"/>
            <a:ext cx="238125" cy="209550"/>
          </a:xfrm>
          <a:prstGeom prst="rect">
            <a:avLst/>
          </a:prstGeom>
        </p:spPr>
      </p:pic>
      <p:pic>
        <p:nvPicPr>
          <p:cNvPr id="15" name="그림 14"/>
          <p:cNvPicPr>
            <a:picLocks noChangeAspect="1"/>
          </p:cNvPicPr>
          <p:nvPr/>
        </p:nvPicPr>
        <p:blipFill>
          <a:blip r:embed="rId2">
            <a:clrChange>
              <a:clrFrom>
                <a:srgbClr val="F7F7F7"/>
              </a:clrFrom>
              <a:clrTo>
                <a:srgbClr val="F7F7F7">
                  <a:alpha val="0"/>
                </a:srgbClr>
              </a:clrTo>
            </a:clrChange>
          </a:blip>
          <a:stretch>
            <a:fillRect/>
          </a:stretch>
        </p:blipFill>
        <p:spPr>
          <a:xfrm>
            <a:off x="3063252" y="2618443"/>
            <a:ext cx="276225" cy="266700"/>
          </a:xfrm>
          <a:prstGeom prst="rect">
            <a:avLst/>
          </a:prstGeom>
        </p:spPr>
      </p:pic>
      <p:pic>
        <p:nvPicPr>
          <p:cNvPr id="21" name="그림 20"/>
          <p:cNvPicPr>
            <a:picLocks noChangeAspect="1"/>
          </p:cNvPicPr>
          <p:nvPr/>
        </p:nvPicPr>
        <p:blipFill>
          <a:blip r:embed="rId3"/>
          <a:stretch>
            <a:fillRect/>
          </a:stretch>
        </p:blipFill>
        <p:spPr>
          <a:xfrm>
            <a:off x="3070189" y="3041573"/>
            <a:ext cx="238125" cy="209550"/>
          </a:xfrm>
          <a:prstGeom prst="rect">
            <a:avLst/>
          </a:prstGeom>
        </p:spPr>
      </p:pic>
      <p:graphicFrame>
        <p:nvGraphicFramePr>
          <p:cNvPr id="22" name="표 21"/>
          <p:cNvGraphicFramePr>
            <a:graphicFrameLocks noGrp="1"/>
          </p:cNvGraphicFramePr>
          <p:nvPr>
            <p:extLst>
              <p:ext uri="{D42A27DB-BD31-4B8C-83A1-F6EECF244321}">
                <p14:modId xmlns:p14="http://schemas.microsoft.com/office/powerpoint/2010/main" val="1667936729"/>
              </p:ext>
            </p:extLst>
          </p:nvPr>
        </p:nvGraphicFramePr>
        <p:xfrm>
          <a:off x="2999656" y="3416119"/>
          <a:ext cx="5570169" cy="784080"/>
        </p:xfrm>
        <a:graphic>
          <a:graphicData uri="http://schemas.openxmlformats.org/drawingml/2006/table">
            <a:tbl>
              <a:tblPr firstRow="1" bandRow="1">
                <a:tableStyleId>{F5AB1C69-6EDB-4FF4-983F-18BD219EF322}</a:tableStyleId>
              </a:tblPr>
              <a:tblGrid>
                <a:gridCol w="496451">
                  <a:extLst>
                    <a:ext uri="{9D8B030D-6E8A-4147-A177-3AD203B41FA5}">
                      <a16:colId xmlns:a16="http://schemas.microsoft.com/office/drawing/2014/main" val="2147013170"/>
                    </a:ext>
                  </a:extLst>
                </a:gridCol>
                <a:gridCol w="5073718">
                  <a:extLst>
                    <a:ext uri="{9D8B030D-6E8A-4147-A177-3AD203B41FA5}">
                      <a16:colId xmlns:a16="http://schemas.microsoft.com/office/drawing/2014/main" val="2125429397"/>
                    </a:ext>
                  </a:extLst>
                </a:gridCol>
              </a:tblGrid>
              <a:tr h="0">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dhtData[‘Temp’].mean()</a:t>
                      </a:r>
                    </a:p>
                  </a:txBody>
                  <a:tcPr marT="72000">
                    <a:solidFill>
                      <a:schemeClr val="bg1">
                        <a:lumMod val="85000"/>
                      </a:schemeClr>
                    </a:solidFill>
                  </a:tcPr>
                </a:tc>
                <a:extLst>
                  <a:ext uri="{0D108BD9-81ED-4DB2-BD59-A6C34878D82A}">
                    <a16:rowId xmlns:a16="http://schemas.microsoft.com/office/drawing/2014/main" val="3213890852"/>
                  </a:ext>
                </a:extLst>
              </a:tr>
              <a:tr h="0">
                <a:tc>
                  <a:txBody>
                    <a:bodyPr/>
                    <a:lstStyle/>
                    <a:p>
                      <a:pPr latinLnBrk="1"/>
                      <a:endParaRPr lang="ko-KR" altLang="en-US"/>
                    </a:p>
                  </a:txBody>
                  <a:tcPr marT="72000">
                    <a:solidFill>
                      <a:schemeClr val="bg1">
                        <a:lumMod val="95000"/>
                      </a:schemeClr>
                    </a:solidFill>
                  </a:tcPr>
                </a:tc>
                <a:tc>
                  <a:txBody>
                    <a:bodyPr/>
                    <a:lstStyle/>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27.304097311139568</a:t>
                      </a:r>
                      <a:endParaRPr lang="ko-KR" altLang="en-US" sz="1100">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23" name="그림 22"/>
          <p:cNvPicPr>
            <a:picLocks noChangeAspect="1"/>
          </p:cNvPicPr>
          <p:nvPr/>
        </p:nvPicPr>
        <p:blipFill>
          <a:blip r:embed="rId2">
            <a:clrChange>
              <a:clrFrom>
                <a:srgbClr val="F7F7F7"/>
              </a:clrFrom>
              <a:clrTo>
                <a:srgbClr val="F7F7F7">
                  <a:alpha val="0"/>
                </a:srgbClr>
              </a:clrTo>
            </a:clrChange>
          </a:blip>
          <a:stretch>
            <a:fillRect/>
          </a:stretch>
        </p:blipFill>
        <p:spPr>
          <a:xfrm>
            <a:off x="3063252" y="3484266"/>
            <a:ext cx="276225" cy="266700"/>
          </a:xfrm>
          <a:prstGeom prst="rect">
            <a:avLst/>
          </a:prstGeom>
        </p:spPr>
      </p:pic>
      <p:pic>
        <p:nvPicPr>
          <p:cNvPr id="24" name="그림 23"/>
          <p:cNvPicPr>
            <a:picLocks noChangeAspect="1"/>
          </p:cNvPicPr>
          <p:nvPr/>
        </p:nvPicPr>
        <p:blipFill>
          <a:blip r:embed="rId3"/>
          <a:stretch>
            <a:fillRect/>
          </a:stretch>
        </p:blipFill>
        <p:spPr>
          <a:xfrm>
            <a:off x="3070189" y="3907396"/>
            <a:ext cx="238125" cy="209550"/>
          </a:xfrm>
          <a:prstGeom prst="rect">
            <a:avLst/>
          </a:prstGeom>
        </p:spPr>
      </p:pic>
      <p:sp>
        <p:nvSpPr>
          <p:cNvPr id="25" name="TextBox 24"/>
          <p:cNvSpPr txBox="1"/>
          <p:nvPr/>
        </p:nvSpPr>
        <p:spPr>
          <a:xfrm>
            <a:off x="6880307" y="885824"/>
            <a:ext cx="1144865" cy="307777"/>
          </a:xfrm>
          <a:prstGeom prst="rect">
            <a:avLst/>
          </a:prstGeom>
          <a:solidFill>
            <a:srgbClr val="FFFF00"/>
          </a:solidFill>
          <a:ln w="15875">
            <a:solidFill>
              <a:schemeClr val="accent5">
                <a:lumMod val="50000"/>
              </a:schemeClr>
            </a:solidFill>
          </a:ln>
        </p:spPr>
        <p:txBody>
          <a:bodyPr wrap="none" rtlCol="0">
            <a:spAutoFit/>
          </a:bodyPr>
          <a:lstStyle/>
          <a:p>
            <a:r>
              <a:rPr lang="ko-KR" altLang="en-US" sz="1400"/>
              <a:t>최소값 출력</a:t>
            </a:r>
          </a:p>
        </p:txBody>
      </p:sp>
      <p:sp>
        <p:nvSpPr>
          <p:cNvPr id="26" name="TextBox 25"/>
          <p:cNvSpPr txBox="1"/>
          <p:nvPr/>
        </p:nvSpPr>
        <p:spPr>
          <a:xfrm>
            <a:off x="6880306" y="1736995"/>
            <a:ext cx="1144865" cy="307777"/>
          </a:xfrm>
          <a:prstGeom prst="rect">
            <a:avLst/>
          </a:prstGeom>
          <a:solidFill>
            <a:srgbClr val="FFFF00"/>
          </a:solidFill>
          <a:ln w="15875">
            <a:solidFill>
              <a:schemeClr val="accent5">
                <a:lumMod val="50000"/>
              </a:schemeClr>
            </a:solidFill>
          </a:ln>
        </p:spPr>
        <p:txBody>
          <a:bodyPr wrap="none" rtlCol="0">
            <a:spAutoFit/>
          </a:bodyPr>
          <a:lstStyle/>
          <a:p>
            <a:r>
              <a:rPr lang="ko-KR" altLang="en-US" sz="1400"/>
              <a:t>최대값 출력</a:t>
            </a:r>
          </a:p>
        </p:txBody>
      </p:sp>
      <p:sp>
        <p:nvSpPr>
          <p:cNvPr id="27" name="TextBox 26"/>
          <p:cNvSpPr txBox="1"/>
          <p:nvPr/>
        </p:nvSpPr>
        <p:spPr>
          <a:xfrm>
            <a:off x="6880305" y="2577367"/>
            <a:ext cx="965329" cy="307777"/>
          </a:xfrm>
          <a:prstGeom prst="rect">
            <a:avLst/>
          </a:prstGeom>
          <a:solidFill>
            <a:srgbClr val="FFFF00"/>
          </a:solidFill>
          <a:ln w="15875">
            <a:solidFill>
              <a:schemeClr val="accent5">
                <a:lumMod val="50000"/>
              </a:schemeClr>
            </a:solidFill>
          </a:ln>
        </p:spPr>
        <p:txBody>
          <a:bodyPr wrap="none" rtlCol="0">
            <a:spAutoFit/>
          </a:bodyPr>
          <a:lstStyle/>
          <a:p>
            <a:r>
              <a:rPr lang="ko-KR" altLang="en-US" sz="1400"/>
              <a:t>총합 출력</a:t>
            </a:r>
          </a:p>
        </p:txBody>
      </p:sp>
      <p:sp>
        <p:nvSpPr>
          <p:cNvPr id="28" name="TextBox 27"/>
          <p:cNvSpPr txBox="1"/>
          <p:nvPr/>
        </p:nvSpPr>
        <p:spPr>
          <a:xfrm>
            <a:off x="6880305" y="3443190"/>
            <a:ext cx="965329" cy="307777"/>
          </a:xfrm>
          <a:prstGeom prst="rect">
            <a:avLst/>
          </a:prstGeom>
          <a:solidFill>
            <a:srgbClr val="FFFF00"/>
          </a:solidFill>
          <a:ln w="15875">
            <a:solidFill>
              <a:schemeClr val="accent5">
                <a:lumMod val="50000"/>
              </a:schemeClr>
            </a:solidFill>
          </a:ln>
        </p:spPr>
        <p:txBody>
          <a:bodyPr wrap="none" rtlCol="0">
            <a:spAutoFit/>
          </a:bodyPr>
          <a:lstStyle/>
          <a:p>
            <a:r>
              <a:rPr lang="ko-KR" altLang="en-US" sz="1400"/>
              <a:t>평균 출력</a:t>
            </a:r>
          </a:p>
        </p:txBody>
      </p:sp>
      <p:sp>
        <p:nvSpPr>
          <p:cNvPr id="29" name="직사각형 28"/>
          <p:cNvSpPr/>
          <p:nvPr/>
        </p:nvSpPr>
        <p:spPr>
          <a:xfrm>
            <a:off x="2830134" y="4338116"/>
            <a:ext cx="6030362" cy="19050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0" name="표 29"/>
          <p:cNvGraphicFramePr>
            <a:graphicFrameLocks noGrp="1"/>
          </p:cNvGraphicFramePr>
          <p:nvPr>
            <p:extLst>
              <p:ext uri="{D42A27DB-BD31-4B8C-83A1-F6EECF244321}">
                <p14:modId xmlns:p14="http://schemas.microsoft.com/office/powerpoint/2010/main" val="3373740356"/>
              </p:ext>
            </p:extLst>
          </p:nvPr>
        </p:nvGraphicFramePr>
        <p:xfrm>
          <a:off x="2999656" y="4481145"/>
          <a:ext cx="5570169" cy="784080"/>
        </p:xfrm>
        <a:graphic>
          <a:graphicData uri="http://schemas.openxmlformats.org/drawingml/2006/table">
            <a:tbl>
              <a:tblPr firstRow="1" bandRow="1">
                <a:tableStyleId>{F5AB1C69-6EDB-4FF4-983F-18BD219EF322}</a:tableStyleId>
              </a:tblPr>
              <a:tblGrid>
                <a:gridCol w="496451">
                  <a:extLst>
                    <a:ext uri="{9D8B030D-6E8A-4147-A177-3AD203B41FA5}">
                      <a16:colId xmlns:a16="http://schemas.microsoft.com/office/drawing/2014/main" val="2147013170"/>
                    </a:ext>
                  </a:extLst>
                </a:gridCol>
                <a:gridCol w="5073718">
                  <a:extLst>
                    <a:ext uri="{9D8B030D-6E8A-4147-A177-3AD203B41FA5}">
                      <a16:colId xmlns:a16="http://schemas.microsoft.com/office/drawing/2014/main" val="2125429397"/>
                    </a:ext>
                  </a:extLst>
                </a:gridCol>
              </a:tblGrid>
              <a:tr h="0">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dhtData[‘Temp’].var()</a:t>
                      </a:r>
                    </a:p>
                  </a:txBody>
                  <a:tcPr marT="72000">
                    <a:solidFill>
                      <a:schemeClr val="bg1">
                        <a:lumMod val="85000"/>
                      </a:schemeClr>
                    </a:solidFill>
                  </a:tcPr>
                </a:tc>
                <a:extLst>
                  <a:ext uri="{0D108BD9-81ED-4DB2-BD59-A6C34878D82A}">
                    <a16:rowId xmlns:a16="http://schemas.microsoft.com/office/drawing/2014/main" val="3213890852"/>
                  </a:ext>
                </a:extLst>
              </a:tr>
              <a:tr h="0">
                <a:tc>
                  <a:txBody>
                    <a:bodyPr/>
                    <a:lstStyle/>
                    <a:p>
                      <a:pPr latinLnBrk="1"/>
                      <a:endParaRPr lang="ko-KR" altLang="en-US"/>
                    </a:p>
                  </a:txBody>
                  <a:tcPr marT="72000">
                    <a:solidFill>
                      <a:schemeClr val="bg1">
                        <a:lumMod val="95000"/>
                      </a:schemeClr>
                    </a:solidFill>
                  </a:tcPr>
                </a:tc>
                <a:tc>
                  <a:txBody>
                    <a:bodyPr/>
                    <a:lstStyle/>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0.04603447256968374</a:t>
                      </a:r>
                      <a:endParaRPr lang="ko-KR" altLang="en-US" sz="1400">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31" name="그림 30"/>
          <p:cNvPicPr>
            <a:picLocks noChangeAspect="1"/>
          </p:cNvPicPr>
          <p:nvPr/>
        </p:nvPicPr>
        <p:blipFill>
          <a:blip r:embed="rId2">
            <a:clrChange>
              <a:clrFrom>
                <a:srgbClr val="F7F7F7"/>
              </a:clrFrom>
              <a:clrTo>
                <a:srgbClr val="F7F7F7">
                  <a:alpha val="0"/>
                </a:srgbClr>
              </a:clrTo>
            </a:clrChange>
          </a:blip>
          <a:stretch>
            <a:fillRect/>
          </a:stretch>
        </p:blipFill>
        <p:spPr>
          <a:xfrm>
            <a:off x="3073348" y="4571333"/>
            <a:ext cx="276225" cy="266700"/>
          </a:xfrm>
          <a:prstGeom prst="rect">
            <a:avLst/>
          </a:prstGeom>
        </p:spPr>
      </p:pic>
      <p:pic>
        <p:nvPicPr>
          <p:cNvPr id="32" name="그림 31"/>
          <p:cNvPicPr>
            <a:picLocks noChangeAspect="1"/>
          </p:cNvPicPr>
          <p:nvPr/>
        </p:nvPicPr>
        <p:blipFill>
          <a:blip r:embed="rId3"/>
          <a:stretch>
            <a:fillRect/>
          </a:stretch>
        </p:blipFill>
        <p:spPr>
          <a:xfrm>
            <a:off x="3080285" y="4994463"/>
            <a:ext cx="238125" cy="209550"/>
          </a:xfrm>
          <a:prstGeom prst="rect">
            <a:avLst/>
          </a:prstGeom>
        </p:spPr>
      </p:pic>
      <p:graphicFrame>
        <p:nvGraphicFramePr>
          <p:cNvPr id="33" name="표 32"/>
          <p:cNvGraphicFramePr>
            <a:graphicFrameLocks noGrp="1"/>
          </p:cNvGraphicFramePr>
          <p:nvPr>
            <p:extLst>
              <p:ext uri="{D42A27DB-BD31-4B8C-83A1-F6EECF244321}">
                <p14:modId xmlns:p14="http://schemas.microsoft.com/office/powerpoint/2010/main" val="3904122703"/>
              </p:ext>
            </p:extLst>
          </p:nvPr>
        </p:nvGraphicFramePr>
        <p:xfrm>
          <a:off x="2999656" y="5337937"/>
          <a:ext cx="5570169" cy="784080"/>
        </p:xfrm>
        <a:graphic>
          <a:graphicData uri="http://schemas.openxmlformats.org/drawingml/2006/table">
            <a:tbl>
              <a:tblPr firstRow="1" bandRow="1">
                <a:tableStyleId>{F5AB1C69-6EDB-4FF4-983F-18BD219EF322}</a:tableStyleId>
              </a:tblPr>
              <a:tblGrid>
                <a:gridCol w="496451">
                  <a:extLst>
                    <a:ext uri="{9D8B030D-6E8A-4147-A177-3AD203B41FA5}">
                      <a16:colId xmlns:a16="http://schemas.microsoft.com/office/drawing/2014/main" val="2147013170"/>
                    </a:ext>
                  </a:extLst>
                </a:gridCol>
                <a:gridCol w="5073718">
                  <a:extLst>
                    <a:ext uri="{9D8B030D-6E8A-4147-A177-3AD203B41FA5}">
                      <a16:colId xmlns:a16="http://schemas.microsoft.com/office/drawing/2014/main" val="2125429397"/>
                    </a:ext>
                  </a:extLst>
                </a:gridCol>
              </a:tblGrid>
              <a:tr h="0">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dhtData[‘Temp’].std()</a:t>
                      </a:r>
                    </a:p>
                  </a:txBody>
                  <a:tcPr marT="72000">
                    <a:solidFill>
                      <a:schemeClr val="bg1">
                        <a:lumMod val="85000"/>
                      </a:schemeClr>
                    </a:solidFill>
                  </a:tcPr>
                </a:tc>
                <a:extLst>
                  <a:ext uri="{0D108BD9-81ED-4DB2-BD59-A6C34878D82A}">
                    <a16:rowId xmlns:a16="http://schemas.microsoft.com/office/drawing/2014/main" val="3213890852"/>
                  </a:ext>
                </a:extLst>
              </a:tr>
              <a:tr h="0">
                <a:tc>
                  <a:txBody>
                    <a:bodyPr/>
                    <a:lstStyle/>
                    <a:p>
                      <a:pPr latinLnBrk="1"/>
                      <a:endParaRPr lang="ko-KR" altLang="en-US"/>
                    </a:p>
                  </a:txBody>
                  <a:tcPr marT="72000">
                    <a:solidFill>
                      <a:schemeClr val="bg1">
                        <a:lumMod val="95000"/>
                      </a:schemeClr>
                    </a:solidFill>
                  </a:tcPr>
                </a:tc>
                <a:tc>
                  <a:txBody>
                    <a:bodyPr/>
                    <a:lstStyle/>
                    <a:p>
                      <a:pPr latinLnBrk="1">
                        <a:lnSpc>
                          <a:spcPts val="1900"/>
                        </a:lnSpc>
                      </a:pPr>
                      <a:r>
                        <a:rPr lang="en-US" altLang="ko-KR" sz="1400" b="0" i="0" kern="1200">
                          <a:solidFill>
                            <a:schemeClr val="dk1"/>
                          </a:solidFill>
                          <a:effectLst/>
                          <a:latin typeface="Courier New" panose="02070309020205020404" pitchFamily="49" charset="0"/>
                          <a:ea typeface="+mn-ea"/>
                          <a:cs typeface="Courier New" panose="02070309020205020404" pitchFamily="49" charset="0"/>
                        </a:rPr>
                        <a:t>0.21455645543698687</a:t>
                      </a:r>
                      <a:endParaRPr lang="ko-KR" altLang="en-US" sz="1400">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34" name="그림 33"/>
          <p:cNvPicPr>
            <a:picLocks noChangeAspect="1"/>
          </p:cNvPicPr>
          <p:nvPr/>
        </p:nvPicPr>
        <p:blipFill>
          <a:blip r:embed="rId2">
            <a:clrChange>
              <a:clrFrom>
                <a:srgbClr val="F7F7F7"/>
              </a:clrFrom>
              <a:clrTo>
                <a:srgbClr val="F7F7F7">
                  <a:alpha val="0"/>
                </a:srgbClr>
              </a:clrTo>
            </a:clrChange>
          </a:blip>
          <a:stretch>
            <a:fillRect/>
          </a:stretch>
        </p:blipFill>
        <p:spPr>
          <a:xfrm>
            <a:off x="3062244" y="5401966"/>
            <a:ext cx="276225" cy="266700"/>
          </a:xfrm>
          <a:prstGeom prst="rect">
            <a:avLst/>
          </a:prstGeom>
        </p:spPr>
      </p:pic>
      <p:pic>
        <p:nvPicPr>
          <p:cNvPr id="35" name="그림 34"/>
          <p:cNvPicPr>
            <a:picLocks noChangeAspect="1"/>
          </p:cNvPicPr>
          <p:nvPr/>
        </p:nvPicPr>
        <p:blipFill>
          <a:blip r:embed="rId3"/>
          <a:stretch>
            <a:fillRect/>
          </a:stretch>
        </p:blipFill>
        <p:spPr>
          <a:xfrm>
            <a:off x="3069181" y="5825096"/>
            <a:ext cx="238125" cy="209550"/>
          </a:xfrm>
          <a:prstGeom prst="rect">
            <a:avLst/>
          </a:prstGeom>
        </p:spPr>
      </p:pic>
      <p:sp>
        <p:nvSpPr>
          <p:cNvPr id="36" name="TextBox 35"/>
          <p:cNvSpPr txBox="1"/>
          <p:nvPr/>
        </p:nvSpPr>
        <p:spPr>
          <a:xfrm>
            <a:off x="6880306" y="4530257"/>
            <a:ext cx="965329" cy="307777"/>
          </a:xfrm>
          <a:prstGeom prst="rect">
            <a:avLst/>
          </a:prstGeom>
          <a:solidFill>
            <a:srgbClr val="FFFF00"/>
          </a:solidFill>
          <a:ln w="15875">
            <a:solidFill>
              <a:schemeClr val="accent5">
                <a:lumMod val="50000"/>
              </a:schemeClr>
            </a:solidFill>
          </a:ln>
        </p:spPr>
        <p:txBody>
          <a:bodyPr wrap="none" rtlCol="0">
            <a:spAutoFit/>
          </a:bodyPr>
          <a:lstStyle/>
          <a:p>
            <a:r>
              <a:rPr lang="ko-KR" altLang="en-US" sz="1400"/>
              <a:t>분산 출력</a:t>
            </a:r>
          </a:p>
        </p:txBody>
      </p:sp>
      <p:sp>
        <p:nvSpPr>
          <p:cNvPr id="37" name="TextBox 36"/>
          <p:cNvSpPr txBox="1"/>
          <p:nvPr/>
        </p:nvSpPr>
        <p:spPr>
          <a:xfrm>
            <a:off x="6880304" y="5381428"/>
            <a:ext cx="1324402" cy="307777"/>
          </a:xfrm>
          <a:prstGeom prst="rect">
            <a:avLst/>
          </a:prstGeom>
          <a:solidFill>
            <a:srgbClr val="FFFF00"/>
          </a:solidFill>
          <a:ln w="15875">
            <a:solidFill>
              <a:schemeClr val="accent5">
                <a:lumMod val="50000"/>
              </a:schemeClr>
            </a:solidFill>
          </a:ln>
        </p:spPr>
        <p:txBody>
          <a:bodyPr wrap="none" rtlCol="0">
            <a:spAutoFit/>
          </a:bodyPr>
          <a:lstStyle/>
          <a:p>
            <a:r>
              <a:rPr lang="ko-KR" altLang="en-US" sz="1400"/>
              <a:t>표준편차 출력</a:t>
            </a:r>
          </a:p>
        </p:txBody>
      </p:sp>
    </p:spTree>
    <p:extLst>
      <p:ext uri="{BB962C8B-B14F-4D97-AF65-F5344CB8AC3E}">
        <p14:creationId xmlns:p14="http://schemas.microsoft.com/office/powerpoint/2010/main" val="1898090006"/>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a:t>
            </a:r>
            <a:r>
              <a:rPr lang="ko-KR" altLang="en-US" sz="2000" b="1">
                <a:solidFill>
                  <a:srgbClr val="000099"/>
                </a:solidFill>
                <a:latin typeface="+mn-ea"/>
              </a:rPr>
              <a:t>데이터 분석 </a:t>
            </a:r>
            <a:r>
              <a:rPr lang="en-US" altLang="ko-KR" sz="2000" b="1">
                <a:solidFill>
                  <a:srgbClr val="000099"/>
                </a:solidFill>
                <a:latin typeface="+mn-ea"/>
              </a:rPr>
              <a:t>: pivot table</a:t>
            </a:r>
            <a:endParaRPr lang="ko-KR" altLang="en-US" sz="2000" b="1" dirty="0">
              <a:solidFill>
                <a:srgbClr val="000099"/>
              </a:solidFill>
            </a:endParaRPr>
          </a:p>
        </p:txBody>
      </p:sp>
      <p:sp>
        <p:nvSpPr>
          <p:cNvPr id="7" name="직사각형 6"/>
          <p:cNvSpPr/>
          <p:nvPr/>
        </p:nvSpPr>
        <p:spPr>
          <a:xfrm>
            <a:off x="2214342" y="635841"/>
            <a:ext cx="8032680" cy="555301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2859849338"/>
              </p:ext>
            </p:extLst>
          </p:nvPr>
        </p:nvGraphicFramePr>
        <p:xfrm>
          <a:off x="2306634" y="720759"/>
          <a:ext cx="7848096" cy="5378561"/>
        </p:xfrm>
        <a:graphic>
          <a:graphicData uri="http://schemas.openxmlformats.org/drawingml/2006/table">
            <a:tbl>
              <a:tblPr firstRow="1" bandRow="1">
                <a:tableStyleId>{F5AB1C69-6EDB-4FF4-983F-18BD219EF322}</a:tableStyleId>
              </a:tblPr>
              <a:tblGrid>
                <a:gridCol w="413361">
                  <a:extLst>
                    <a:ext uri="{9D8B030D-6E8A-4147-A177-3AD203B41FA5}">
                      <a16:colId xmlns:a16="http://schemas.microsoft.com/office/drawing/2014/main" val="2147013170"/>
                    </a:ext>
                  </a:extLst>
                </a:gridCol>
                <a:gridCol w="7434735">
                  <a:extLst>
                    <a:ext uri="{9D8B030D-6E8A-4147-A177-3AD203B41FA5}">
                      <a16:colId xmlns:a16="http://schemas.microsoft.com/office/drawing/2014/main" val="2125429397"/>
                    </a:ext>
                  </a:extLst>
                </a:gridCol>
              </a:tblGrid>
              <a:tr h="426586">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pd.pivot_table(dhtData, index="Temp", columns="Insp", values="Humi")</a:t>
                      </a:r>
                    </a:p>
                  </a:txBody>
                  <a:tcPr marT="72000">
                    <a:solidFill>
                      <a:schemeClr val="bg1">
                        <a:lumMod val="85000"/>
                      </a:schemeClr>
                    </a:solidFill>
                  </a:tcPr>
                </a:tc>
                <a:extLst>
                  <a:ext uri="{0D108BD9-81ED-4DB2-BD59-A6C34878D82A}">
                    <a16:rowId xmlns:a16="http://schemas.microsoft.com/office/drawing/2014/main" val="3213890852"/>
                  </a:ext>
                </a:extLst>
              </a:tr>
              <a:tr h="2966868">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391990" y="768555"/>
            <a:ext cx="276225" cy="266700"/>
          </a:xfrm>
          <a:prstGeom prst="rect">
            <a:avLst/>
          </a:prstGeom>
        </p:spPr>
      </p:pic>
      <p:pic>
        <p:nvPicPr>
          <p:cNvPr id="10" name="그림 9"/>
          <p:cNvPicPr>
            <a:picLocks noChangeAspect="1"/>
          </p:cNvPicPr>
          <p:nvPr/>
        </p:nvPicPr>
        <p:blipFill>
          <a:blip r:embed="rId3"/>
          <a:stretch>
            <a:fillRect/>
          </a:stretch>
        </p:blipFill>
        <p:spPr>
          <a:xfrm>
            <a:off x="2398927" y="1330967"/>
            <a:ext cx="238125" cy="209550"/>
          </a:xfrm>
          <a:prstGeom prst="rect">
            <a:avLst/>
          </a:prstGeom>
        </p:spPr>
      </p:pic>
      <p:graphicFrame>
        <p:nvGraphicFramePr>
          <p:cNvPr id="11" name="표 10"/>
          <p:cNvGraphicFramePr>
            <a:graphicFrameLocks noGrp="1"/>
          </p:cNvGraphicFramePr>
          <p:nvPr>
            <p:extLst>
              <p:ext uri="{D42A27DB-BD31-4B8C-83A1-F6EECF244321}">
                <p14:modId xmlns:p14="http://schemas.microsoft.com/office/powerpoint/2010/main" val="1771096747"/>
              </p:ext>
            </p:extLst>
          </p:nvPr>
        </p:nvGraphicFramePr>
        <p:xfrm>
          <a:off x="2876201" y="1237874"/>
          <a:ext cx="3257565" cy="4714950"/>
        </p:xfrm>
        <a:graphic>
          <a:graphicData uri="http://schemas.openxmlformats.org/drawingml/2006/table">
            <a:tbl>
              <a:tblPr>
                <a:tableStyleId>{2D5ABB26-0587-4C30-8999-92F81FD0307C}</a:tableStyleId>
              </a:tblPr>
              <a:tblGrid>
                <a:gridCol w="859805">
                  <a:extLst>
                    <a:ext uri="{9D8B030D-6E8A-4147-A177-3AD203B41FA5}">
                      <a16:colId xmlns:a16="http://schemas.microsoft.com/office/drawing/2014/main" val="2109563382"/>
                    </a:ext>
                  </a:extLst>
                </a:gridCol>
                <a:gridCol w="1197465">
                  <a:extLst>
                    <a:ext uri="{9D8B030D-6E8A-4147-A177-3AD203B41FA5}">
                      <a16:colId xmlns:a16="http://schemas.microsoft.com/office/drawing/2014/main" val="1363901645"/>
                    </a:ext>
                  </a:extLst>
                </a:gridCol>
                <a:gridCol w="1200295">
                  <a:extLst>
                    <a:ext uri="{9D8B030D-6E8A-4147-A177-3AD203B41FA5}">
                      <a16:colId xmlns:a16="http://schemas.microsoft.com/office/drawing/2014/main" val="1459240559"/>
                    </a:ext>
                  </a:extLst>
                </a:gridCol>
              </a:tblGrid>
              <a:tr h="255961">
                <a:tc>
                  <a:txBody>
                    <a:bodyPr/>
                    <a:lstStyle/>
                    <a:p>
                      <a:pPr algn="l"/>
                      <a:r>
                        <a:rPr lang="en-US" sz="1400">
                          <a:effectLst/>
                        </a:rPr>
                        <a:t>Insp</a:t>
                      </a:r>
                      <a:endParaRPr lang="en-US"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NG</a:t>
                      </a:r>
                      <a:endParaRPr lang="en-US"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OK</a:t>
                      </a:r>
                      <a:endParaRPr lang="en-US" sz="1400" b="1">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1475040110"/>
                  </a:ext>
                </a:extLst>
              </a:tr>
              <a:tr h="255961">
                <a:tc>
                  <a:txBody>
                    <a:bodyPr/>
                    <a:lstStyle/>
                    <a:p>
                      <a:pPr algn="l"/>
                      <a:r>
                        <a:rPr lang="en-US" sz="1400">
                          <a:effectLst/>
                        </a:rPr>
                        <a:t>Temp</a:t>
                      </a:r>
                      <a:endParaRPr lang="en-US"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endParaRPr lang="ko-KR" altLang="en-US"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endParaRPr lang="ko-KR" altLang="en-US" sz="1400" b="1">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651305249"/>
                  </a:ext>
                </a:extLst>
              </a:tr>
              <a:tr h="255961">
                <a:tc>
                  <a:txBody>
                    <a:bodyPr/>
                    <a:lstStyle/>
                    <a:p>
                      <a:pPr fontAlgn="ctr"/>
                      <a:r>
                        <a:rPr lang="en-US" altLang="ko-KR" sz="1400">
                          <a:effectLst/>
                        </a:rPr>
                        <a:t>27.0</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85.062500</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3792922033"/>
                  </a:ext>
                </a:extLst>
              </a:tr>
              <a:tr h="255961">
                <a:tc>
                  <a:txBody>
                    <a:bodyPr/>
                    <a:lstStyle/>
                    <a:p>
                      <a:pPr fontAlgn="ctr"/>
                      <a:r>
                        <a:rPr lang="en-US" altLang="ko-KR" sz="1400">
                          <a:effectLst/>
                        </a:rPr>
                        <a:t>27.1</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83.773585</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1355863407"/>
                  </a:ext>
                </a:extLst>
              </a:tr>
              <a:tr h="255961">
                <a:tc>
                  <a:txBody>
                    <a:bodyPr/>
                    <a:lstStyle/>
                    <a:p>
                      <a:pPr fontAlgn="ctr"/>
                      <a:r>
                        <a:rPr lang="en-US" altLang="ko-KR" sz="1400">
                          <a:effectLst/>
                        </a:rPr>
                        <a:t>27.2</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82.901408</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3070358613"/>
                  </a:ext>
                </a:extLst>
              </a:tr>
              <a:tr h="255961">
                <a:tc>
                  <a:txBody>
                    <a:bodyPr/>
                    <a:lstStyle/>
                    <a:p>
                      <a:pPr fontAlgn="ctr"/>
                      <a:r>
                        <a:rPr lang="en-US" altLang="ko-KR" sz="1400">
                          <a:effectLst/>
                        </a:rPr>
                        <a:t>27.3</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83.180887</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2274931024"/>
                  </a:ext>
                </a:extLst>
              </a:tr>
              <a:tr h="255961">
                <a:tc>
                  <a:txBody>
                    <a:bodyPr/>
                    <a:lstStyle/>
                    <a:p>
                      <a:pPr fontAlgn="ctr"/>
                      <a:r>
                        <a:rPr lang="en-US" altLang="ko-KR" sz="1400">
                          <a:effectLst/>
                        </a:rPr>
                        <a:t>27.4</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90.444444</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87.196721</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2651250584"/>
                  </a:ext>
                </a:extLst>
              </a:tr>
              <a:tr h="255961">
                <a:tc>
                  <a:txBody>
                    <a:bodyPr/>
                    <a:lstStyle/>
                    <a:p>
                      <a:pPr fontAlgn="ctr"/>
                      <a:r>
                        <a:rPr lang="en-US" altLang="ko-KR" sz="1400">
                          <a:effectLst/>
                        </a:rPr>
                        <a:t>27.5</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93.615385</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777127100"/>
                  </a:ext>
                </a:extLst>
              </a:tr>
              <a:tr h="255961">
                <a:tc>
                  <a:txBody>
                    <a:bodyPr/>
                    <a:lstStyle/>
                    <a:p>
                      <a:pPr fontAlgn="ctr"/>
                      <a:r>
                        <a:rPr lang="en-US" altLang="ko-KR" sz="1400">
                          <a:effectLst/>
                        </a:rPr>
                        <a:t>27.6</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95.000000</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3855598849"/>
                  </a:ext>
                </a:extLst>
              </a:tr>
              <a:tr h="255961">
                <a:tc>
                  <a:txBody>
                    <a:bodyPr/>
                    <a:lstStyle/>
                    <a:p>
                      <a:pPr fontAlgn="ctr"/>
                      <a:r>
                        <a:rPr lang="en-US" altLang="ko-KR" sz="1400">
                          <a:effectLst/>
                        </a:rPr>
                        <a:t>27.7</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95.000000</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3738366475"/>
                  </a:ext>
                </a:extLst>
              </a:tr>
              <a:tr h="255961">
                <a:tc>
                  <a:txBody>
                    <a:bodyPr/>
                    <a:lstStyle/>
                    <a:p>
                      <a:pPr fontAlgn="ctr"/>
                      <a:r>
                        <a:rPr lang="en-US" altLang="ko-KR" sz="1400">
                          <a:effectLst/>
                        </a:rPr>
                        <a:t>27.8</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95.000000</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2600063683"/>
                  </a:ext>
                </a:extLst>
              </a:tr>
              <a:tr h="255961">
                <a:tc>
                  <a:txBody>
                    <a:bodyPr/>
                    <a:lstStyle/>
                    <a:p>
                      <a:pPr fontAlgn="ctr"/>
                      <a:r>
                        <a:rPr lang="en-US" altLang="ko-KR" sz="1400">
                          <a:effectLst/>
                        </a:rPr>
                        <a:t>27.9</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95.000000</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1029421627"/>
                  </a:ext>
                </a:extLst>
              </a:tr>
              <a:tr h="255961">
                <a:tc>
                  <a:txBody>
                    <a:bodyPr/>
                    <a:lstStyle/>
                    <a:p>
                      <a:pPr fontAlgn="ctr"/>
                      <a:r>
                        <a:rPr lang="en-US" altLang="ko-KR" sz="1400">
                          <a:effectLst/>
                        </a:rPr>
                        <a:t>28.1</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95.000000</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945647150"/>
                  </a:ext>
                </a:extLst>
              </a:tr>
              <a:tr h="255961">
                <a:tc>
                  <a:txBody>
                    <a:bodyPr/>
                    <a:lstStyle/>
                    <a:p>
                      <a:pPr fontAlgn="ctr"/>
                      <a:r>
                        <a:rPr lang="en-US" altLang="ko-KR" sz="1400">
                          <a:effectLst/>
                        </a:rPr>
                        <a:t>28.2</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95.000000</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3958963682"/>
                  </a:ext>
                </a:extLst>
              </a:tr>
              <a:tr h="255961">
                <a:tc>
                  <a:txBody>
                    <a:bodyPr/>
                    <a:lstStyle/>
                    <a:p>
                      <a:pPr fontAlgn="ctr"/>
                      <a:r>
                        <a:rPr lang="en-US" altLang="ko-KR" sz="1400">
                          <a:effectLst/>
                        </a:rPr>
                        <a:t>28.3</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95.000000</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3120603240"/>
                  </a:ext>
                </a:extLst>
              </a:tr>
              <a:tr h="255961">
                <a:tc>
                  <a:txBody>
                    <a:bodyPr/>
                    <a:lstStyle/>
                    <a:p>
                      <a:pPr fontAlgn="ctr"/>
                      <a:r>
                        <a:rPr lang="en-US" altLang="ko-KR" sz="1400">
                          <a:effectLst/>
                        </a:rPr>
                        <a:t>28.4</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95.000000</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4101186732"/>
                  </a:ext>
                </a:extLst>
              </a:tr>
              <a:tr h="255961">
                <a:tc>
                  <a:txBody>
                    <a:bodyPr/>
                    <a:lstStyle/>
                    <a:p>
                      <a:pPr fontAlgn="ctr"/>
                      <a:r>
                        <a:rPr lang="en-US" altLang="ko-KR" sz="1400">
                          <a:effectLst/>
                        </a:rPr>
                        <a:t>28.5</a:t>
                      </a:r>
                      <a:endParaRPr lang="en-US" altLang="ko-KR" sz="1400" b="1">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altLang="ko-KR" sz="1400">
                          <a:effectLst/>
                        </a:rPr>
                        <a:t>95.000000</a:t>
                      </a:r>
                      <a:endParaRPr lang="en-US" altLang="ko-KR" sz="1400">
                        <a:effectLst/>
                        <a:latin typeface="Courier New" panose="02070309020205020404" pitchFamily="49" charset="0"/>
                        <a:cs typeface="Courier New" panose="02070309020205020404" pitchFamily="49" charset="0"/>
                      </a:endParaRPr>
                    </a:p>
                  </a:txBody>
                  <a:tcPr marL="63990" marR="63990" marT="31995" marB="31995" anchor="ctr"/>
                </a:tc>
                <a:tc>
                  <a:txBody>
                    <a:bodyPr/>
                    <a:lstStyle/>
                    <a:p>
                      <a:pPr algn="r"/>
                      <a:r>
                        <a:rPr lang="en-US" sz="1400">
                          <a:effectLst/>
                        </a:rPr>
                        <a:t>NaN</a:t>
                      </a:r>
                      <a:endParaRPr lang="en-US" sz="1400">
                        <a:effectLst/>
                        <a:latin typeface="Courier New" panose="02070309020205020404" pitchFamily="49" charset="0"/>
                        <a:cs typeface="Courier New" panose="02070309020205020404" pitchFamily="49" charset="0"/>
                      </a:endParaRPr>
                    </a:p>
                  </a:txBody>
                  <a:tcPr marL="63990" marR="63990" marT="31995" marB="31995" anchor="ctr"/>
                </a:tc>
                <a:extLst>
                  <a:ext uri="{0D108BD9-81ED-4DB2-BD59-A6C34878D82A}">
                    <a16:rowId xmlns:a16="http://schemas.microsoft.com/office/drawing/2014/main" val="2398266659"/>
                  </a:ext>
                </a:extLst>
              </a:tr>
            </a:tbl>
          </a:graphicData>
        </a:graphic>
      </p:graphicFrame>
      <p:cxnSp>
        <p:nvCxnSpPr>
          <p:cNvPr id="12" name="직선 연결선 11"/>
          <p:cNvCxnSpPr/>
          <p:nvPr/>
        </p:nvCxnSpPr>
        <p:spPr>
          <a:xfrm flipV="1">
            <a:off x="5360748" y="1035255"/>
            <a:ext cx="1257093" cy="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6846998" y="1035255"/>
            <a:ext cx="143186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8501029" y="1035255"/>
            <a:ext cx="143186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839546" y="1237873"/>
            <a:ext cx="965329" cy="307777"/>
          </a:xfrm>
          <a:prstGeom prst="rect">
            <a:avLst/>
          </a:prstGeom>
          <a:noFill/>
        </p:spPr>
        <p:txBody>
          <a:bodyPr wrap="none" rtlCol="0">
            <a:spAutoFit/>
          </a:bodyPr>
          <a:lstStyle/>
          <a:p>
            <a:r>
              <a:rPr lang="ko-KR" altLang="en-US" sz="1400">
                <a:latin typeface="+mn-ea"/>
              </a:rPr>
              <a:t>③ 데이터</a:t>
            </a:r>
          </a:p>
        </p:txBody>
      </p:sp>
      <p:cxnSp>
        <p:nvCxnSpPr>
          <p:cNvPr id="21" name="꺾인 연결선 20"/>
          <p:cNvCxnSpPr>
            <a:endCxn id="15" idx="1"/>
          </p:cNvCxnSpPr>
          <p:nvPr/>
        </p:nvCxnSpPr>
        <p:spPr>
          <a:xfrm rot="16200000" flipH="1">
            <a:off x="8545975" y="1098192"/>
            <a:ext cx="374600" cy="212539"/>
          </a:xfrm>
          <a:prstGeom prst="bentConnector2">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859446" y="1540518"/>
            <a:ext cx="1144865" cy="307777"/>
          </a:xfrm>
          <a:prstGeom prst="rect">
            <a:avLst/>
          </a:prstGeom>
          <a:noFill/>
        </p:spPr>
        <p:txBody>
          <a:bodyPr wrap="none" rtlCol="0">
            <a:spAutoFit/>
          </a:bodyPr>
          <a:lstStyle/>
          <a:p>
            <a:r>
              <a:rPr lang="ko-KR" altLang="en-US" sz="1400">
                <a:latin typeface="+mn-ea"/>
              </a:rPr>
              <a:t>② 열인덱스</a:t>
            </a:r>
          </a:p>
        </p:txBody>
      </p:sp>
      <p:cxnSp>
        <p:nvCxnSpPr>
          <p:cNvPr id="23" name="꺾인 연결선 22"/>
          <p:cNvCxnSpPr>
            <a:endCxn id="22" idx="1"/>
          </p:cNvCxnSpPr>
          <p:nvPr/>
        </p:nvCxnSpPr>
        <p:spPr>
          <a:xfrm>
            <a:off x="7844571" y="1035256"/>
            <a:ext cx="1014874" cy="659151"/>
          </a:xfrm>
          <a:prstGeom prst="bentConnector3">
            <a:avLst>
              <a:gd name="adj1" fmla="val -423"/>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879346" y="1843163"/>
            <a:ext cx="1144865" cy="307777"/>
          </a:xfrm>
          <a:prstGeom prst="rect">
            <a:avLst/>
          </a:prstGeom>
          <a:noFill/>
        </p:spPr>
        <p:txBody>
          <a:bodyPr wrap="none" rtlCol="0">
            <a:spAutoFit/>
          </a:bodyPr>
          <a:lstStyle/>
          <a:p>
            <a:r>
              <a:rPr lang="ko-KR" altLang="en-US" sz="1400">
                <a:latin typeface="+mn-ea"/>
              </a:rPr>
              <a:t>① 행인덱스</a:t>
            </a:r>
          </a:p>
        </p:txBody>
      </p:sp>
      <p:cxnSp>
        <p:nvCxnSpPr>
          <p:cNvPr id="25" name="꺾인 연결선 24"/>
          <p:cNvCxnSpPr>
            <a:endCxn id="24" idx="1"/>
          </p:cNvCxnSpPr>
          <p:nvPr/>
        </p:nvCxnSpPr>
        <p:spPr>
          <a:xfrm>
            <a:off x="6346305" y="1035255"/>
            <a:ext cx="2533040" cy="961797"/>
          </a:xfrm>
          <a:prstGeom prst="bentConnector3">
            <a:avLst>
              <a:gd name="adj1" fmla="val 157"/>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2817612" y="1173478"/>
            <a:ext cx="3329257" cy="31497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5208591" y="1487976"/>
            <a:ext cx="939681" cy="261610"/>
          </a:xfrm>
          <a:prstGeom prst="rect">
            <a:avLst/>
          </a:prstGeom>
          <a:solidFill>
            <a:schemeClr val="bg1"/>
          </a:solidFill>
          <a:ln w="12700">
            <a:solidFill>
              <a:srgbClr val="C00000"/>
            </a:solidFill>
          </a:ln>
        </p:spPr>
        <p:txBody>
          <a:bodyPr wrap="none" rtlCol="0">
            <a:spAutoFit/>
          </a:bodyPr>
          <a:lstStyle/>
          <a:p>
            <a:r>
              <a:rPr lang="ko-KR" altLang="en-US" sz="1100" b="1">
                <a:latin typeface="+mn-ea"/>
              </a:rPr>
              <a:t>② 열인덱스</a:t>
            </a:r>
          </a:p>
        </p:txBody>
      </p:sp>
      <p:sp>
        <p:nvSpPr>
          <p:cNvPr id="28" name="모서리가 둥근 직사각형 27"/>
          <p:cNvSpPr/>
          <p:nvPr/>
        </p:nvSpPr>
        <p:spPr>
          <a:xfrm>
            <a:off x="2804509" y="1554697"/>
            <a:ext cx="584626" cy="4398127"/>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모서리가 둥근 직사각형 28"/>
          <p:cNvSpPr/>
          <p:nvPr/>
        </p:nvSpPr>
        <p:spPr>
          <a:xfrm>
            <a:off x="3933205" y="1802954"/>
            <a:ext cx="2413100" cy="423478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3389136" y="1618781"/>
            <a:ext cx="939681" cy="261610"/>
          </a:xfrm>
          <a:prstGeom prst="rect">
            <a:avLst/>
          </a:prstGeom>
          <a:solidFill>
            <a:schemeClr val="bg1"/>
          </a:solidFill>
          <a:ln w="15875">
            <a:solidFill>
              <a:srgbClr val="0000FF"/>
            </a:solidFill>
          </a:ln>
        </p:spPr>
        <p:txBody>
          <a:bodyPr wrap="none" rtlCol="0">
            <a:spAutoFit/>
          </a:bodyPr>
          <a:lstStyle/>
          <a:p>
            <a:r>
              <a:rPr lang="ko-KR" altLang="en-US" sz="1100" b="1">
                <a:latin typeface="+mn-ea"/>
              </a:rPr>
              <a:t>① 행인덱스</a:t>
            </a:r>
          </a:p>
        </p:txBody>
      </p:sp>
      <p:sp>
        <p:nvSpPr>
          <p:cNvPr id="31" name="TextBox 30"/>
          <p:cNvSpPr txBox="1"/>
          <p:nvPr/>
        </p:nvSpPr>
        <p:spPr>
          <a:xfrm>
            <a:off x="3457730" y="2020134"/>
            <a:ext cx="798617" cy="261610"/>
          </a:xfrm>
          <a:prstGeom prst="rect">
            <a:avLst/>
          </a:prstGeom>
          <a:solidFill>
            <a:schemeClr val="bg1"/>
          </a:solidFill>
          <a:ln w="15875">
            <a:solidFill>
              <a:srgbClr val="FFC000"/>
            </a:solidFill>
          </a:ln>
        </p:spPr>
        <p:txBody>
          <a:bodyPr wrap="none" rtlCol="0">
            <a:spAutoFit/>
          </a:bodyPr>
          <a:lstStyle/>
          <a:p>
            <a:r>
              <a:rPr lang="ko-KR" altLang="en-US" sz="1100" b="1">
                <a:latin typeface="+mn-ea"/>
              </a:rPr>
              <a:t>③ 데이터</a:t>
            </a:r>
          </a:p>
        </p:txBody>
      </p:sp>
      <p:cxnSp>
        <p:nvCxnSpPr>
          <p:cNvPr id="32" name="직선 화살표 연결선 31"/>
          <p:cNvCxnSpPr/>
          <p:nvPr/>
        </p:nvCxnSpPr>
        <p:spPr>
          <a:xfrm flipV="1">
            <a:off x="2876200" y="3403265"/>
            <a:ext cx="3721038" cy="18167"/>
          </a:xfrm>
          <a:prstGeom prst="straightConnector1">
            <a:avLst/>
          </a:prstGeom>
          <a:ln w="19050">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27749" y="3206687"/>
            <a:ext cx="3496470" cy="738664"/>
          </a:xfrm>
          <a:prstGeom prst="rect">
            <a:avLst/>
          </a:prstGeom>
          <a:solidFill>
            <a:schemeClr val="bg1"/>
          </a:solidFill>
          <a:ln w="12700">
            <a:solidFill>
              <a:srgbClr val="008000"/>
            </a:solidFill>
          </a:ln>
        </p:spPr>
        <p:txBody>
          <a:bodyPr wrap="none" rtlCol="0">
            <a:spAutoFit/>
          </a:bodyPr>
          <a:lstStyle/>
          <a:p>
            <a:r>
              <a:rPr lang="en-US" altLang="ko-KR" sz="1400">
                <a:latin typeface="+mn-ea"/>
              </a:rPr>
              <a:t>Temp 27.5</a:t>
            </a:r>
            <a:r>
              <a:rPr lang="ko-KR" altLang="en-US" sz="1400">
                <a:latin typeface="+mn-ea"/>
              </a:rPr>
              <a:t>의 갑에 대해 </a:t>
            </a:r>
            <a:endParaRPr lang="en-US" altLang="ko-KR" sz="1400">
              <a:latin typeface="+mn-ea"/>
            </a:endParaRPr>
          </a:p>
          <a:p>
            <a:r>
              <a:rPr lang="en-US" altLang="ko-KR" sz="1400">
                <a:latin typeface="+mn-ea"/>
              </a:rPr>
              <a:t>NG </a:t>
            </a:r>
            <a:r>
              <a:rPr lang="ko-KR" altLang="en-US" sz="1400">
                <a:latin typeface="+mn-ea"/>
              </a:rPr>
              <a:t>일 때</a:t>
            </a:r>
            <a:r>
              <a:rPr lang="en-US" altLang="ko-KR" sz="1400">
                <a:latin typeface="+mn-ea"/>
              </a:rPr>
              <a:t>, Humi</a:t>
            </a:r>
            <a:r>
              <a:rPr lang="ko-KR" altLang="en-US" sz="1400">
                <a:latin typeface="+mn-ea"/>
              </a:rPr>
              <a:t>의 값은 평균 </a:t>
            </a:r>
            <a:r>
              <a:rPr lang="en-US" altLang="ko-KR" sz="1400">
                <a:latin typeface="+mn-ea"/>
              </a:rPr>
              <a:t>93.615385, </a:t>
            </a:r>
          </a:p>
          <a:p>
            <a:r>
              <a:rPr lang="en-US" altLang="ko-KR" sz="1400">
                <a:latin typeface="+mn-ea"/>
              </a:rPr>
              <a:t>OK </a:t>
            </a:r>
            <a:r>
              <a:rPr lang="ko-KR" altLang="en-US" sz="1400">
                <a:latin typeface="+mn-ea"/>
              </a:rPr>
              <a:t>일 때</a:t>
            </a:r>
            <a:r>
              <a:rPr lang="en-US" altLang="ko-KR" sz="1400">
                <a:latin typeface="+mn-ea"/>
              </a:rPr>
              <a:t>, Humi</a:t>
            </a:r>
            <a:r>
              <a:rPr lang="ko-KR" altLang="en-US" sz="1400">
                <a:latin typeface="+mn-ea"/>
              </a:rPr>
              <a:t>의 값은 없다 </a:t>
            </a:r>
          </a:p>
        </p:txBody>
      </p:sp>
    </p:spTree>
    <p:extLst>
      <p:ext uri="{BB962C8B-B14F-4D97-AF65-F5344CB8AC3E}">
        <p14:creationId xmlns:p14="http://schemas.microsoft.com/office/powerpoint/2010/main" val="1914218022"/>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0"/>
            <a:ext cx="12192000" cy="4293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2562" algn="ctr">
              <a:defRPr/>
            </a:pPr>
            <a:r>
              <a:rPr lang="en-US" altLang="ko-KR" sz="8800" b="1">
                <a:solidFill>
                  <a:srgbClr val="000099"/>
                </a:solidFill>
              </a:rPr>
              <a:t>Plot</a:t>
            </a:r>
            <a:endParaRPr lang="ko-KR" altLang="en-US" sz="8800" b="1" dirty="0">
              <a:solidFill>
                <a:srgbClr val="000099"/>
              </a:solidFill>
            </a:endParaRPr>
          </a:p>
        </p:txBody>
      </p:sp>
    </p:spTree>
    <p:extLst>
      <p:ext uri="{BB962C8B-B14F-4D97-AF65-F5344CB8AC3E}">
        <p14:creationId xmlns:p14="http://schemas.microsoft.com/office/powerpoint/2010/main" val="952255897"/>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a:t>
            </a:r>
            <a:endParaRPr lang="ko-KR" altLang="en-US" sz="2000" b="1" dirty="0">
              <a:solidFill>
                <a:srgbClr val="000099"/>
              </a:solidFill>
            </a:endParaRPr>
          </a:p>
        </p:txBody>
      </p:sp>
      <p:sp>
        <p:nvSpPr>
          <p:cNvPr id="34" name="직사각형 33"/>
          <p:cNvSpPr/>
          <p:nvPr/>
        </p:nvSpPr>
        <p:spPr>
          <a:xfrm>
            <a:off x="2465523" y="937816"/>
            <a:ext cx="6674756" cy="353241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graphicFrame>
        <p:nvGraphicFramePr>
          <p:cNvPr id="35" name="표 34"/>
          <p:cNvGraphicFramePr>
            <a:graphicFrameLocks noGrp="1"/>
          </p:cNvGraphicFramePr>
          <p:nvPr>
            <p:extLst>
              <p:ext uri="{D42A27DB-BD31-4B8C-83A1-F6EECF244321}">
                <p14:modId xmlns:p14="http://schemas.microsoft.com/office/powerpoint/2010/main" val="703555688"/>
              </p:ext>
            </p:extLst>
          </p:nvPr>
        </p:nvGraphicFramePr>
        <p:xfrm>
          <a:off x="2635046" y="1047389"/>
          <a:ext cx="5160849" cy="3282784"/>
        </p:xfrm>
        <a:graphic>
          <a:graphicData uri="http://schemas.openxmlformats.org/drawingml/2006/table">
            <a:tbl>
              <a:tblPr firstRow="1" bandRow="1">
                <a:tableStyleId>{F5AB1C69-6EDB-4FF4-983F-18BD219EF322}</a:tableStyleId>
              </a:tblPr>
              <a:tblGrid>
                <a:gridCol w="459969">
                  <a:extLst>
                    <a:ext uri="{9D8B030D-6E8A-4147-A177-3AD203B41FA5}">
                      <a16:colId xmlns:a16="http://schemas.microsoft.com/office/drawing/2014/main" val="2147013170"/>
                    </a:ext>
                  </a:extLst>
                </a:gridCol>
                <a:gridCol w="4700880">
                  <a:extLst>
                    <a:ext uri="{9D8B030D-6E8A-4147-A177-3AD203B41FA5}">
                      <a16:colId xmlns:a16="http://schemas.microsoft.com/office/drawing/2014/main" val="2125429397"/>
                    </a:ext>
                  </a:extLst>
                </a:gridCol>
              </a:tblGrid>
              <a:tr h="379697">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dhtData.plot()</a:t>
                      </a:r>
                    </a:p>
                  </a:txBody>
                  <a:tcPr marT="72000">
                    <a:solidFill>
                      <a:schemeClr val="bg1">
                        <a:lumMod val="85000"/>
                      </a:schemeClr>
                    </a:solidFill>
                  </a:tcPr>
                </a:tc>
                <a:extLst>
                  <a:ext uri="{0D108BD9-81ED-4DB2-BD59-A6C34878D82A}">
                    <a16:rowId xmlns:a16="http://schemas.microsoft.com/office/drawing/2014/main" val="3213890852"/>
                  </a:ext>
                </a:extLst>
              </a:tr>
              <a:tr h="2890744">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36" name="그림 35"/>
          <p:cNvPicPr>
            <a:picLocks noChangeAspect="1"/>
          </p:cNvPicPr>
          <p:nvPr/>
        </p:nvPicPr>
        <p:blipFill>
          <a:blip r:embed="rId2">
            <a:clrChange>
              <a:clrFrom>
                <a:srgbClr val="F7F7F7"/>
              </a:clrFrom>
              <a:clrTo>
                <a:srgbClr val="F7F7F7">
                  <a:alpha val="0"/>
                </a:srgbClr>
              </a:clrTo>
            </a:clrChange>
          </a:blip>
          <a:stretch>
            <a:fillRect/>
          </a:stretch>
        </p:blipFill>
        <p:spPr>
          <a:xfrm>
            <a:off x="2708738" y="1137576"/>
            <a:ext cx="276225" cy="266700"/>
          </a:xfrm>
          <a:prstGeom prst="rect">
            <a:avLst/>
          </a:prstGeom>
        </p:spPr>
      </p:pic>
      <p:pic>
        <p:nvPicPr>
          <p:cNvPr id="37" name="그림 36"/>
          <p:cNvPicPr>
            <a:picLocks noChangeAspect="1"/>
          </p:cNvPicPr>
          <p:nvPr/>
        </p:nvPicPr>
        <p:blipFill>
          <a:blip r:embed="rId3"/>
          <a:stretch>
            <a:fillRect/>
          </a:stretch>
        </p:blipFill>
        <p:spPr>
          <a:xfrm>
            <a:off x="2727787" y="1597040"/>
            <a:ext cx="238125" cy="209550"/>
          </a:xfrm>
          <a:prstGeom prst="rect">
            <a:avLst/>
          </a:prstGeom>
        </p:spPr>
      </p:pic>
      <p:pic>
        <p:nvPicPr>
          <p:cNvPr id="38" name="그림 37"/>
          <p:cNvPicPr>
            <a:picLocks noChangeAspect="1"/>
          </p:cNvPicPr>
          <p:nvPr/>
        </p:nvPicPr>
        <p:blipFill>
          <a:blip r:embed="rId4"/>
          <a:stretch>
            <a:fillRect/>
          </a:stretch>
        </p:blipFill>
        <p:spPr>
          <a:xfrm>
            <a:off x="3215680" y="1484784"/>
            <a:ext cx="4321460" cy="2724188"/>
          </a:xfrm>
          <a:prstGeom prst="rect">
            <a:avLst/>
          </a:prstGeom>
        </p:spPr>
      </p:pic>
      <p:sp>
        <p:nvSpPr>
          <p:cNvPr id="39" name="TextBox 38"/>
          <p:cNvSpPr txBox="1"/>
          <p:nvPr/>
        </p:nvSpPr>
        <p:spPr>
          <a:xfrm>
            <a:off x="6872831" y="2287087"/>
            <a:ext cx="2185170" cy="656590"/>
          </a:xfrm>
          <a:prstGeom prst="rect">
            <a:avLst/>
          </a:prstGeom>
          <a:solidFill>
            <a:schemeClr val="bg1"/>
          </a:solidFill>
          <a:ln>
            <a:solidFill>
              <a:schemeClr val="accent5">
                <a:lumMod val="60000"/>
                <a:lumOff val="40000"/>
              </a:schemeClr>
            </a:solidFill>
          </a:ln>
        </p:spPr>
        <p:txBody>
          <a:bodyPr wrap="square" rtlCol="0">
            <a:spAutoFit/>
          </a:bodyPr>
          <a:lstStyle/>
          <a:p>
            <a:pPr algn="ctr">
              <a:lnSpc>
                <a:spcPts val="2200"/>
              </a:lnSpc>
            </a:pPr>
            <a:r>
              <a:rPr lang="ko-KR" altLang="en-US" sz="1200">
                <a:latin typeface="+mn-ea"/>
              </a:rPr>
              <a:t>숫자로 나타낼 수 있는 </a:t>
            </a:r>
            <a:endParaRPr lang="en-US" altLang="ko-KR" sz="1200">
              <a:latin typeface="+mn-ea"/>
            </a:endParaRPr>
          </a:p>
          <a:p>
            <a:pPr algn="ctr">
              <a:lnSpc>
                <a:spcPts val="2200"/>
              </a:lnSpc>
            </a:pPr>
            <a:r>
              <a:rPr lang="ko-KR" altLang="en-US" sz="1200">
                <a:latin typeface="+mn-ea"/>
              </a:rPr>
              <a:t>열 데이터만 그래프로 표시</a:t>
            </a:r>
          </a:p>
        </p:txBody>
      </p:sp>
    </p:spTree>
    <p:extLst>
      <p:ext uri="{BB962C8B-B14F-4D97-AF65-F5344CB8AC3E}">
        <p14:creationId xmlns:p14="http://schemas.microsoft.com/office/powerpoint/2010/main" val="2185937812"/>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a:t>
            </a:r>
            <a:endParaRPr lang="ko-KR" altLang="en-US" sz="2000" b="1" dirty="0">
              <a:solidFill>
                <a:srgbClr val="000099"/>
              </a:solidFill>
            </a:endParaRPr>
          </a:p>
        </p:txBody>
      </p:sp>
      <p:sp>
        <p:nvSpPr>
          <p:cNvPr id="7" name="직사각형 6"/>
          <p:cNvSpPr/>
          <p:nvPr/>
        </p:nvSpPr>
        <p:spPr>
          <a:xfrm>
            <a:off x="1703513" y="980728"/>
            <a:ext cx="8784976" cy="43593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3009692903"/>
              </p:ext>
            </p:extLst>
          </p:nvPr>
        </p:nvGraphicFramePr>
        <p:xfrm>
          <a:off x="1873036" y="1511216"/>
          <a:ext cx="4021477" cy="3413615"/>
        </p:xfrm>
        <a:graphic>
          <a:graphicData uri="http://schemas.openxmlformats.org/drawingml/2006/table">
            <a:tbl>
              <a:tblPr firstRow="1" bandRow="1">
                <a:tableStyleId>{F5AB1C69-6EDB-4FF4-983F-18BD219EF322}</a:tableStyleId>
              </a:tblPr>
              <a:tblGrid>
                <a:gridCol w="358420">
                  <a:extLst>
                    <a:ext uri="{9D8B030D-6E8A-4147-A177-3AD203B41FA5}">
                      <a16:colId xmlns:a16="http://schemas.microsoft.com/office/drawing/2014/main" val="2147013170"/>
                    </a:ext>
                  </a:extLst>
                </a:gridCol>
                <a:gridCol w="3663057">
                  <a:extLst>
                    <a:ext uri="{9D8B030D-6E8A-4147-A177-3AD203B41FA5}">
                      <a16:colId xmlns:a16="http://schemas.microsoft.com/office/drawing/2014/main" val="2125429397"/>
                    </a:ext>
                  </a:extLst>
                </a:gridCol>
              </a:tblGrid>
              <a:tr h="369953">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dhtData['Temp'].plot()</a:t>
                      </a:r>
                    </a:p>
                  </a:txBody>
                  <a:tcPr marT="72000">
                    <a:solidFill>
                      <a:schemeClr val="bg1">
                        <a:lumMod val="85000"/>
                      </a:schemeClr>
                    </a:solidFill>
                  </a:tcPr>
                </a:tc>
                <a:extLst>
                  <a:ext uri="{0D108BD9-81ED-4DB2-BD59-A6C34878D82A}">
                    <a16:rowId xmlns:a16="http://schemas.microsoft.com/office/drawing/2014/main" val="3213890852"/>
                  </a:ext>
                </a:extLst>
              </a:tr>
              <a:tr h="1354562">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1946728" y="1601403"/>
            <a:ext cx="276225" cy="266700"/>
          </a:xfrm>
          <a:prstGeom prst="rect">
            <a:avLst/>
          </a:prstGeom>
        </p:spPr>
      </p:pic>
      <p:pic>
        <p:nvPicPr>
          <p:cNvPr id="10" name="그림 9"/>
          <p:cNvPicPr>
            <a:picLocks noChangeAspect="1"/>
          </p:cNvPicPr>
          <p:nvPr/>
        </p:nvPicPr>
        <p:blipFill>
          <a:blip r:embed="rId3"/>
          <a:stretch>
            <a:fillRect/>
          </a:stretch>
        </p:blipFill>
        <p:spPr>
          <a:xfrm>
            <a:off x="1965777" y="2060867"/>
            <a:ext cx="238125" cy="209550"/>
          </a:xfrm>
          <a:prstGeom prst="rect">
            <a:avLst/>
          </a:prstGeom>
        </p:spPr>
      </p:pic>
      <p:graphicFrame>
        <p:nvGraphicFramePr>
          <p:cNvPr id="11" name="표 10"/>
          <p:cNvGraphicFramePr>
            <a:graphicFrameLocks noGrp="1"/>
          </p:cNvGraphicFramePr>
          <p:nvPr>
            <p:extLst>
              <p:ext uri="{D42A27DB-BD31-4B8C-83A1-F6EECF244321}">
                <p14:modId xmlns:p14="http://schemas.microsoft.com/office/powerpoint/2010/main" val="357048673"/>
              </p:ext>
            </p:extLst>
          </p:nvPr>
        </p:nvGraphicFramePr>
        <p:xfrm>
          <a:off x="6131390" y="1511216"/>
          <a:ext cx="4213083" cy="3413615"/>
        </p:xfrm>
        <a:graphic>
          <a:graphicData uri="http://schemas.openxmlformats.org/drawingml/2006/table">
            <a:tbl>
              <a:tblPr firstRow="1" bandRow="1">
                <a:tableStyleId>{F5AB1C69-6EDB-4FF4-983F-18BD219EF322}</a:tableStyleId>
              </a:tblPr>
              <a:tblGrid>
                <a:gridCol w="375497">
                  <a:extLst>
                    <a:ext uri="{9D8B030D-6E8A-4147-A177-3AD203B41FA5}">
                      <a16:colId xmlns:a16="http://schemas.microsoft.com/office/drawing/2014/main" val="2147013170"/>
                    </a:ext>
                  </a:extLst>
                </a:gridCol>
                <a:gridCol w="3837586">
                  <a:extLst>
                    <a:ext uri="{9D8B030D-6E8A-4147-A177-3AD203B41FA5}">
                      <a16:colId xmlns:a16="http://schemas.microsoft.com/office/drawing/2014/main" val="2125429397"/>
                    </a:ext>
                  </a:extLst>
                </a:gridCol>
              </a:tblGrid>
              <a:tr h="369953">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dhtData[‘Humi'].plot()</a:t>
                      </a:r>
                    </a:p>
                  </a:txBody>
                  <a:tcPr marT="72000">
                    <a:solidFill>
                      <a:schemeClr val="bg1">
                        <a:lumMod val="85000"/>
                      </a:schemeClr>
                    </a:solidFill>
                  </a:tcPr>
                </a:tc>
                <a:extLst>
                  <a:ext uri="{0D108BD9-81ED-4DB2-BD59-A6C34878D82A}">
                    <a16:rowId xmlns:a16="http://schemas.microsoft.com/office/drawing/2014/main" val="3213890852"/>
                  </a:ext>
                </a:extLst>
              </a:tr>
              <a:tr h="1354562">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ko-KR" altLang="en-US">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12" name="그림 11"/>
          <p:cNvPicPr>
            <a:picLocks noChangeAspect="1"/>
          </p:cNvPicPr>
          <p:nvPr/>
        </p:nvPicPr>
        <p:blipFill>
          <a:blip r:embed="rId2">
            <a:clrChange>
              <a:clrFrom>
                <a:srgbClr val="F7F7F7"/>
              </a:clrFrom>
              <a:clrTo>
                <a:srgbClr val="F7F7F7">
                  <a:alpha val="0"/>
                </a:srgbClr>
              </a:clrTo>
            </a:clrChange>
          </a:blip>
          <a:stretch>
            <a:fillRect/>
          </a:stretch>
        </p:blipFill>
        <p:spPr>
          <a:xfrm>
            <a:off x="6205082" y="1601403"/>
            <a:ext cx="276225" cy="266700"/>
          </a:xfrm>
          <a:prstGeom prst="rect">
            <a:avLst/>
          </a:prstGeom>
        </p:spPr>
      </p:pic>
      <p:pic>
        <p:nvPicPr>
          <p:cNvPr id="13" name="그림 12"/>
          <p:cNvPicPr>
            <a:picLocks noChangeAspect="1"/>
          </p:cNvPicPr>
          <p:nvPr/>
        </p:nvPicPr>
        <p:blipFill>
          <a:blip r:embed="rId3"/>
          <a:stretch>
            <a:fillRect/>
          </a:stretch>
        </p:blipFill>
        <p:spPr>
          <a:xfrm>
            <a:off x="6224131" y="2060867"/>
            <a:ext cx="238125" cy="209550"/>
          </a:xfrm>
          <a:prstGeom prst="rect">
            <a:avLst/>
          </a:prstGeom>
        </p:spPr>
      </p:pic>
      <p:sp>
        <p:nvSpPr>
          <p:cNvPr id="14" name="TextBox 13"/>
          <p:cNvSpPr txBox="1"/>
          <p:nvPr/>
        </p:nvSpPr>
        <p:spPr>
          <a:xfrm>
            <a:off x="2135560" y="1080987"/>
            <a:ext cx="3593306" cy="33855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altLang="ko-KR" sz="1600">
                <a:latin typeface="+mn-ea"/>
              </a:rPr>
              <a:t>‘Temp’ </a:t>
            </a:r>
            <a:r>
              <a:rPr lang="ko-KR" altLang="en-US" sz="1600">
                <a:latin typeface="+mn-ea"/>
              </a:rPr>
              <a:t>값 그래프</a:t>
            </a:r>
          </a:p>
        </p:txBody>
      </p:sp>
      <p:sp>
        <p:nvSpPr>
          <p:cNvPr id="15" name="TextBox 14"/>
          <p:cNvSpPr txBox="1"/>
          <p:nvPr/>
        </p:nvSpPr>
        <p:spPr>
          <a:xfrm>
            <a:off x="6384032" y="1072903"/>
            <a:ext cx="3593306" cy="33855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altLang="ko-KR" sz="1600">
                <a:latin typeface="+mn-ea"/>
              </a:rPr>
              <a:t>‘Humi’ </a:t>
            </a:r>
            <a:r>
              <a:rPr lang="ko-KR" altLang="en-US" sz="1600">
                <a:latin typeface="+mn-ea"/>
              </a:rPr>
              <a:t>값 그래프</a:t>
            </a:r>
          </a:p>
        </p:txBody>
      </p:sp>
      <p:pic>
        <p:nvPicPr>
          <p:cNvPr id="21" name="그림 20"/>
          <p:cNvPicPr>
            <a:picLocks noChangeAspect="1"/>
          </p:cNvPicPr>
          <p:nvPr/>
        </p:nvPicPr>
        <p:blipFill>
          <a:blip r:embed="rId4"/>
          <a:stretch>
            <a:fillRect/>
          </a:stretch>
        </p:blipFill>
        <p:spPr>
          <a:xfrm>
            <a:off x="2375446" y="1950029"/>
            <a:ext cx="3144490" cy="2742127"/>
          </a:xfrm>
          <a:prstGeom prst="rect">
            <a:avLst/>
          </a:prstGeom>
        </p:spPr>
      </p:pic>
      <p:pic>
        <p:nvPicPr>
          <p:cNvPr id="22" name="그림 21"/>
          <p:cNvPicPr>
            <a:picLocks noChangeAspect="1"/>
          </p:cNvPicPr>
          <p:nvPr/>
        </p:nvPicPr>
        <p:blipFill>
          <a:blip r:embed="rId5"/>
          <a:stretch>
            <a:fillRect/>
          </a:stretch>
        </p:blipFill>
        <p:spPr>
          <a:xfrm>
            <a:off x="6670132" y="2048032"/>
            <a:ext cx="3652257" cy="2746107"/>
          </a:xfrm>
          <a:prstGeom prst="rect">
            <a:avLst/>
          </a:prstGeom>
        </p:spPr>
      </p:pic>
    </p:spTree>
    <p:extLst>
      <p:ext uri="{BB962C8B-B14F-4D97-AF65-F5344CB8AC3E}">
        <p14:creationId xmlns:p14="http://schemas.microsoft.com/office/powerpoint/2010/main" val="2557595225"/>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 . vs code</a:t>
            </a:r>
            <a:endParaRPr lang="ko-KR" altLang="en-US" sz="2000" b="1" dirty="0">
              <a:solidFill>
                <a:srgbClr val="000099"/>
              </a:solidFill>
            </a:endParaRPr>
          </a:p>
        </p:txBody>
      </p:sp>
      <p:sp>
        <p:nvSpPr>
          <p:cNvPr id="2" name="직사각형 1"/>
          <p:cNvSpPr/>
          <p:nvPr/>
        </p:nvSpPr>
        <p:spPr>
          <a:xfrm>
            <a:off x="2135560" y="980729"/>
            <a:ext cx="4572000" cy="2031325"/>
          </a:xfrm>
          <a:prstGeom prst="rect">
            <a:avLst/>
          </a:prstGeom>
          <a:solidFill>
            <a:schemeClr val="tx1"/>
          </a:solidFill>
        </p:spPr>
        <p:txBody>
          <a:bodyPr>
            <a:spAutoFit/>
          </a:bodyPr>
          <a:lstStyle/>
          <a:p>
            <a:r>
              <a:rPr lang="en-US" altLang="ko-KR">
                <a:solidFill>
                  <a:srgbClr val="C586C0"/>
                </a:solidFill>
                <a:latin typeface="Consolas" panose="020B0609020204030204" pitchFamily="49" charset="0"/>
              </a:rPr>
              <a:t>import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pandas</a:t>
            </a:r>
            <a:r>
              <a:rPr lang="en-US" altLang="ko-KR">
                <a:solidFill>
                  <a:srgbClr val="CCCCCC"/>
                </a:solidFill>
                <a:latin typeface="Consolas" panose="020B0609020204030204" pitchFamily="49" charset="0"/>
              </a:rPr>
              <a:t> </a:t>
            </a:r>
            <a:r>
              <a:rPr lang="en-US" altLang="ko-KR">
                <a:solidFill>
                  <a:srgbClr val="569CD6"/>
                </a:solidFill>
                <a:latin typeface="Consolas" panose="020B0609020204030204" pitchFamily="49" charset="0"/>
              </a:rPr>
              <a:t>as</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pd</a:t>
            </a:r>
            <a:endParaRPr lang="en-US" altLang="ko-KR">
              <a:solidFill>
                <a:srgbClr val="CCCCCC"/>
              </a:solidFill>
              <a:latin typeface="Consolas" panose="020B0609020204030204" pitchFamily="49" charset="0"/>
            </a:endParaRPr>
          </a:p>
          <a:p>
            <a:r>
              <a:rPr lang="en-US" altLang="ko-KR">
                <a:solidFill>
                  <a:srgbClr val="C586C0"/>
                </a:solidFill>
                <a:latin typeface="Consolas" panose="020B0609020204030204" pitchFamily="49" charset="0"/>
              </a:rPr>
              <a:t>import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matplotlib</a:t>
            </a:r>
            <a:r>
              <a:rPr lang="en-US" altLang="ko-KR">
                <a:solidFill>
                  <a:srgbClr val="CCCCCC"/>
                </a:solidFill>
                <a:latin typeface="Consolas" panose="020B0609020204030204" pitchFamily="49" charset="0"/>
              </a:rPr>
              <a:t>.</a:t>
            </a:r>
            <a:r>
              <a:rPr lang="en-US" altLang="ko-KR">
                <a:solidFill>
                  <a:srgbClr val="4EC9B0"/>
                </a:solidFill>
                <a:latin typeface="Consolas" panose="020B0609020204030204" pitchFamily="49" charset="0"/>
              </a:rPr>
              <a:t>pyplot</a:t>
            </a:r>
            <a:r>
              <a:rPr lang="en-US" altLang="ko-KR">
                <a:solidFill>
                  <a:srgbClr val="CCCCCC"/>
                </a:solidFill>
                <a:latin typeface="Consolas" panose="020B0609020204030204" pitchFamily="49" charset="0"/>
              </a:rPr>
              <a:t> </a:t>
            </a:r>
            <a:r>
              <a:rPr lang="en-US" altLang="ko-KR">
                <a:solidFill>
                  <a:srgbClr val="569CD6"/>
                </a:solidFill>
                <a:latin typeface="Consolas" panose="020B0609020204030204" pitchFamily="49" charset="0"/>
              </a:rPr>
              <a:t>as</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plt</a:t>
            </a:r>
            <a:endParaRPr lang="en-US" altLang="ko-KR">
              <a:solidFill>
                <a:srgbClr val="CCCCCC"/>
              </a:solidFill>
              <a:latin typeface="Consolas" panose="020B0609020204030204" pitchFamily="49" charset="0"/>
            </a:endParaRPr>
          </a:p>
          <a:p>
            <a:br>
              <a:rPr lang="en-US" altLang="ko-KR">
                <a:solidFill>
                  <a:srgbClr val="CCCCCC"/>
                </a:solidFill>
                <a:latin typeface="Consolas" panose="020B0609020204030204" pitchFamily="49" charset="0"/>
              </a:rPr>
            </a:br>
            <a:r>
              <a:rPr lang="en-US" altLang="ko-KR">
                <a:solidFill>
                  <a:srgbClr val="9CDCFE"/>
                </a:solidFill>
                <a:latin typeface="Consolas" panose="020B0609020204030204" pitchFamily="49" charset="0"/>
              </a:rPr>
              <a:t>df</a:t>
            </a:r>
            <a:r>
              <a:rPr lang="en-US" altLang="ko-KR">
                <a:solidFill>
                  <a:srgbClr val="CCCCCC"/>
                </a:solidFill>
                <a:latin typeface="Consolas" panose="020B0609020204030204" pitchFamily="49" charset="0"/>
              </a:rPr>
              <a:t> </a:t>
            </a:r>
            <a:r>
              <a:rPr lang="en-US" altLang="ko-KR">
                <a:solidFill>
                  <a:srgbClr val="D4D4D4"/>
                </a:solidFill>
                <a:latin typeface="Consolas" panose="020B0609020204030204" pitchFamily="49" charset="0"/>
              </a:rPr>
              <a: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pd</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read_csv</a:t>
            </a:r>
            <a:r>
              <a:rPr lang="en-US" altLang="ko-KR">
                <a:solidFill>
                  <a:srgbClr val="CCCCCC"/>
                </a:solidFill>
                <a:latin typeface="Consolas" panose="020B0609020204030204" pitchFamily="49" charset="0"/>
              </a:rPr>
              <a:t>(</a:t>
            </a:r>
            <a:r>
              <a:rPr lang="en-US" altLang="ko-KR">
                <a:solidFill>
                  <a:srgbClr val="CE9178"/>
                </a:solidFill>
                <a:latin typeface="Consolas" panose="020B0609020204030204" pitchFamily="49" charset="0"/>
              </a:rPr>
              <a:t>'DHTSensor.csv'</a:t>
            </a:r>
            <a:r>
              <a:rPr lang="en-US" altLang="ko-KR">
                <a:solidFill>
                  <a:srgbClr val="CCCCCC"/>
                </a:solidFill>
                <a:latin typeface="Consolas" panose="020B0609020204030204" pitchFamily="49" charset="0"/>
              </a:rPr>
              <a:t>)</a:t>
            </a:r>
          </a:p>
          <a:p>
            <a:br>
              <a:rPr lang="en-US" altLang="ko-KR">
                <a:solidFill>
                  <a:srgbClr val="CCCCCC"/>
                </a:solidFill>
                <a:latin typeface="Consolas" panose="020B0609020204030204" pitchFamily="49" charset="0"/>
              </a:rPr>
            </a:br>
            <a:r>
              <a:rPr lang="en-US" altLang="ko-KR">
                <a:solidFill>
                  <a:srgbClr val="4EC9B0"/>
                </a:solidFill>
                <a:latin typeface="Consolas" panose="020B0609020204030204" pitchFamily="49" charset="0"/>
              </a:rPr>
              <a:t>plt</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plot</a:t>
            </a:r>
            <a:r>
              <a:rPr lang="en-US" altLang="ko-KR">
                <a:solidFill>
                  <a:srgbClr val="CCCCCC"/>
                </a:solidFill>
                <a:latin typeface="Consolas" panose="020B0609020204030204" pitchFamily="49" charset="0"/>
              </a:rPr>
              <a:t>(</a:t>
            </a:r>
            <a:r>
              <a:rPr lang="en-US" altLang="ko-KR">
                <a:solidFill>
                  <a:srgbClr val="9CDCFE"/>
                </a:solidFill>
                <a:latin typeface="Consolas" panose="020B0609020204030204" pitchFamily="49" charset="0"/>
              </a:rPr>
              <a:t>df</a:t>
            </a:r>
            <a:r>
              <a:rPr lang="en-US" altLang="ko-KR">
                <a:solidFill>
                  <a:srgbClr val="CCCCCC"/>
                </a:solidFill>
                <a:latin typeface="Consolas" panose="020B0609020204030204" pitchFamily="49" charset="0"/>
              </a:rPr>
              <a:t>[</a:t>
            </a:r>
            <a:r>
              <a:rPr lang="en-US" altLang="ko-KR">
                <a:solidFill>
                  <a:srgbClr val="CE9178"/>
                </a:solidFill>
                <a:latin typeface="Consolas" panose="020B0609020204030204" pitchFamily="49" charset="0"/>
              </a:rPr>
              <a:t>'Temp'</a:t>
            </a:r>
            <a:r>
              <a:rPr lang="en-US" altLang="ko-KR">
                <a:solidFill>
                  <a:srgbClr val="CCCCCC"/>
                </a:solidFill>
                <a:latin typeface="Consolas" panose="020B0609020204030204" pitchFamily="49" charset="0"/>
              </a:rPr>
              <a:t>])</a:t>
            </a:r>
          </a:p>
          <a:p>
            <a:r>
              <a:rPr lang="en-US" altLang="ko-KR">
                <a:solidFill>
                  <a:srgbClr val="4EC9B0"/>
                </a:solidFill>
                <a:latin typeface="Consolas" panose="020B0609020204030204" pitchFamily="49" charset="0"/>
              </a:rPr>
              <a:t>plt</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show</a:t>
            </a:r>
            <a:r>
              <a:rPr lang="en-US" altLang="ko-KR">
                <a:solidFill>
                  <a:srgbClr val="CCCCCC"/>
                </a:solidFill>
                <a:latin typeface="Consolas" panose="020B0609020204030204" pitchFamily="49" charset="0"/>
              </a:rPr>
              <a:t>()</a:t>
            </a:r>
          </a:p>
        </p:txBody>
      </p:sp>
    </p:spTree>
    <p:extLst>
      <p:ext uri="{BB962C8B-B14F-4D97-AF65-F5344CB8AC3E}">
        <p14:creationId xmlns:p14="http://schemas.microsoft.com/office/powerpoint/2010/main" val="1941047476"/>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 . groupby-line</a:t>
            </a:r>
            <a:endParaRPr lang="ko-KR" altLang="en-US" sz="2000" b="1" dirty="0">
              <a:solidFill>
                <a:srgbClr val="000099"/>
              </a:solidFill>
            </a:endParaRPr>
          </a:p>
        </p:txBody>
      </p:sp>
      <p:sp>
        <p:nvSpPr>
          <p:cNvPr id="7" name="직사각형 6"/>
          <p:cNvSpPr/>
          <p:nvPr/>
        </p:nvSpPr>
        <p:spPr>
          <a:xfrm>
            <a:off x="2354488" y="860521"/>
            <a:ext cx="7377750" cy="425941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1096382169"/>
              </p:ext>
            </p:extLst>
          </p:nvPr>
        </p:nvGraphicFramePr>
        <p:xfrm>
          <a:off x="2524010" y="970094"/>
          <a:ext cx="6881224" cy="3896215"/>
        </p:xfrm>
        <a:graphic>
          <a:graphicData uri="http://schemas.openxmlformats.org/drawingml/2006/table">
            <a:tbl>
              <a:tblPr firstRow="1" bandRow="1">
                <a:tableStyleId>{F5AB1C69-6EDB-4FF4-983F-18BD219EF322}</a:tableStyleId>
              </a:tblPr>
              <a:tblGrid>
                <a:gridCol w="613300">
                  <a:extLst>
                    <a:ext uri="{9D8B030D-6E8A-4147-A177-3AD203B41FA5}">
                      <a16:colId xmlns:a16="http://schemas.microsoft.com/office/drawing/2014/main" val="2147013170"/>
                    </a:ext>
                  </a:extLst>
                </a:gridCol>
                <a:gridCol w="6267924">
                  <a:extLst>
                    <a:ext uri="{9D8B030D-6E8A-4147-A177-3AD203B41FA5}">
                      <a16:colId xmlns:a16="http://schemas.microsoft.com/office/drawing/2014/main" val="2125429397"/>
                    </a:ext>
                  </a:extLst>
                </a:gridCol>
              </a:tblGrid>
              <a:tr h="379697">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dhtData.groupby('Temp')['Humi'].mean().plot(kind='line')</a:t>
                      </a:r>
                    </a:p>
                  </a:txBody>
                  <a:tcPr marT="72000">
                    <a:solidFill>
                      <a:schemeClr val="bg1">
                        <a:lumMod val="85000"/>
                      </a:schemeClr>
                    </a:solidFill>
                  </a:tcPr>
                </a:tc>
                <a:extLst>
                  <a:ext uri="{0D108BD9-81ED-4DB2-BD59-A6C34878D82A}">
                    <a16:rowId xmlns:a16="http://schemas.microsoft.com/office/drawing/2014/main" val="3213890852"/>
                  </a:ext>
                </a:extLst>
              </a:tr>
              <a:tr h="2890744">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597703" y="1060281"/>
            <a:ext cx="276225" cy="266700"/>
          </a:xfrm>
          <a:prstGeom prst="rect">
            <a:avLst/>
          </a:prstGeom>
        </p:spPr>
      </p:pic>
      <p:pic>
        <p:nvPicPr>
          <p:cNvPr id="10" name="그림 9"/>
          <p:cNvPicPr>
            <a:picLocks noChangeAspect="1"/>
          </p:cNvPicPr>
          <p:nvPr/>
        </p:nvPicPr>
        <p:blipFill>
          <a:blip r:embed="rId3"/>
          <a:stretch>
            <a:fillRect/>
          </a:stretch>
        </p:blipFill>
        <p:spPr>
          <a:xfrm>
            <a:off x="2616752" y="1519745"/>
            <a:ext cx="238125" cy="209550"/>
          </a:xfrm>
          <a:prstGeom prst="rect">
            <a:avLst/>
          </a:prstGeom>
        </p:spPr>
      </p:pic>
      <p:pic>
        <p:nvPicPr>
          <p:cNvPr id="11" name="그림 10"/>
          <p:cNvPicPr>
            <a:picLocks noChangeAspect="1"/>
          </p:cNvPicPr>
          <p:nvPr/>
        </p:nvPicPr>
        <p:blipFill>
          <a:blip r:embed="rId4"/>
          <a:stretch>
            <a:fillRect/>
          </a:stretch>
        </p:blipFill>
        <p:spPr>
          <a:xfrm>
            <a:off x="3359696" y="1484785"/>
            <a:ext cx="5839070" cy="3156755"/>
          </a:xfrm>
          <a:prstGeom prst="rect">
            <a:avLst/>
          </a:prstGeom>
        </p:spPr>
      </p:pic>
    </p:spTree>
    <p:extLst>
      <p:ext uri="{BB962C8B-B14F-4D97-AF65-F5344CB8AC3E}">
        <p14:creationId xmlns:p14="http://schemas.microsoft.com/office/powerpoint/2010/main" val="363101722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0"/>
            <a:ext cx="12192000" cy="206084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2562" algn="ctr">
              <a:defRPr/>
            </a:pPr>
            <a:r>
              <a:rPr lang="en-US" altLang="ko-KR" sz="2000" b="1">
                <a:solidFill>
                  <a:srgbClr val="000099"/>
                </a:solidFill>
                <a:latin typeface="+mn-ea"/>
              </a:rPr>
              <a:t> </a:t>
            </a:r>
            <a:r>
              <a:rPr lang="en-US" altLang="ko-KR" sz="3600" b="1">
                <a:solidFill>
                  <a:srgbClr val="000099"/>
                </a:solidFill>
                <a:latin typeface="+mn-ea"/>
              </a:rPr>
              <a:t>PyQt Graph</a:t>
            </a:r>
            <a:r>
              <a:rPr lang="ko-KR" altLang="en-US" sz="3600" b="1">
                <a:solidFill>
                  <a:srgbClr val="000099"/>
                </a:solidFill>
                <a:latin typeface="+mn-ea"/>
              </a:rPr>
              <a:t>로 온도</a:t>
            </a:r>
            <a:r>
              <a:rPr lang="en-US" altLang="ko-KR" sz="3600" b="1">
                <a:solidFill>
                  <a:srgbClr val="000099"/>
                </a:solidFill>
                <a:latin typeface="+mn-ea"/>
              </a:rPr>
              <a:t>, </a:t>
            </a:r>
            <a:r>
              <a:rPr lang="ko-KR" altLang="en-US" sz="3600" b="1">
                <a:solidFill>
                  <a:srgbClr val="000099"/>
                </a:solidFill>
                <a:latin typeface="+mn-ea"/>
              </a:rPr>
              <a:t>습도 그래프 그리기</a:t>
            </a:r>
            <a:endParaRPr lang="ko-KR" altLang="en-US" sz="3600" b="1" dirty="0">
              <a:solidFill>
                <a:srgbClr val="000099"/>
              </a:solidFill>
            </a:endParaRPr>
          </a:p>
        </p:txBody>
      </p:sp>
    </p:spTree>
    <p:extLst>
      <p:ext uri="{BB962C8B-B14F-4D97-AF65-F5344CB8AC3E}">
        <p14:creationId xmlns:p14="http://schemas.microsoft.com/office/powerpoint/2010/main" val="671761562"/>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 . groupby-line  : vs code</a:t>
            </a:r>
            <a:endParaRPr lang="ko-KR" altLang="en-US" sz="2000" b="1" dirty="0">
              <a:solidFill>
                <a:srgbClr val="000099"/>
              </a:solidFill>
            </a:endParaRPr>
          </a:p>
        </p:txBody>
      </p:sp>
      <p:sp>
        <p:nvSpPr>
          <p:cNvPr id="2" name="직사각형 1"/>
          <p:cNvSpPr/>
          <p:nvPr/>
        </p:nvSpPr>
        <p:spPr>
          <a:xfrm>
            <a:off x="1703512" y="692697"/>
            <a:ext cx="7488832" cy="2031325"/>
          </a:xfrm>
          <a:prstGeom prst="rect">
            <a:avLst/>
          </a:prstGeom>
          <a:solidFill>
            <a:schemeClr val="tx1"/>
          </a:solidFill>
        </p:spPr>
        <p:txBody>
          <a:bodyPr wrap="square">
            <a:spAutoFit/>
          </a:bodyPr>
          <a:lstStyle/>
          <a:p>
            <a:r>
              <a:rPr lang="en-US" altLang="ko-KR">
                <a:solidFill>
                  <a:srgbClr val="C586C0"/>
                </a:solidFill>
                <a:latin typeface="Consolas" panose="020B0609020204030204" pitchFamily="49" charset="0"/>
              </a:rPr>
              <a:t>import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pandas</a:t>
            </a:r>
            <a:r>
              <a:rPr lang="en-US" altLang="ko-KR">
                <a:solidFill>
                  <a:srgbClr val="CCCCCC"/>
                </a:solidFill>
                <a:latin typeface="Consolas" panose="020B0609020204030204" pitchFamily="49" charset="0"/>
              </a:rPr>
              <a:t> </a:t>
            </a:r>
            <a:r>
              <a:rPr lang="en-US" altLang="ko-KR">
                <a:solidFill>
                  <a:srgbClr val="569CD6"/>
                </a:solidFill>
                <a:latin typeface="Consolas" panose="020B0609020204030204" pitchFamily="49" charset="0"/>
              </a:rPr>
              <a:t>as</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pd</a:t>
            </a:r>
            <a:endParaRPr lang="en-US" altLang="ko-KR">
              <a:solidFill>
                <a:srgbClr val="CCCCCC"/>
              </a:solidFill>
              <a:latin typeface="Consolas" panose="020B0609020204030204" pitchFamily="49" charset="0"/>
            </a:endParaRPr>
          </a:p>
          <a:p>
            <a:r>
              <a:rPr lang="en-US" altLang="ko-KR">
                <a:solidFill>
                  <a:srgbClr val="C586C0"/>
                </a:solidFill>
                <a:latin typeface="Consolas" panose="020B0609020204030204" pitchFamily="49" charset="0"/>
              </a:rPr>
              <a:t>import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matplotlib</a:t>
            </a:r>
            <a:r>
              <a:rPr lang="en-US" altLang="ko-KR">
                <a:solidFill>
                  <a:srgbClr val="CCCCCC"/>
                </a:solidFill>
                <a:latin typeface="Consolas" panose="020B0609020204030204" pitchFamily="49" charset="0"/>
              </a:rPr>
              <a:t>.</a:t>
            </a:r>
            <a:r>
              <a:rPr lang="en-US" altLang="ko-KR">
                <a:solidFill>
                  <a:srgbClr val="4EC9B0"/>
                </a:solidFill>
                <a:latin typeface="Consolas" panose="020B0609020204030204" pitchFamily="49" charset="0"/>
              </a:rPr>
              <a:t>pyplot</a:t>
            </a:r>
            <a:r>
              <a:rPr lang="en-US" altLang="ko-KR">
                <a:solidFill>
                  <a:srgbClr val="CCCCCC"/>
                </a:solidFill>
                <a:latin typeface="Consolas" panose="020B0609020204030204" pitchFamily="49" charset="0"/>
              </a:rPr>
              <a:t> </a:t>
            </a:r>
            <a:r>
              <a:rPr lang="en-US" altLang="ko-KR">
                <a:solidFill>
                  <a:srgbClr val="569CD6"/>
                </a:solidFill>
                <a:latin typeface="Consolas" panose="020B0609020204030204" pitchFamily="49" charset="0"/>
              </a:rPr>
              <a:t>as</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plt</a:t>
            </a:r>
            <a:endParaRPr lang="en-US" altLang="ko-KR">
              <a:solidFill>
                <a:srgbClr val="CCCCCC"/>
              </a:solidFill>
              <a:latin typeface="Consolas" panose="020B0609020204030204" pitchFamily="49" charset="0"/>
            </a:endParaRPr>
          </a:p>
          <a:p>
            <a:br>
              <a:rPr lang="en-US" altLang="ko-KR">
                <a:solidFill>
                  <a:srgbClr val="CCCCCC"/>
                </a:solidFill>
                <a:latin typeface="Consolas" panose="020B0609020204030204" pitchFamily="49" charset="0"/>
              </a:rPr>
            </a:br>
            <a:r>
              <a:rPr lang="en-US" altLang="ko-KR">
                <a:solidFill>
                  <a:srgbClr val="9CDCFE"/>
                </a:solidFill>
                <a:latin typeface="Consolas" panose="020B0609020204030204" pitchFamily="49" charset="0"/>
              </a:rPr>
              <a:t>df</a:t>
            </a:r>
            <a:r>
              <a:rPr lang="en-US" altLang="ko-KR">
                <a:solidFill>
                  <a:srgbClr val="CCCCCC"/>
                </a:solidFill>
                <a:latin typeface="Consolas" panose="020B0609020204030204" pitchFamily="49" charset="0"/>
              </a:rPr>
              <a:t> </a:t>
            </a:r>
            <a:r>
              <a:rPr lang="en-US" altLang="ko-KR">
                <a:solidFill>
                  <a:srgbClr val="D4D4D4"/>
                </a:solidFill>
                <a:latin typeface="Consolas" panose="020B0609020204030204" pitchFamily="49" charset="0"/>
              </a:rPr>
              <a:t>=</a:t>
            </a:r>
            <a:r>
              <a:rPr lang="en-US" altLang="ko-KR">
                <a:solidFill>
                  <a:srgbClr val="CCCCCC"/>
                </a:solidFill>
                <a:latin typeface="Consolas" panose="020B0609020204030204" pitchFamily="49" charset="0"/>
              </a:rPr>
              <a:t> </a:t>
            </a:r>
            <a:r>
              <a:rPr lang="en-US" altLang="ko-KR">
                <a:solidFill>
                  <a:srgbClr val="4EC9B0"/>
                </a:solidFill>
                <a:latin typeface="Consolas" panose="020B0609020204030204" pitchFamily="49" charset="0"/>
              </a:rPr>
              <a:t>pd</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read_csv</a:t>
            </a:r>
            <a:r>
              <a:rPr lang="en-US" altLang="ko-KR">
                <a:solidFill>
                  <a:srgbClr val="CCCCCC"/>
                </a:solidFill>
                <a:latin typeface="Consolas" panose="020B0609020204030204" pitchFamily="49" charset="0"/>
              </a:rPr>
              <a:t>(</a:t>
            </a:r>
            <a:r>
              <a:rPr lang="en-US" altLang="ko-KR">
                <a:solidFill>
                  <a:srgbClr val="CE9178"/>
                </a:solidFill>
                <a:latin typeface="Consolas" panose="020B0609020204030204" pitchFamily="49" charset="0"/>
              </a:rPr>
              <a:t>'DHTSensor.csv'</a:t>
            </a:r>
            <a:r>
              <a:rPr lang="en-US" altLang="ko-KR">
                <a:solidFill>
                  <a:srgbClr val="CCCCCC"/>
                </a:solidFill>
                <a:latin typeface="Consolas" panose="020B0609020204030204" pitchFamily="49" charset="0"/>
              </a:rPr>
              <a:t>)</a:t>
            </a:r>
          </a:p>
          <a:p>
            <a:br>
              <a:rPr lang="en-US" altLang="ko-KR">
                <a:solidFill>
                  <a:srgbClr val="CCCCCC"/>
                </a:solidFill>
                <a:latin typeface="Consolas" panose="020B0609020204030204" pitchFamily="49" charset="0"/>
              </a:rPr>
            </a:br>
            <a:r>
              <a:rPr lang="en-US" altLang="ko-KR">
                <a:solidFill>
                  <a:srgbClr val="9CDCFE"/>
                </a:solidFill>
                <a:latin typeface="Consolas" panose="020B0609020204030204" pitchFamily="49" charset="0"/>
              </a:rPr>
              <a:t>df</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groupby</a:t>
            </a:r>
            <a:r>
              <a:rPr lang="en-US" altLang="ko-KR">
                <a:solidFill>
                  <a:srgbClr val="CCCCCC"/>
                </a:solidFill>
                <a:latin typeface="Consolas" panose="020B0609020204030204" pitchFamily="49" charset="0"/>
              </a:rPr>
              <a:t>(</a:t>
            </a:r>
            <a:r>
              <a:rPr lang="en-US" altLang="ko-KR">
                <a:solidFill>
                  <a:srgbClr val="CE9178"/>
                </a:solidFill>
                <a:latin typeface="Consolas" panose="020B0609020204030204" pitchFamily="49" charset="0"/>
              </a:rPr>
              <a:t>'Temp'</a:t>
            </a:r>
            <a:r>
              <a:rPr lang="en-US" altLang="ko-KR">
                <a:solidFill>
                  <a:srgbClr val="CCCCCC"/>
                </a:solidFill>
                <a:latin typeface="Consolas" panose="020B0609020204030204" pitchFamily="49" charset="0"/>
              </a:rPr>
              <a:t>)[</a:t>
            </a:r>
            <a:r>
              <a:rPr lang="en-US" altLang="ko-KR">
                <a:solidFill>
                  <a:srgbClr val="CE9178"/>
                </a:solidFill>
                <a:latin typeface="Consolas" panose="020B0609020204030204" pitchFamily="49" charset="0"/>
              </a:rPr>
              <a:t>'Humi'</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mean</a:t>
            </a:r>
            <a:r>
              <a:rPr lang="en-US" altLang="ko-KR">
                <a:solidFill>
                  <a:srgbClr val="CCCCCC"/>
                </a:solidFill>
                <a:latin typeface="Consolas" panose="020B0609020204030204" pitchFamily="49" charset="0"/>
              </a:rPr>
              <a:t>().</a:t>
            </a:r>
            <a:r>
              <a:rPr lang="en-US" altLang="ko-KR">
                <a:solidFill>
                  <a:srgbClr val="9CDCFE"/>
                </a:solidFill>
                <a:latin typeface="Consolas" panose="020B0609020204030204" pitchFamily="49" charset="0"/>
              </a:rPr>
              <a:t>plot</a:t>
            </a:r>
            <a:r>
              <a:rPr lang="en-US" altLang="ko-KR">
                <a:solidFill>
                  <a:srgbClr val="CCCCCC"/>
                </a:solidFill>
                <a:latin typeface="Consolas" panose="020B0609020204030204" pitchFamily="49" charset="0"/>
              </a:rPr>
              <a:t>(</a:t>
            </a:r>
            <a:r>
              <a:rPr lang="en-US" altLang="ko-KR">
                <a:solidFill>
                  <a:srgbClr val="9CDCFE"/>
                </a:solidFill>
                <a:latin typeface="Consolas" panose="020B0609020204030204" pitchFamily="49" charset="0"/>
              </a:rPr>
              <a:t>kind</a:t>
            </a:r>
            <a:r>
              <a:rPr lang="en-US" altLang="ko-KR">
                <a:solidFill>
                  <a:srgbClr val="D4D4D4"/>
                </a:solidFill>
                <a:latin typeface="Consolas" panose="020B0609020204030204" pitchFamily="49" charset="0"/>
              </a:rPr>
              <a:t>=</a:t>
            </a:r>
            <a:r>
              <a:rPr lang="en-US" altLang="ko-KR">
                <a:solidFill>
                  <a:srgbClr val="CE9178"/>
                </a:solidFill>
                <a:latin typeface="Consolas" panose="020B0609020204030204" pitchFamily="49" charset="0"/>
              </a:rPr>
              <a:t>'line'</a:t>
            </a:r>
            <a:r>
              <a:rPr lang="en-US" altLang="ko-KR">
                <a:solidFill>
                  <a:srgbClr val="CCCCCC"/>
                </a:solidFill>
                <a:latin typeface="Consolas" panose="020B0609020204030204" pitchFamily="49" charset="0"/>
              </a:rPr>
              <a:t>)</a:t>
            </a:r>
          </a:p>
          <a:p>
            <a:r>
              <a:rPr lang="en-US" altLang="ko-KR">
                <a:solidFill>
                  <a:srgbClr val="4EC9B0"/>
                </a:solidFill>
                <a:latin typeface="Consolas" panose="020B0609020204030204" pitchFamily="49" charset="0"/>
              </a:rPr>
              <a:t>plt</a:t>
            </a:r>
            <a:r>
              <a:rPr lang="en-US" altLang="ko-KR">
                <a:solidFill>
                  <a:srgbClr val="CCCCCC"/>
                </a:solidFill>
                <a:latin typeface="Consolas" panose="020B0609020204030204" pitchFamily="49" charset="0"/>
              </a:rPr>
              <a:t>.</a:t>
            </a:r>
            <a:r>
              <a:rPr lang="en-US" altLang="ko-KR">
                <a:solidFill>
                  <a:srgbClr val="DCDCAA"/>
                </a:solidFill>
                <a:latin typeface="Consolas" panose="020B0609020204030204" pitchFamily="49" charset="0"/>
              </a:rPr>
              <a:t>show</a:t>
            </a:r>
            <a:r>
              <a:rPr lang="en-US" altLang="ko-KR">
                <a:solidFill>
                  <a:srgbClr val="CCCCCC"/>
                </a:solidFill>
                <a:latin typeface="Consolas" panose="020B0609020204030204" pitchFamily="49" charset="0"/>
              </a:rPr>
              <a:t>()</a:t>
            </a:r>
          </a:p>
        </p:txBody>
      </p:sp>
      <p:pic>
        <p:nvPicPr>
          <p:cNvPr id="3" name="그림 2"/>
          <p:cNvPicPr>
            <a:picLocks noChangeAspect="1"/>
          </p:cNvPicPr>
          <p:nvPr/>
        </p:nvPicPr>
        <p:blipFill>
          <a:blip r:embed="rId2"/>
          <a:stretch>
            <a:fillRect/>
          </a:stretch>
        </p:blipFill>
        <p:spPr>
          <a:xfrm>
            <a:off x="1703512" y="2740662"/>
            <a:ext cx="4824536" cy="4061160"/>
          </a:xfrm>
          <a:prstGeom prst="rect">
            <a:avLst/>
          </a:prstGeom>
        </p:spPr>
      </p:pic>
    </p:spTree>
    <p:extLst>
      <p:ext uri="{BB962C8B-B14F-4D97-AF65-F5344CB8AC3E}">
        <p14:creationId xmlns:p14="http://schemas.microsoft.com/office/powerpoint/2010/main" val="570422137"/>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 . area</a:t>
            </a:r>
            <a:endParaRPr lang="ko-KR" altLang="en-US" sz="2000" b="1" dirty="0">
              <a:solidFill>
                <a:srgbClr val="000099"/>
              </a:solidFill>
            </a:endParaRPr>
          </a:p>
        </p:txBody>
      </p:sp>
      <p:sp>
        <p:nvSpPr>
          <p:cNvPr id="7" name="직사각형 6"/>
          <p:cNvSpPr/>
          <p:nvPr/>
        </p:nvSpPr>
        <p:spPr>
          <a:xfrm>
            <a:off x="2218404" y="1021096"/>
            <a:ext cx="7177914" cy="332684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3567125596"/>
              </p:ext>
            </p:extLst>
          </p:nvPr>
        </p:nvGraphicFramePr>
        <p:xfrm>
          <a:off x="2387926" y="1130670"/>
          <a:ext cx="6881224" cy="3095865"/>
        </p:xfrm>
        <a:graphic>
          <a:graphicData uri="http://schemas.openxmlformats.org/drawingml/2006/table">
            <a:tbl>
              <a:tblPr firstRow="1" bandRow="1">
                <a:tableStyleId>{F5AB1C69-6EDB-4FF4-983F-18BD219EF322}</a:tableStyleId>
              </a:tblPr>
              <a:tblGrid>
                <a:gridCol w="431979">
                  <a:extLst>
                    <a:ext uri="{9D8B030D-6E8A-4147-A177-3AD203B41FA5}">
                      <a16:colId xmlns:a16="http://schemas.microsoft.com/office/drawing/2014/main" val="2147013170"/>
                    </a:ext>
                  </a:extLst>
                </a:gridCol>
                <a:gridCol w="6449245">
                  <a:extLst>
                    <a:ext uri="{9D8B030D-6E8A-4147-A177-3AD203B41FA5}">
                      <a16:colId xmlns:a16="http://schemas.microsoft.com/office/drawing/2014/main" val="2125429397"/>
                    </a:ext>
                  </a:extLst>
                </a:gridCol>
              </a:tblGrid>
              <a:tr h="374169">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dhtData.groupby('Temp')['Humi'].mean().plot(kind=‘area')</a:t>
                      </a:r>
                    </a:p>
                  </a:txBody>
                  <a:tcPr marT="72000">
                    <a:solidFill>
                      <a:schemeClr val="bg1">
                        <a:lumMod val="85000"/>
                      </a:schemeClr>
                    </a:solidFill>
                  </a:tcPr>
                </a:tc>
                <a:extLst>
                  <a:ext uri="{0D108BD9-81ED-4DB2-BD59-A6C34878D82A}">
                    <a16:rowId xmlns:a16="http://schemas.microsoft.com/office/drawing/2014/main" val="3213890852"/>
                  </a:ext>
                </a:extLst>
              </a:tr>
              <a:tr h="2703825">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461619" y="1220855"/>
            <a:ext cx="276225" cy="266700"/>
          </a:xfrm>
          <a:prstGeom prst="rect">
            <a:avLst/>
          </a:prstGeom>
        </p:spPr>
      </p:pic>
      <p:pic>
        <p:nvPicPr>
          <p:cNvPr id="10" name="그림 9"/>
          <p:cNvPicPr>
            <a:picLocks noChangeAspect="1"/>
          </p:cNvPicPr>
          <p:nvPr/>
        </p:nvPicPr>
        <p:blipFill>
          <a:blip r:embed="rId3"/>
          <a:stretch>
            <a:fillRect/>
          </a:stretch>
        </p:blipFill>
        <p:spPr>
          <a:xfrm>
            <a:off x="2480668" y="1680319"/>
            <a:ext cx="238125" cy="209550"/>
          </a:xfrm>
          <a:prstGeom prst="rect">
            <a:avLst/>
          </a:prstGeom>
        </p:spPr>
      </p:pic>
      <p:pic>
        <p:nvPicPr>
          <p:cNvPr id="11" name="그림 10"/>
          <p:cNvPicPr>
            <a:picLocks noChangeAspect="1"/>
          </p:cNvPicPr>
          <p:nvPr/>
        </p:nvPicPr>
        <p:blipFill>
          <a:blip r:embed="rId4"/>
          <a:stretch>
            <a:fillRect/>
          </a:stretch>
        </p:blipFill>
        <p:spPr>
          <a:xfrm>
            <a:off x="2942530" y="1634130"/>
            <a:ext cx="4280484" cy="2441308"/>
          </a:xfrm>
          <a:prstGeom prst="rect">
            <a:avLst/>
          </a:prstGeom>
        </p:spPr>
      </p:pic>
      <p:sp>
        <p:nvSpPr>
          <p:cNvPr id="12" name="TextBox 11"/>
          <p:cNvSpPr txBox="1"/>
          <p:nvPr/>
        </p:nvSpPr>
        <p:spPr>
          <a:xfrm>
            <a:off x="7279247" y="1889870"/>
            <a:ext cx="1933670" cy="938719"/>
          </a:xfrm>
          <a:prstGeom prst="rect">
            <a:avLst/>
          </a:prstGeom>
          <a:solidFill>
            <a:schemeClr val="bg1"/>
          </a:solidFill>
          <a:ln>
            <a:solidFill>
              <a:schemeClr val="accent5">
                <a:lumMod val="60000"/>
                <a:lumOff val="40000"/>
              </a:schemeClr>
            </a:solidFill>
          </a:ln>
        </p:spPr>
        <p:txBody>
          <a:bodyPr wrap="square" rtlCol="0">
            <a:spAutoFit/>
          </a:bodyPr>
          <a:lstStyle/>
          <a:p>
            <a:pPr algn="ctr">
              <a:lnSpc>
                <a:spcPts val="2200"/>
              </a:lnSpc>
            </a:pPr>
            <a:r>
              <a:rPr lang="en-US" altLang="ko-KR" sz="1200">
                <a:latin typeface="+mn-ea"/>
              </a:rPr>
              <a:t>area </a:t>
            </a:r>
            <a:r>
              <a:rPr lang="ko-KR" altLang="en-US" sz="1200">
                <a:latin typeface="+mn-ea"/>
              </a:rPr>
              <a:t>그래프는 선 아래 </a:t>
            </a:r>
            <a:endParaRPr lang="en-US" altLang="ko-KR" sz="1200">
              <a:latin typeface="+mn-ea"/>
            </a:endParaRPr>
          </a:p>
          <a:p>
            <a:pPr algn="ctr">
              <a:lnSpc>
                <a:spcPts val="2200"/>
              </a:lnSpc>
            </a:pPr>
            <a:r>
              <a:rPr lang="ko-KR" altLang="en-US" sz="1200">
                <a:latin typeface="+mn-ea"/>
              </a:rPr>
              <a:t>연역을 색상을 채워서</a:t>
            </a:r>
            <a:endParaRPr lang="en-US" altLang="ko-KR" sz="1200">
              <a:latin typeface="+mn-ea"/>
            </a:endParaRPr>
          </a:p>
          <a:p>
            <a:pPr algn="ctr">
              <a:lnSpc>
                <a:spcPts val="2200"/>
              </a:lnSpc>
            </a:pPr>
            <a:r>
              <a:rPr lang="ko-KR" altLang="en-US" sz="1200">
                <a:latin typeface="+mn-ea"/>
              </a:rPr>
              <a:t>표시한다</a:t>
            </a:r>
          </a:p>
        </p:txBody>
      </p:sp>
    </p:spTree>
    <p:extLst>
      <p:ext uri="{BB962C8B-B14F-4D97-AF65-F5344CB8AC3E}">
        <p14:creationId xmlns:p14="http://schemas.microsoft.com/office/powerpoint/2010/main" val="4276620044"/>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 . bar</a:t>
            </a:r>
            <a:endParaRPr lang="ko-KR" altLang="en-US" sz="2000" b="1" dirty="0">
              <a:solidFill>
                <a:srgbClr val="000099"/>
              </a:solidFill>
            </a:endParaRPr>
          </a:p>
        </p:txBody>
      </p:sp>
      <p:sp>
        <p:nvSpPr>
          <p:cNvPr id="13" name="직사각형 12"/>
          <p:cNvSpPr/>
          <p:nvPr/>
        </p:nvSpPr>
        <p:spPr>
          <a:xfrm>
            <a:off x="1678008" y="799148"/>
            <a:ext cx="8897713" cy="41746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graphicFrame>
        <p:nvGraphicFramePr>
          <p:cNvPr id="14" name="표 13"/>
          <p:cNvGraphicFramePr>
            <a:graphicFrameLocks noGrp="1"/>
          </p:cNvGraphicFramePr>
          <p:nvPr>
            <p:extLst>
              <p:ext uri="{D42A27DB-BD31-4B8C-83A1-F6EECF244321}">
                <p14:modId xmlns:p14="http://schemas.microsoft.com/office/powerpoint/2010/main" val="3414986478"/>
              </p:ext>
            </p:extLst>
          </p:nvPr>
        </p:nvGraphicFramePr>
        <p:xfrm>
          <a:off x="1847529" y="908720"/>
          <a:ext cx="8576801" cy="3896215"/>
        </p:xfrm>
        <a:graphic>
          <a:graphicData uri="http://schemas.openxmlformats.org/drawingml/2006/table">
            <a:tbl>
              <a:tblPr firstRow="1" bandRow="1">
                <a:tableStyleId>{F5AB1C69-6EDB-4FF4-983F-18BD219EF322}</a:tableStyleId>
              </a:tblPr>
              <a:tblGrid>
                <a:gridCol w="764420">
                  <a:extLst>
                    <a:ext uri="{9D8B030D-6E8A-4147-A177-3AD203B41FA5}">
                      <a16:colId xmlns:a16="http://schemas.microsoft.com/office/drawing/2014/main" val="2147013170"/>
                    </a:ext>
                  </a:extLst>
                </a:gridCol>
                <a:gridCol w="7812381">
                  <a:extLst>
                    <a:ext uri="{9D8B030D-6E8A-4147-A177-3AD203B41FA5}">
                      <a16:colId xmlns:a16="http://schemas.microsoft.com/office/drawing/2014/main" val="2125429397"/>
                    </a:ext>
                  </a:extLst>
                </a:gridCol>
              </a:tblGrid>
              <a:tr h="379697">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dhtData.groupby('Temp')['Humi'].mean().plot(kind='bar', color='green')</a:t>
                      </a:r>
                    </a:p>
                  </a:txBody>
                  <a:tcPr marT="72000">
                    <a:solidFill>
                      <a:schemeClr val="bg1">
                        <a:lumMod val="85000"/>
                      </a:schemeClr>
                    </a:solidFill>
                  </a:tcPr>
                </a:tc>
                <a:extLst>
                  <a:ext uri="{0D108BD9-81ED-4DB2-BD59-A6C34878D82A}">
                    <a16:rowId xmlns:a16="http://schemas.microsoft.com/office/drawing/2014/main" val="3213890852"/>
                  </a:ext>
                </a:extLst>
              </a:tr>
              <a:tr h="2890744">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15" name="그림 14"/>
          <p:cNvPicPr>
            <a:picLocks noChangeAspect="1"/>
          </p:cNvPicPr>
          <p:nvPr/>
        </p:nvPicPr>
        <p:blipFill>
          <a:blip r:embed="rId2">
            <a:clrChange>
              <a:clrFrom>
                <a:srgbClr val="F7F7F7"/>
              </a:clrFrom>
              <a:clrTo>
                <a:srgbClr val="F7F7F7">
                  <a:alpha val="0"/>
                </a:srgbClr>
              </a:clrTo>
            </a:clrChange>
          </a:blip>
          <a:stretch>
            <a:fillRect/>
          </a:stretch>
        </p:blipFill>
        <p:spPr>
          <a:xfrm>
            <a:off x="1921222" y="998907"/>
            <a:ext cx="276225" cy="266700"/>
          </a:xfrm>
          <a:prstGeom prst="rect">
            <a:avLst/>
          </a:prstGeom>
        </p:spPr>
      </p:pic>
      <p:pic>
        <p:nvPicPr>
          <p:cNvPr id="21" name="그림 20"/>
          <p:cNvPicPr>
            <a:picLocks noChangeAspect="1"/>
          </p:cNvPicPr>
          <p:nvPr/>
        </p:nvPicPr>
        <p:blipFill>
          <a:blip r:embed="rId3"/>
          <a:stretch>
            <a:fillRect/>
          </a:stretch>
        </p:blipFill>
        <p:spPr>
          <a:xfrm>
            <a:off x="1940271" y="1458371"/>
            <a:ext cx="238125" cy="209550"/>
          </a:xfrm>
          <a:prstGeom prst="rect">
            <a:avLst/>
          </a:prstGeom>
        </p:spPr>
      </p:pic>
      <p:pic>
        <p:nvPicPr>
          <p:cNvPr id="22" name="그림 21"/>
          <p:cNvPicPr>
            <a:picLocks noChangeAspect="1"/>
          </p:cNvPicPr>
          <p:nvPr/>
        </p:nvPicPr>
        <p:blipFill>
          <a:blip r:embed="rId4"/>
          <a:stretch>
            <a:fillRect/>
          </a:stretch>
        </p:blipFill>
        <p:spPr>
          <a:xfrm>
            <a:off x="2767722" y="1390810"/>
            <a:ext cx="5288856" cy="3233534"/>
          </a:xfrm>
          <a:prstGeom prst="rect">
            <a:avLst/>
          </a:prstGeom>
        </p:spPr>
      </p:pic>
      <p:sp>
        <p:nvSpPr>
          <p:cNvPr id="23" name="TextBox 22"/>
          <p:cNvSpPr txBox="1"/>
          <p:nvPr/>
        </p:nvSpPr>
        <p:spPr>
          <a:xfrm>
            <a:off x="8138418" y="1780758"/>
            <a:ext cx="2254654" cy="938719"/>
          </a:xfrm>
          <a:prstGeom prst="rect">
            <a:avLst/>
          </a:prstGeom>
          <a:solidFill>
            <a:schemeClr val="bg1"/>
          </a:solidFill>
          <a:ln>
            <a:solidFill>
              <a:schemeClr val="accent5">
                <a:lumMod val="60000"/>
                <a:lumOff val="40000"/>
              </a:schemeClr>
            </a:solidFill>
          </a:ln>
        </p:spPr>
        <p:txBody>
          <a:bodyPr wrap="square" rtlCol="0">
            <a:spAutoFit/>
          </a:bodyPr>
          <a:lstStyle/>
          <a:p>
            <a:pPr algn="ctr">
              <a:lnSpc>
                <a:spcPts val="2200"/>
              </a:lnSpc>
            </a:pPr>
            <a:r>
              <a:rPr lang="ko-KR" altLang="en-US" sz="1200">
                <a:latin typeface="+mn-ea"/>
              </a:rPr>
              <a:t>바 그래프에서는 </a:t>
            </a:r>
            <a:r>
              <a:rPr lang="en-US" altLang="ko-KR" sz="1200">
                <a:latin typeface="+mn-ea"/>
              </a:rPr>
              <a:t>x</a:t>
            </a:r>
            <a:r>
              <a:rPr lang="ko-KR" altLang="en-US" sz="1200">
                <a:latin typeface="+mn-ea"/>
              </a:rPr>
              <a:t>축 </a:t>
            </a:r>
            <a:r>
              <a:rPr lang="en-US" altLang="ko-KR" sz="1200">
                <a:latin typeface="+mn-ea"/>
              </a:rPr>
              <a:t>Temp </a:t>
            </a:r>
          </a:p>
          <a:p>
            <a:pPr algn="ctr">
              <a:lnSpc>
                <a:spcPts val="2200"/>
              </a:lnSpc>
            </a:pPr>
            <a:r>
              <a:rPr lang="ko-KR" altLang="en-US" sz="1200">
                <a:latin typeface="+mn-ea"/>
              </a:rPr>
              <a:t>값에 따른 </a:t>
            </a:r>
            <a:r>
              <a:rPr lang="en-US" altLang="ko-KR" sz="1200">
                <a:latin typeface="+mn-ea"/>
              </a:rPr>
              <a:t>Humi</a:t>
            </a:r>
            <a:r>
              <a:rPr lang="ko-KR" altLang="en-US" sz="1200">
                <a:latin typeface="+mn-ea"/>
              </a:rPr>
              <a:t>의 빈도나 </a:t>
            </a:r>
            <a:endParaRPr lang="en-US" altLang="ko-KR" sz="1200">
              <a:latin typeface="+mn-ea"/>
            </a:endParaRPr>
          </a:p>
          <a:p>
            <a:pPr algn="ctr">
              <a:lnSpc>
                <a:spcPts val="2200"/>
              </a:lnSpc>
            </a:pPr>
            <a:r>
              <a:rPr lang="ko-KR" altLang="en-US" sz="1200">
                <a:latin typeface="+mn-ea"/>
              </a:rPr>
              <a:t>분포를 쉽게 알 수 있다</a:t>
            </a:r>
          </a:p>
        </p:txBody>
      </p:sp>
    </p:spTree>
    <p:extLst>
      <p:ext uri="{BB962C8B-B14F-4D97-AF65-F5344CB8AC3E}">
        <p14:creationId xmlns:p14="http://schemas.microsoft.com/office/powerpoint/2010/main" val="1996704860"/>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 . histogram</a:t>
            </a:r>
            <a:endParaRPr lang="ko-KR" altLang="en-US" sz="2000" b="1" dirty="0">
              <a:solidFill>
                <a:srgbClr val="000099"/>
              </a:solidFill>
            </a:endParaRPr>
          </a:p>
        </p:txBody>
      </p:sp>
      <p:sp>
        <p:nvSpPr>
          <p:cNvPr id="7" name="직사각형 6"/>
          <p:cNvSpPr/>
          <p:nvPr/>
        </p:nvSpPr>
        <p:spPr>
          <a:xfrm>
            <a:off x="1947865" y="971849"/>
            <a:ext cx="8183148" cy="41746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1236904356"/>
              </p:ext>
            </p:extLst>
          </p:nvPr>
        </p:nvGraphicFramePr>
        <p:xfrm>
          <a:off x="2117386" y="1081421"/>
          <a:ext cx="7856181" cy="3896215"/>
        </p:xfrm>
        <a:graphic>
          <a:graphicData uri="http://schemas.openxmlformats.org/drawingml/2006/table">
            <a:tbl>
              <a:tblPr firstRow="1" bandRow="1">
                <a:tableStyleId>{F5AB1C69-6EDB-4FF4-983F-18BD219EF322}</a:tableStyleId>
              </a:tblPr>
              <a:tblGrid>
                <a:gridCol w="700194">
                  <a:extLst>
                    <a:ext uri="{9D8B030D-6E8A-4147-A177-3AD203B41FA5}">
                      <a16:colId xmlns:a16="http://schemas.microsoft.com/office/drawing/2014/main" val="2147013170"/>
                    </a:ext>
                  </a:extLst>
                </a:gridCol>
                <a:gridCol w="7155987">
                  <a:extLst>
                    <a:ext uri="{9D8B030D-6E8A-4147-A177-3AD203B41FA5}">
                      <a16:colId xmlns:a16="http://schemas.microsoft.com/office/drawing/2014/main" val="2125429397"/>
                    </a:ext>
                  </a:extLst>
                </a:gridCol>
              </a:tblGrid>
              <a:tr h="379697">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dhtData['Humi'].plot(kind='hist', bins=10 color='cyan')</a:t>
                      </a:r>
                    </a:p>
                  </a:txBody>
                  <a:tcPr marT="72000">
                    <a:solidFill>
                      <a:schemeClr val="bg1">
                        <a:lumMod val="85000"/>
                      </a:schemeClr>
                    </a:solidFill>
                  </a:tcPr>
                </a:tc>
                <a:extLst>
                  <a:ext uri="{0D108BD9-81ED-4DB2-BD59-A6C34878D82A}">
                    <a16:rowId xmlns:a16="http://schemas.microsoft.com/office/drawing/2014/main" val="3213890852"/>
                  </a:ext>
                </a:extLst>
              </a:tr>
              <a:tr h="2890744">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191079" y="1171608"/>
            <a:ext cx="276225" cy="266700"/>
          </a:xfrm>
          <a:prstGeom prst="rect">
            <a:avLst/>
          </a:prstGeom>
        </p:spPr>
      </p:pic>
      <p:pic>
        <p:nvPicPr>
          <p:cNvPr id="10" name="그림 9"/>
          <p:cNvPicPr>
            <a:picLocks noChangeAspect="1"/>
          </p:cNvPicPr>
          <p:nvPr/>
        </p:nvPicPr>
        <p:blipFill>
          <a:blip r:embed="rId3"/>
          <a:stretch>
            <a:fillRect/>
          </a:stretch>
        </p:blipFill>
        <p:spPr>
          <a:xfrm>
            <a:off x="2210128" y="1631072"/>
            <a:ext cx="238125" cy="209550"/>
          </a:xfrm>
          <a:prstGeom prst="rect">
            <a:avLst/>
          </a:prstGeom>
        </p:spPr>
      </p:pic>
      <p:sp>
        <p:nvSpPr>
          <p:cNvPr id="11" name="TextBox 10"/>
          <p:cNvSpPr txBox="1"/>
          <p:nvPr/>
        </p:nvSpPr>
        <p:spPr>
          <a:xfrm>
            <a:off x="7612132" y="3221303"/>
            <a:ext cx="2254654" cy="1502976"/>
          </a:xfrm>
          <a:prstGeom prst="rect">
            <a:avLst/>
          </a:prstGeom>
          <a:solidFill>
            <a:schemeClr val="bg1"/>
          </a:solidFill>
          <a:ln>
            <a:solidFill>
              <a:schemeClr val="accent5">
                <a:lumMod val="60000"/>
                <a:lumOff val="40000"/>
              </a:schemeClr>
            </a:solidFill>
          </a:ln>
        </p:spPr>
        <p:txBody>
          <a:bodyPr wrap="square" rtlCol="0">
            <a:spAutoFit/>
          </a:bodyPr>
          <a:lstStyle/>
          <a:p>
            <a:pPr algn="ctr">
              <a:lnSpc>
                <a:spcPts val="2200"/>
              </a:lnSpc>
            </a:pPr>
            <a:r>
              <a:rPr lang="en-US" altLang="ko-KR" sz="1200">
                <a:latin typeface="+mn-ea"/>
              </a:rPr>
              <a:t>‘Humi’ </a:t>
            </a:r>
            <a:r>
              <a:rPr lang="ko-KR" altLang="en-US" sz="1200">
                <a:latin typeface="+mn-ea"/>
              </a:rPr>
              <a:t>값이 </a:t>
            </a:r>
            <a:r>
              <a:rPr lang="en-US" altLang="ko-KR" sz="1200">
                <a:latin typeface="+mn-ea"/>
              </a:rPr>
              <a:t>82~83 </a:t>
            </a:r>
            <a:r>
              <a:rPr lang="ko-KR" altLang="en-US" sz="1200">
                <a:latin typeface="+mn-ea"/>
              </a:rPr>
              <a:t>사이에</a:t>
            </a:r>
            <a:endParaRPr lang="en-US" altLang="ko-KR" sz="1200">
              <a:latin typeface="+mn-ea"/>
            </a:endParaRPr>
          </a:p>
          <a:p>
            <a:pPr algn="ctr">
              <a:lnSpc>
                <a:spcPts val="2200"/>
              </a:lnSpc>
            </a:pPr>
            <a:r>
              <a:rPr lang="ko-KR" altLang="en-US" sz="1200">
                <a:latin typeface="+mn-ea"/>
              </a:rPr>
              <a:t>가장 많이 집중되어 있고</a:t>
            </a:r>
            <a:endParaRPr lang="en-US" altLang="ko-KR" sz="1200">
              <a:latin typeface="+mn-ea"/>
            </a:endParaRPr>
          </a:p>
          <a:p>
            <a:pPr algn="ctr">
              <a:lnSpc>
                <a:spcPts val="2200"/>
              </a:lnSpc>
            </a:pPr>
            <a:r>
              <a:rPr lang="en-US" altLang="ko-KR" sz="1200">
                <a:latin typeface="+mn-ea"/>
              </a:rPr>
              <a:t>86~87 </a:t>
            </a:r>
            <a:r>
              <a:rPr lang="ko-KR" altLang="en-US" sz="1200">
                <a:latin typeface="+mn-ea"/>
              </a:rPr>
              <a:t>사이가 두번째로 </a:t>
            </a:r>
            <a:endParaRPr lang="en-US" altLang="ko-KR" sz="1200">
              <a:latin typeface="+mn-ea"/>
            </a:endParaRPr>
          </a:p>
          <a:p>
            <a:pPr algn="ctr">
              <a:lnSpc>
                <a:spcPts val="2200"/>
              </a:lnSpc>
            </a:pPr>
            <a:r>
              <a:rPr lang="ko-KR" altLang="en-US" sz="1200">
                <a:latin typeface="+mn-ea"/>
              </a:rPr>
              <a:t>많이 집중되어 있다는 것을</a:t>
            </a:r>
            <a:endParaRPr lang="en-US" altLang="ko-KR" sz="1200">
              <a:latin typeface="+mn-ea"/>
            </a:endParaRPr>
          </a:p>
          <a:p>
            <a:pPr algn="ctr">
              <a:lnSpc>
                <a:spcPts val="2200"/>
              </a:lnSpc>
            </a:pPr>
            <a:r>
              <a:rPr lang="ko-KR" altLang="en-US" sz="1200">
                <a:latin typeface="+mn-ea"/>
              </a:rPr>
              <a:t>시각적으로 쉽게 알 수 있다</a:t>
            </a:r>
          </a:p>
        </p:txBody>
      </p:sp>
      <p:pic>
        <p:nvPicPr>
          <p:cNvPr id="12" name="그림 11"/>
          <p:cNvPicPr>
            <a:picLocks noChangeAspect="1"/>
          </p:cNvPicPr>
          <p:nvPr/>
        </p:nvPicPr>
        <p:blipFill>
          <a:blip r:embed="rId4"/>
          <a:stretch>
            <a:fillRect/>
          </a:stretch>
        </p:blipFill>
        <p:spPr>
          <a:xfrm>
            <a:off x="3071664" y="1556793"/>
            <a:ext cx="4364308" cy="3268741"/>
          </a:xfrm>
          <a:prstGeom prst="rect">
            <a:avLst/>
          </a:prstGeom>
        </p:spPr>
      </p:pic>
      <p:cxnSp>
        <p:nvCxnSpPr>
          <p:cNvPr id="13" name="직선 연결선 12"/>
          <p:cNvCxnSpPr/>
          <p:nvPr/>
        </p:nvCxnSpPr>
        <p:spPr>
          <a:xfrm flipV="1">
            <a:off x="6496020" y="1376311"/>
            <a:ext cx="777240" cy="61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6889403" y="1387248"/>
            <a:ext cx="0" cy="321944"/>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flipV="1">
            <a:off x="6889404" y="1709192"/>
            <a:ext cx="722729" cy="512"/>
          </a:xfrm>
          <a:prstGeom prst="line">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612132" y="1526553"/>
            <a:ext cx="2166574" cy="1220847"/>
          </a:xfrm>
          <a:prstGeom prst="rect">
            <a:avLst/>
          </a:prstGeom>
          <a:solidFill>
            <a:schemeClr val="bg1"/>
          </a:solidFill>
          <a:ln>
            <a:solidFill>
              <a:schemeClr val="accent5">
                <a:lumMod val="60000"/>
                <a:lumOff val="40000"/>
              </a:schemeClr>
            </a:solidFill>
          </a:ln>
        </p:spPr>
        <p:txBody>
          <a:bodyPr wrap="square" rIns="72000" rtlCol="0">
            <a:spAutoFit/>
          </a:bodyPr>
          <a:lstStyle/>
          <a:p>
            <a:pPr algn="ctr">
              <a:lnSpc>
                <a:spcPts val="2200"/>
              </a:lnSpc>
            </a:pPr>
            <a:r>
              <a:rPr lang="en-US" altLang="ko-KR" sz="1200">
                <a:latin typeface="+mn-ea"/>
              </a:rPr>
              <a:t>x</a:t>
            </a:r>
            <a:r>
              <a:rPr lang="ko-KR" altLang="en-US" sz="1200">
                <a:latin typeface="+mn-ea"/>
              </a:rPr>
              <a:t>축 구간을 몇 단계로 </a:t>
            </a:r>
            <a:endParaRPr lang="en-US" altLang="ko-KR" sz="1200">
              <a:latin typeface="+mn-ea"/>
            </a:endParaRPr>
          </a:p>
          <a:p>
            <a:pPr algn="ctr">
              <a:lnSpc>
                <a:spcPts val="2200"/>
              </a:lnSpc>
            </a:pPr>
            <a:r>
              <a:rPr lang="ko-KR" altLang="en-US" sz="1200">
                <a:latin typeface="+mn-ea"/>
              </a:rPr>
              <a:t>나눌 것인지 설정하는 것으로 다른 값으로 바꾸어가면서 </a:t>
            </a:r>
            <a:endParaRPr lang="en-US" altLang="ko-KR" sz="1200">
              <a:latin typeface="+mn-ea"/>
            </a:endParaRPr>
          </a:p>
          <a:p>
            <a:pPr algn="ctr">
              <a:lnSpc>
                <a:spcPts val="2200"/>
              </a:lnSpc>
            </a:pPr>
            <a:r>
              <a:rPr lang="ko-KR" altLang="en-US" sz="1200">
                <a:latin typeface="+mn-ea"/>
              </a:rPr>
              <a:t>실습을 해보자 </a:t>
            </a:r>
          </a:p>
        </p:txBody>
      </p:sp>
    </p:spTree>
    <p:extLst>
      <p:ext uri="{BB962C8B-B14F-4D97-AF65-F5344CB8AC3E}">
        <p14:creationId xmlns:p14="http://schemas.microsoft.com/office/powerpoint/2010/main" val="1785673824"/>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 . KDE</a:t>
            </a:r>
            <a:endParaRPr lang="ko-KR" altLang="en-US" sz="2000" b="1" dirty="0">
              <a:solidFill>
                <a:srgbClr val="000099"/>
              </a:solidFill>
            </a:endParaRPr>
          </a:p>
        </p:txBody>
      </p:sp>
      <p:sp>
        <p:nvSpPr>
          <p:cNvPr id="7" name="직사각형 6"/>
          <p:cNvSpPr/>
          <p:nvPr/>
        </p:nvSpPr>
        <p:spPr>
          <a:xfrm>
            <a:off x="2182063" y="871155"/>
            <a:ext cx="7389860" cy="378707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528408060"/>
              </p:ext>
            </p:extLst>
          </p:nvPr>
        </p:nvGraphicFramePr>
        <p:xfrm>
          <a:off x="2351584" y="980729"/>
          <a:ext cx="6209050" cy="3544307"/>
        </p:xfrm>
        <a:graphic>
          <a:graphicData uri="http://schemas.openxmlformats.org/drawingml/2006/table">
            <a:tbl>
              <a:tblPr firstRow="1" bandRow="1">
                <a:tableStyleId>{F5AB1C69-6EDB-4FF4-983F-18BD219EF322}</a:tableStyleId>
              </a:tblPr>
              <a:tblGrid>
                <a:gridCol w="398842">
                  <a:extLst>
                    <a:ext uri="{9D8B030D-6E8A-4147-A177-3AD203B41FA5}">
                      <a16:colId xmlns:a16="http://schemas.microsoft.com/office/drawing/2014/main" val="2147013170"/>
                    </a:ext>
                  </a:extLst>
                </a:gridCol>
                <a:gridCol w="5810208">
                  <a:extLst>
                    <a:ext uri="{9D8B030D-6E8A-4147-A177-3AD203B41FA5}">
                      <a16:colId xmlns:a16="http://schemas.microsoft.com/office/drawing/2014/main" val="2125429397"/>
                    </a:ext>
                  </a:extLst>
                </a:gridCol>
              </a:tblGrid>
              <a:tr h="379899">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dhtData['Humi'].plot(kind='kde')</a:t>
                      </a:r>
                    </a:p>
                  </a:txBody>
                  <a:tcPr marT="72000">
                    <a:solidFill>
                      <a:schemeClr val="bg1">
                        <a:lumMod val="85000"/>
                      </a:schemeClr>
                    </a:solidFill>
                  </a:tcPr>
                </a:tc>
                <a:extLst>
                  <a:ext uri="{0D108BD9-81ED-4DB2-BD59-A6C34878D82A}">
                    <a16:rowId xmlns:a16="http://schemas.microsoft.com/office/drawing/2014/main" val="3213890852"/>
                  </a:ext>
                </a:extLst>
              </a:tr>
              <a:tr h="3152267">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425277" y="1070914"/>
            <a:ext cx="276225" cy="266700"/>
          </a:xfrm>
          <a:prstGeom prst="rect">
            <a:avLst/>
          </a:prstGeom>
        </p:spPr>
      </p:pic>
      <p:pic>
        <p:nvPicPr>
          <p:cNvPr id="10" name="그림 9"/>
          <p:cNvPicPr>
            <a:picLocks noChangeAspect="1"/>
          </p:cNvPicPr>
          <p:nvPr/>
        </p:nvPicPr>
        <p:blipFill>
          <a:blip r:embed="rId3"/>
          <a:stretch>
            <a:fillRect/>
          </a:stretch>
        </p:blipFill>
        <p:spPr>
          <a:xfrm>
            <a:off x="2444326" y="1530378"/>
            <a:ext cx="238125" cy="209550"/>
          </a:xfrm>
          <a:prstGeom prst="rect">
            <a:avLst/>
          </a:prstGeom>
        </p:spPr>
      </p:pic>
      <p:pic>
        <p:nvPicPr>
          <p:cNvPr id="11" name="그림 10"/>
          <p:cNvPicPr>
            <a:picLocks noChangeAspect="1"/>
          </p:cNvPicPr>
          <p:nvPr/>
        </p:nvPicPr>
        <p:blipFill>
          <a:blip r:embed="rId4"/>
          <a:stretch>
            <a:fillRect/>
          </a:stretch>
        </p:blipFill>
        <p:spPr>
          <a:xfrm>
            <a:off x="2941640" y="1463642"/>
            <a:ext cx="4034802" cy="2946306"/>
          </a:xfrm>
          <a:prstGeom prst="rect">
            <a:avLst/>
          </a:prstGeom>
        </p:spPr>
      </p:pic>
      <p:sp>
        <p:nvSpPr>
          <p:cNvPr id="12" name="TextBox 11"/>
          <p:cNvSpPr txBox="1"/>
          <p:nvPr/>
        </p:nvSpPr>
        <p:spPr>
          <a:xfrm>
            <a:off x="6926314" y="1800485"/>
            <a:ext cx="2494218" cy="1220847"/>
          </a:xfrm>
          <a:prstGeom prst="rect">
            <a:avLst/>
          </a:prstGeom>
          <a:solidFill>
            <a:schemeClr val="bg1"/>
          </a:solidFill>
          <a:ln>
            <a:solidFill>
              <a:schemeClr val="accent5">
                <a:lumMod val="60000"/>
                <a:lumOff val="40000"/>
              </a:schemeClr>
            </a:solidFill>
          </a:ln>
        </p:spPr>
        <p:txBody>
          <a:bodyPr wrap="square" rtlCol="0">
            <a:spAutoFit/>
          </a:bodyPr>
          <a:lstStyle/>
          <a:p>
            <a:pPr algn="ctr">
              <a:lnSpc>
                <a:spcPts val="2200"/>
              </a:lnSpc>
            </a:pPr>
            <a:r>
              <a:rPr lang="en-US" altLang="ko-KR" sz="1200">
                <a:latin typeface="+mn-ea"/>
              </a:rPr>
              <a:t>KDE(</a:t>
            </a:r>
            <a:r>
              <a:rPr lang="ko-KR" altLang="en-US" sz="1200">
                <a:latin typeface="+mn-ea"/>
              </a:rPr>
              <a:t>커널밀도추정</a:t>
            </a:r>
            <a:r>
              <a:rPr lang="en-US" altLang="ko-KR" sz="1200">
                <a:latin typeface="+mn-ea"/>
              </a:rPr>
              <a:t>) </a:t>
            </a:r>
            <a:r>
              <a:rPr lang="ko-KR" altLang="en-US" sz="1200">
                <a:latin typeface="+mn-ea"/>
              </a:rPr>
              <a:t>그래프는데이터 분포를 부드러운 곡선으로 </a:t>
            </a:r>
            <a:endParaRPr lang="en-US" altLang="ko-KR" sz="1200">
              <a:latin typeface="+mn-ea"/>
            </a:endParaRPr>
          </a:p>
          <a:p>
            <a:pPr algn="ctr">
              <a:lnSpc>
                <a:spcPts val="2200"/>
              </a:lnSpc>
            </a:pPr>
            <a:r>
              <a:rPr lang="ko-KR" altLang="en-US" sz="1200">
                <a:latin typeface="+mn-ea"/>
              </a:rPr>
              <a:t>나타내므로</a:t>
            </a:r>
            <a:r>
              <a:rPr lang="en-US" altLang="ko-KR" sz="1200">
                <a:latin typeface="+mn-ea"/>
              </a:rPr>
              <a:t>, </a:t>
            </a:r>
            <a:r>
              <a:rPr lang="ko-KR" altLang="en-US" sz="1200">
                <a:latin typeface="+mn-ea"/>
              </a:rPr>
              <a:t>데이터 밀도를 쉽게 확인할 수 있다</a:t>
            </a:r>
            <a:r>
              <a:rPr lang="en-US" altLang="ko-KR" sz="1200">
                <a:latin typeface="+mn-ea"/>
              </a:rPr>
              <a:t>.</a:t>
            </a:r>
            <a:endParaRPr lang="ko-KR" altLang="en-US" sz="1200">
              <a:latin typeface="+mn-ea"/>
            </a:endParaRPr>
          </a:p>
        </p:txBody>
      </p:sp>
    </p:spTree>
    <p:extLst>
      <p:ext uri="{BB962C8B-B14F-4D97-AF65-F5344CB8AC3E}">
        <p14:creationId xmlns:p14="http://schemas.microsoft.com/office/powerpoint/2010/main" val="2422504289"/>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 . scatter</a:t>
            </a:r>
            <a:endParaRPr lang="ko-KR" altLang="en-US" sz="2000" b="1" dirty="0">
              <a:solidFill>
                <a:srgbClr val="000099"/>
              </a:solidFill>
            </a:endParaRPr>
          </a:p>
        </p:txBody>
      </p:sp>
      <p:sp>
        <p:nvSpPr>
          <p:cNvPr id="7" name="직사각형 6"/>
          <p:cNvSpPr/>
          <p:nvPr/>
        </p:nvSpPr>
        <p:spPr>
          <a:xfrm>
            <a:off x="2218406" y="1021096"/>
            <a:ext cx="7183969" cy="29150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1346356192"/>
              </p:ext>
            </p:extLst>
          </p:nvPr>
        </p:nvGraphicFramePr>
        <p:xfrm>
          <a:off x="2387926" y="1130669"/>
          <a:ext cx="6881225" cy="2732182"/>
        </p:xfrm>
        <a:graphic>
          <a:graphicData uri="http://schemas.openxmlformats.org/drawingml/2006/table">
            <a:tbl>
              <a:tblPr firstRow="1" bandRow="1">
                <a:tableStyleId>{F5AB1C69-6EDB-4FF4-983F-18BD219EF322}</a:tableStyleId>
              </a:tblPr>
              <a:tblGrid>
                <a:gridCol w="442019">
                  <a:extLst>
                    <a:ext uri="{9D8B030D-6E8A-4147-A177-3AD203B41FA5}">
                      <a16:colId xmlns:a16="http://schemas.microsoft.com/office/drawing/2014/main" val="2147013170"/>
                    </a:ext>
                  </a:extLst>
                </a:gridCol>
                <a:gridCol w="6439206">
                  <a:extLst>
                    <a:ext uri="{9D8B030D-6E8A-4147-A177-3AD203B41FA5}">
                      <a16:colId xmlns:a16="http://schemas.microsoft.com/office/drawing/2014/main" val="2125429397"/>
                    </a:ext>
                  </a:extLst>
                </a:gridCol>
              </a:tblGrid>
              <a:tr h="350291">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dhtData.plot(kind='scatter', x='Temp', y='Humi')</a:t>
                      </a:r>
                    </a:p>
                  </a:txBody>
                  <a:tcPr marT="72000">
                    <a:solidFill>
                      <a:schemeClr val="bg1">
                        <a:lumMod val="85000"/>
                      </a:schemeClr>
                    </a:solidFill>
                  </a:tcPr>
                </a:tc>
                <a:extLst>
                  <a:ext uri="{0D108BD9-81ED-4DB2-BD59-A6C34878D82A}">
                    <a16:rowId xmlns:a16="http://schemas.microsoft.com/office/drawing/2014/main" val="3213890852"/>
                  </a:ext>
                </a:extLst>
              </a:tr>
              <a:tr h="2340142">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461619" y="1220855"/>
            <a:ext cx="276225" cy="266700"/>
          </a:xfrm>
          <a:prstGeom prst="rect">
            <a:avLst/>
          </a:prstGeom>
        </p:spPr>
      </p:pic>
      <p:pic>
        <p:nvPicPr>
          <p:cNvPr id="10" name="그림 9"/>
          <p:cNvPicPr>
            <a:picLocks noChangeAspect="1"/>
          </p:cNvPicPr>
          <p:nvPr/>
        </p:nvPicPr>
        <p:blipFill>
          <a:blip r:embed="rId3"/>
          <a:stretch>
            <a:fillRect/>
          </a:stretch>
        </p:blipFill>
        <p:spPr>
          <a:xfrm>
            <a:off x="2480668" y="1680319"/>
            <a:ext cx="238125" cy="209550"/>
          </a:xfrm>
          <a:prstGeom prst="rect">
            <a:avLst/>
          </a:prstGeom>
        </p:spPr>
      </p:pic>
      <p:pic>
        <p:nvPicPr>
          <p:cNvPr id="11" name="그림 10"/>
          <p:cNvPicPr>
            <a:picLocks noChangeAspect="1"/>
          </p:cNvPicPr>
          <p:nvPr/>
        </p:nvPicPr>
        <p:blipFill>
          <a:blip r:embed="rId4"/>
          <a:stretch>
            <a:fillRect/>
          </a:stretch>
        </p:blipFill>
        <p:spPr>
          <a:xfrm>
            <a:off x="2928665" y="1592792"/>
            <a:ext cx="3777401" cy="2155643"/>
          </a:xfrm>
          <a:prstGeom prst="rect">
            <a:avLst/>
          </a:prstGeom>
        </p:spPr>
      </p:pic>
      <p:sp>
        <p:nvSpPr>
          <p:cNvPr id="12" name="TextBox 11"/>
          <p:cNvSpPr txBox="1"/>
          <p:nvPr/>
        </p:nvSpPr>
        <p:spPr>
          <a:xfrm>
            <a:off x="6774932" y="1889869"/>
            <a:ext cx="2360994" cy="656590"/>
          </a:xfrm>
          <a:prstGeom prst="rect">
            <a:avLst/>
          </a:prstGeom>
          <a:solidFill>
            <a:schemeClr val="bg1"/>
          </a:solidFill>
          <a:ln>
            <a:solidFill>
              <a:schemeClr val="accent5">
                <a:lumMod val="60000"/>
                <a:lumOff val="40000"/>
              </a:schemeClr>
            </a:solidFill>
          </a:ln>
        </p:spPr>
        <p:txBody>
          <a:bodyPr wrap="square" rtlCol="0">
            <a:spAutoFit/>
          </a:bodyPr>
          <a:lstStyle/>
          <a:p>
            <a:pPr>
              <a:lnSpc>
                <a:spcPts val="2200"/>
              </a:lnSpc>
            </a:pPr>
            <a:r>
              <a:rPr lang="en-US" altLang="ko-KR" sz="1200">
                <a:latin typeface="+mn-ea"/>
              </a:rPr>
              <a:t>scatter plot</a:t>
            </a:r>
            <a:r>
              <a:rPr lang="ko-KR" altLang="en-US" sz="1200">
                <a:latin typeface="+mn-ea"/>
              </a:rPr>
              <a:t>는 데이터의 분포를</a:t>
            </a:r>
            <a:endParaRPr lang="en-US" altLang="ko-KR" sz="1200">
              <a:latin typeface="+mn-ea"/>
            </a:endParaRPr>
          </a:p>
          <a:p>
            <a:pPr>
              <a:lnSpc>
                <a:spcPts val="2200"/>
              </a:lnSpc>
            </a:pPr>
            <a:r>
              <a:rPr lang="ko-KR" altLang="en-US" sz="1200">
                <a:latin typeface="+mn-ea"/>
              </a:rPr>
              <a:t>확인하는데 용이하다</a:t>
            </a:r>
          </a:p>
        </p:txBody>
      </p:sp>
    </p:spTree>
    <p:extLst>
      <p:ext uri="{BB962C8B-B14F-4D97-AF65-F5344CB8AC3E}">
        <p14:creationId xmlns:p14="http://schemas.microsoft.com/office/powerpoint/2010/main" val="3900697605"/>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 . hexbin</a:t>
            </a:r>
            <a:endParaRPr lang="ko-KR" altLang="en-US" sz="2000" b="1" dirty="0">
              <a:solidFill>
                <a:srgbClr val="000099"/>
              </a:solidFill>
            </a:endParaRPr>
          </a:p>
        </p:txBody>
      </p:sp>
      <p:sp>
        <p:nvSpPr>
          <p:cNvPr id="7" name="직사각형 6"/>
          <p:cNvSpPr/>
          <p:nvPr/>
        </p:nvSpPr>
        <p:spPr>
          <a:xfrm>
            <a:off x="2218405" y="1021096"/>
            <a:ext cx="7389860" cy="378707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832160469"/>
              </p:ext>
            </p:extLst>
          </p:nvPr>
        </p:nvGraphicFramePr>
        <p:xfrm>
          <a:off x="2387926" y="1130670"/>
          <a:ext cx="6881225" cy="3544307"/>
        </p:xfrm>
        <a:graphic>
          <a:graphicData uri="http://schemas.openxmlformats.org/drawingml/2006/table">
            <a:tbl>
              <a:tblPr firstRow="1" bandRow="1">
                <a:tableStyleId>{F5AB1C69-6EDB-4FF4-983F-18BD219EF322}</a:tableStyleId>
              </a:tblPr>
              <a:tblGrid>
                <a:gridCol w="442019">
                  <a:extLst>
                    <a:ext uri="{9D8B030D-6E8A-4147-A177-3AD203B41FA5}">
                      <a16:colId xmlns:a16="http://schemas.microsoft.com/office/drawing/2014/main" val="2147013170"/>
                    </a:ext>
                  </a:extLst>
                </a:gridCol>
                <a:gridCol w="6439206">
                  <a:extLst>
                    <a:ext uri="{9D8B030D-6E8A-4147-A177-3AD203B41FA5}">
                      <a16:colId xmlns:a16="http://schemas.microsoft.com/office/drawing/2014/main" val="2125429397"/>
                    </a:ext>
                  </a:extLst>
                </a:gridCol>
              </a:tblGrid>
              <a:tr h="379899">
                <a:tc>
                  <a:txBody>
                    <a:bodyPr/>
                    <a:lstStyle/>
                    <a:p>
                      <a:pPr latinLnBrk="1"/>
                      <a:endParaRPr lang="ko-KR" altLang="en-US"/>
                    </a:p>
                  </a:txBody>
                  <a:tcPr marT="72000">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dhtData.plot(kind='hexbin', x='Temp', y='Humi',gridsize=10)</a:t>
                      </a:r>
                    </a:p>
                  </a:txBody>
                  <a:tcPr marT="72000">
                    <a:solidFill>
                      <a:schemeClr val="bg1">
                        <a:lumMod val="85000"/>
                      </a:schemeClr>
                    </a:solidFill>
                  </a:tcPr>
                </a:tc>
                <a:extLst>
                  <a:ext uri="{0D108BD9-81ED-4DB2-BD59-A6C34878D82A}">
                    <a16:rowId xmlns:a16="http://schemas.microsoft.com/office/drawing/2014/main" val="3213890852"/>
                  </a:ext>
                </a:extLst>
              </a:tr>
              <a:tr h="3152267">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461619" y="1220855"/>
            <a:ext cx="276225" cy="266700"/>
          </a:xfrm>
          <a:prstGeom prst="rect">
            <a:avLst/>
          </a:prstGeom>
        </p:spPr>
      </p:pic>
      <p:pic>
        <p:nvPicPr>
          <p:cNvPr id="10" name="그림 9"/>
          <p:cNvPicPr>
            <a:picLocks noChangeAspect="1"/>
          </p:cNvPicPr>
          <p:nvPr/>
        </p:nvPicPr>
        <p:blipFill>
          <a:blip r:embed="rId3"/>
          <a:stretch>
            <a:fillRect/>
          </a:stretch>
        </p:blipFill>
        <p:spPr>
          <a:xfrm>
            <a:off x="2480668" y="1680319"/>
            <a:ext cx="238125" cy="209550"/>
          </a:xfrm>
          <a:prstGeom prst="rect">
            <a:avLst/>
          </a:prstGeom>
        </p:spPr>
      </p:pic>
      <p:sp>
        <p:nvSpPr>
          <p:cNvPr id="11" name="TextBox 10"/>
          <p:cNvSpPr txBox="1"/>
          <p:nvPr/>
        </p:nvSpPr>
        <p:spPr>
          <a:xfrm>
            <a:off x="6740499" y="2586338"/>
            <a:ext cx="2494218" cy="938719"/>
          </a:xfrm>
          <a:prstGeom prst="rect">
            <a:avLst/>
          </a:prstGeom>
          <a:solidFill>
            <a:schemeClr val="bg1"/>
          </a:solidFill>
          <a:ln>
            <a:solidFill>
              <a:schemeClr val="accent5">
                <a:lumMod val="60000"/>
                <a:lumOff val="40000"/>
              </a:schemeClr>
            </a:solidFill>
          </a:ln>
        </p:spPr>
        <p:txBody>
          <a:bodyPr wrap="square" rtlCol="0">
            <a:spAutoFit/>
          </a:bodyPr>
          <a:lstStyle/>
          <a:p>
            <a:pPr>
              <a:lnSpc>
                <a:spcPts val="2200"/>
              </a:lnSpc>
            </a:pPr>
            <a:r>
              <a:rPr lang="en-US" altLang="ko-KR" sz="1200">
                <a:latin typeface="+mn-ea"/>
              </a:rPr>
              <a:t>x</a:t>
            </a:r>
            <a:r>
              <a:rPr lang="ko-KR" altLang="en-US" sz="1200">
                <a:latin typeface="+mn-ea"/>
              </a:rPr>
              <a:t>축 </a:t>
            </a:r>
            <a:r>
              <a:rPr lang="en-US" altLang="ko-KR" sz="1200">
                <a:latin typeface="+mn-ea"/>
              </a:rPr>
              <a:t>Temp </a:t>
            </a:r>
            <a:r>
              <a:rPr lang="ko-KR" altLang="en-US" sz="1200">
                <a:latin typeface="+mn-ea"/>
              </a:rPr>
              <a:t>에 대한 </a:t>
            </a:r>
            <a:r>
              <a:rPr lang="en-US" altLang="ko-KR" sz="1200">
                <a:latin typeface="+mn-ea"/>
              </a:rPr>
              <a:t>y</a:t>
            </a:r>
            <a:r>
              <a:rPr lang="ko-KR" altLang="en-US" sz="1200">
                <a:latin typeface="+mn-ea"/>
              </a:rPr>
              <a:t>축  </a:t>
            </a:r>
            <a:r>
              <a:rPr lang="en-US" altLang="ko-KR" sz="1200">
                <a:latin typeface="+mn-ea"/>
              </a:rPr>
              <a:t>Humi</a:t>
            </a:r>
            <a:r>
              <a:rPr lang="ko-KR" altLang="en-US" sz="1200">
                <a:latin typeface="+mn-ea"/>
              </a:rPr>
              <a:t>의 </a:t>
            </a:r>
            <a:endParaRPr lang="en-US" altLang="ko-KR" sz="1200">
              <a:latin typeface="+mn-ea"/>
            </a:endParaRPr>
          </a:p>
          <a:p>
            <a:pPr>
              <a:lnSpc>
                <a:spcPts val="2200"/>
              </a:lnSpc>
            </a:pPr>
            <a:r>
              <a:rPr lang="ko-KR" altLang="en-US" sz="1200">
                <a:latin typeface="+mn-ea"/>
              </a:rPr>
              <a:t>밀도를 분포 구간별로 색상의 </a:t>
            </a:r>
            <a:endParaRPr lang="en-US" altLang="ko-KR" sz="1200">
              <a:latin typeface="+mn-ea"/>
            </a:endParaRPr>
          </a:p>
          <a:p>
            <a:pPr>
              <a:lnSpc>
                <a:spcPts val="2200"/>
              </a:lnSpc>
            </a:pPr>
            <a:r>
              <a:rPr lang="ko-KR" altLang="en-US" sz="1200">
                <a:latin typeface="+mn-ea"/>
              </a:rPr>
              <a:t>강도로 나타내고 있다</a:t>
            </a:r>
            <a:r>
              <a:rPr lang="en-US" altLang="ko-KR" sz="1200">
                <a:latin typeface="+mn-ea"/>
              </a:rPr>
              <a:t>. </a:t>
            </a:r>
            <a:endParaRPr lang="ko-KR" altLang="en-US" sz="1200">
              <a:latin typeface="+mn-ea"/>
            </a:endParaRPr>
          </a:p>
        </p:txBody>
      </p:sp>
      <p:pic>
        <p:nvPicPr>
          <p:cNvPr id="12" name="그림 11"/>
          <p:cNvPicPr>
            <a:picLocks noChangeAspect="1"/>
          </p:cNvPicPr>
          <p:nvPr/>
        </p:nvPicPr>
        <p:blipFill>
          <a:blip r:embed="rId4"/>
          <a:stretch>
            <a:fillRect/>
          </a:stretch>
        </p:blipFill>
        <p:spPr>
          <a:xfrm>
            <a:off x="2933343" y="1605760"/>
            <a:ext cx="3592607" cy="2984407"/>
          </a:xfrm>
          <a:prstGeom prst="rect">
            <a:avLst/>
          </a:prstGeom>
        </p:spPr>
      </p:pic>
      <p:cxnSp>
        <p:nvCxnSpPr>
          <p:cNvPr id="13" name="직선 연결선 12"/>
          <p:cNvCxnSpPr/>
          <p:nvPr/>
        </p:nvCxnSpPr>
        <p:spPr>
          <a:xfrm flipV="1">
            <a:off x="7807235" y="1415143"/>
            <a:ext cx="1175657" cy="43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사각형 설명선 13"/>
          <p:cNvSpPr/>
          <p:nvPr/>
        </p:nvSpPr>
        <p:spPr>
          <a:xfrm rot="10800000">
            <a:off x="6867069" y="1637826"/>
            <a:ext cx="2151018" cy="761385"/>
          </a:xfrm>
          <a:prstGeom prst="wedgeRectCallout">
            <a:avLst>
              <a:gd name="adj1" fmla="val -15163"/>
              <a:gd name="adj2" fmla="val 81313"/>
            </a:avLst>
          </a:prstGeom>
          <a:solidFill>
            <a:schemeClr val="bg1"/>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t>D</a:t>
            </a:r>
            <a:endParaRPr lang="ko-KR" altLang="en-US" sz="1200"/>
          </a:p>
        </p:txBody>
      </p:sp>
      <p:sp>
        <p:nvSpPr>
          <p:cNvPr id="15" name="TextBox 14"/>
          <p:cNvSpPr txBox="1"/>
          <p:nvPr/>
        </p:nvSpPr>
        <p:spPr>
          <a:xfrm>
            <a:off x="6867069" y="1680320"/>
            <a:ext cx="2194832" cy="646331"/>
          </a:xfrm>
          <a:prstGeom prst="rect">
            <a:avLst/>
          </a:prstGeom>
          <a:noFill/>
        </p:spPr>
        <p:txBody>
          <a:bodyPr wrap="none" rtlCol="0">
            <a:spAutoFit/>
          </a:bodyPr>
          <a:lstStyle/>
          <a:p>
            <a:r>
              <a:rPr lang="ko-KR" altLang="en-US" sz="1200">
                <a:latin typeface="+mn-ea"/>
              </a:rPr>
              <a:t>그리드 사이즈를 설정</a:t>
            </a:r>
            <a:endParaRPr lang="en-US" altLang="ko-KR" sz="1200">
              <a:latin typeface="+mn-ea"/>
            </a:endParaRPr>
          </a:p>
          <a:p>
            <a:r>
              <a:rPr lang="ko-KR" altLang="en-US" sz="1200">
                <a:latin typeface="+mn-ea"/>
              </a:rPr>
              <a:t>육각형 모양의 산점도 크기를</a:t>
            </a:r>
            <a:endParaRPr lang="en-US" altLang="ko-KR" sz="1200">
              <a:latin typeface="+mn-ea"/>
            </a:endParaRPr>
          </a:p>
          <a:p>
            <a:r>
              <a:rPr lang="ko-KR" altLang="en-US" sz="1200">
                <a:latin typeface="+mn-ea"/>
              </a:rPr>
              <a:t>설정할 수 있다</a:t>
            </a:r>
          </a:p>
        </p:txBody>
      </p:sp>
    </p:spTree>
    <p:extLst>
      <p:ext uri="{BB962C8B-B14F-4D97-AF65-F5344CB8AC3E}">
        <p14:creationId xmlns:p14="http://schemas.microsoft.com/office/powerpoint/2010/main" val="252405268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 . box plot</a:t>
            </a:r>
            <a:endParaRPr lang="ko-KR" altLang="en-US" sz="2000" b="1" dirty="0">
              <a:solidFill>
                <a:srgbClr val="000099"/>
              </a:solidFill>
            </a:endParaRPr>
          </a:p>
        </p:txBody>
      </p:sp>
      <p:sp>
        <p:nvSpPr>
          <p:cNvPr id="7" name="직사각형 6"/>
          <p:cNvSpPr/>
          <p:nvPr/>
        </p:nvSpPr>
        <p:spPr>
          <a:xfrm>
            <a:off x="3143672" y="1052737"/>
            <a:ext cx="6424864" cy="3974493"/>
          </a:xfrm>
          <a:prstGeom prst="rect">
            <a:avLst/>
          </a:prstGeom>
          <a:noFill/>
          <a:ln w="635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cxnSp>
        <p:nvCxnSpPr>
          <p:cNvPr id="8" name="직선 연결선 7"/>
          <p:cNvCxnSpPr/>
          <p:nvPr/>
        </p:nvCxnSpPr>
        <p:spPr>
          <a:xfrm>
            <a:off x="4361971" y="2493235"/>
            <a:ext cx="956788" cy="5152"/>
          </a:xfrm>
          <a:prstGeom prst="line">
            <a:avLst/>
          </a:prstGeom>
          <a:ln w="3492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3784774" y="3081530"/>
            <a:ext cx="2077452" cy="994611"/>
          </a:xfrm>
          <a:prstGeom prst="rect">
            <a:avLst/>
          </a:prstGeom>
          <a:noFill/>
          <a:ln w="349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연결선 9"/>
          <p:cNvCxnSpPr/>
          <p:nvPr/>
        </p:nvCxnSpPr>
        <p:spPr>
          <a:xfrm>
            <a:off x="4345106" y="4685847"/>
            <a:ext cx="956788" cy="5152"/>
          </a:xfrm>
          <a:prstGeom prst="line">
            <a:avLst/>
          </a:prstGeom>
          <a:ln w="3492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a:endCxn id="9" idx="0"/>
          </p:cNvCxnSpPr>
          <p:nvPr/>
        </p:nvCxnSpPr>
        <p:spPr>
          <a:xfrm flipH="1">
            <a:off x="4823501" y="2505821"/>
            <a:ext cx="3983" cy="575709"/>
          </a:xfrm>
          <a:prstGeom prst="line">
            <a:avLst/>
          </a:prstGeom>
          <a:ln w="3492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a:stCxn id="9" idx="3"/>
            <a:endCxn id="9" idx="1"/>
          </p:cNvCxnSpPr>
          <p:nvPr/>
        </p:nvCxnSpPr>
        <p:spPr>
          <a:xfrm flipH="1">
            <a:off x="3784774" y="3578835"/>
            <a:ext cx="207745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H="1">
            <a:off x="4823501" y="4076141"/>
            <a:ext cx="3983" cy="609707"/>
          </a:xfrm>
          <a:prstGeom prst="line">
            <a:avLst/>
          </a:prstGeom>
          <a:ln w="3492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 name="타원 13"/>
          <p:cNvSpPr/>
          <p:nvPr/>
        </p:nvSpPr>
        <p:spPr>
          <a:xfrm>
            <a:off x="4766808" y="1884586"/>
            <a:ext cx="147115" cy="15139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p:cNvSpPr/>
          <p:nvPr/>
        </p:nvSpPr>
        <p:spPr>
          <a:xfrm>
            <a:off x="4766809" y="1611873"/>
            <a:ext cx="147115" cy="15139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4766810" y="1250929"/>
            <a:ext cx="147115" cy="151391"/>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p:cNvCxnSpPr/>
          <p:nvPr/>
        </p:nvCxnSpPr>
        <p:spPr>
          <a:xfrm flipH="1">
            <a:off x="5934414" y="3578835"/>
            <a:ext cx="6561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662788" y="3424946"/>
            <a:ext cx="723275" cy="307777"/>
          </a:xfrm>
          <a:prstGeom prst="rect">
            <a:avLst/>
          </a:prstGeom>
          <a:noFill/>
        </p:spPr>
        <p:txBody>
          <a:bodyPr wrap="none" rtlCol="0">
            <a:spAutoFit/>
          </a:bodyPr>
          <a:lstStyle/>
          <a:p>
            <a:r>
              <a:rPr lang="ko-KR" altLang="en-US" sz="1400"/>
              <a:t>중앙값</a:t>
            </a:r>
          </a:p>
        </p:txBody>
      </p:sp>
      <p:cxnSp>
        <p:nvCxnSpPr>
          <p:cNvPr id="24" name="직선 화살표 연결선 23"/>
          <p:cNvCxnSpPr>
            <a:stCxn id="25" idx="1"/>
          </p:cNvCxnSpPr>
          <p:nvPr/>
        </p:nvCxnSpPr>
        <p:spPr>
          <a:xfrm flipH="1">
            <a:off x="5438159" y="2505820"/>
            <a:ext cx="122493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663098" y="2351931"/>
            <a:ext cx="723275" cy="307777"/>
          </a:xfrm>
          <a:prstGeom prst="rect">
            <a:avLst/>
          </a:prstGeom>
          <a:noFill/>
        </p:spPr>
        <p:txBody>
          <a:bodyPr wrap="none" rtlCol="0">
            <a:spAutoFit/>
          </a:bodyPr>
          <a:lstStyle/>
          <a:p>
            <a:r>
              <a:rPr lang="ko-KR" altLang="en-US" sz="1400"/>
              <a:t>최대값</a:t>
            </a:r>
          </a:p>
        </p:txBody>
      </p:sp>
      <p:cxnSp>
        <p:nvCxnSpPr>
          <p:cNvPr id="26" name="직선 화살표 연결선 25"/>
          <p:cNvCxnSpPr/>
          <p:nvPr/>
        </p:nvCxnSpPr>
        <p:spPr>
          <a:xfrm flipH="1">
            <a:off x="5934414" y="3100164"/>
            <a:ext cx="6561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662787" y="2946275"/>
            <a:ext cx="2284600" cy="307777"/>
          </a:xfrm>
          <a:prstGeom prst="rect">
            <a:avLst/>
          </a:prstGeom>
          <a:noFill/>
        </p:spPr>
        <p:txBody>
          <a:bodyPr wrap="none" rtlCol="0">
            <a:spAutoFit/>
          </a:bodyPr>
          <a:lstStyle/>
          <a:p>
            <a:r>
              <a:rPr lang="ko-KR" altLang="en-US" sz="1400"/>
              <a:t>최대값과 중앙값의 중간값</a:t>
            </a:r>
          </a:p>
        </p:txBody>
      </p:sp>
      <p:sp>
        <p:nvSpPr>
          <p:cNvPr id="28" name="TextBox 27"/>
          <p:cNvSpPr txBox="1"/>
          <p:nvPr/>
        </p:nvSpPr>
        <p:spPr>
          <a:xfrm>
            <a:off x="4094911" y="2639786"/>
            <a:ext cx="550151" cy="307777"/>
          </a:xfrm>
          <a:prstGeom prst="rect">
            <a:avLst/>
          </a:prstGeom>
          <a:noFill/>
        </p:spPr>
        <p:txBody>
          <a:bodyPr wrap="none" rtlCol="0">
            <a:spAutoFit/>
          </a:bodyPr>
          <a:lstStyle/>
          <a:p>
            <a:r>
              <a:rPr lang="en-US" altLang="ko-KR" sz="1400" b="1">
                <a:solidFill>
                  <a:schemeClr val="accent2">
                    <a:lumMod val="50000"/>
                  </a:schemeClr>
                </a:solidFill>
              </a:rPr>
              <a:t>25%</a:t>
            </a:r>
            <a:endParaRPr lang="ko-KR" altLang="en-US" sz="1400" b="1">
              <a:solidFill>
                <a:schemeClr val="accent2">
                  <a:lumMod val="50000"/>
                </a:schemeClr>
              </a:solidFill>
            </a:endParaRPr>
          </a:p>
        </p:txBody>
      </p:sp>
      <p:sp>
        <p:nvSpPr>
          <p:cNvPr id="29" name="TextBox 28"/>
          <p:cNvSpPr txBox="1"/>
          <p:nvPr/>
        </p:nvSpPr>
        <p:spPr>
          <a:xfrm>
            <a:off x="4094911" y="3171425"/>
            <a:ext cx="550151" cy="307777"/>
          </a:xfrm>
          <a:prstGeom prst="rect">
            <a:avLst/>
          </a:prstGeom>
          <a:noFill/>
        </p:spPr>
        <p:txBody>
          <a:bodyPr wrap="none" rtlCol="0">
            <a:spAutoFit/>
          </a:bodyPr>
          <a:lstStyle/>
          <a:p>
            <a:r>
              <a:rPr lang="en-US" altLang="ko-KR" sz="1400" b="1">
                <a:solidFill>
                  <a:schemeClr val="accent2">
                    <a:lumMod val="50000"/>
                  </a:schemeClr>
                </a:solidFill>
              </a:rPr>
              <a:t>25%</a:t>
            </a:r>
            <a:endParaRPr lang="ko-KR" altLang="en-US" sz="1400" b="1">
              <a:solidFill>
                <a:schemeClr val="accent2">
                  <a:lumMod val="50000"/>
                </a:schemeClr>
              </a:solidFill>
            </a:endParaRPr>
          </a:p>
        </p:txBody>
      </p:sp>
      <p:sp>
        <p:nvSpPr>
          <p:cNvPr id="30" name="TextBox 29"/>
          <p:cNvSpPr txBox="1"/>
          <p:nvPr/>
        </p:nvSpPr>
        <p:spPr>
          <a:xfrm>
            <a:off x="4086070" y="3673600"/>
            <a:ext cx="550151" cy="307777"/>
          </a:xfrm>
          <a:prstGeom prst="rect">
            <a:avLst/>
          </a:prstGeom>
          <a:noFill/>
        </p:spPr>
        <p:txBody>
          <a:bodyPr wrap="none" rtlCol="0">
            <a:spAutoFit/>
          </a:bodyPr>
          <a:lstStyle/>
          <a:p>
            <a:r>
              <a:rPr lang="en-US" altLang="ko-KR" sz="1400" b="1">
                <a:solidFill>
                  <a:schemeClr val="accent2">
                    <a:lumMod val="50000"/>
                  </a:schemeClr>
                </a:solidFill>
              </a:rPr>
              <a:t>25%</a:t>
            </a:r>
            <a:endParaRPr lang="ko-KR" altLang="en-US" sz="1400" b="1">
              <a:solidFill>
                <a:schemeClr val="accent2">
                  <a:lumMod val="50000"/>
                </a:schemeClr>
              </a:solidFill>
            </a:endParaRPr>
          </a:p>
        </p:txBody>
      </p:sp>
      <p:sp>
        <p:nvSpPr>
          <p:cNvPr id="31" name="TextBox 30"/>
          <p:cNvSpPr txBox="1"/>
          <p:nvPr/>
        </p:nvSpPr>
        <p:spPr>
          <a:xfrm>
            <a:off x="4094910" y="4236152"/>
            <a:ext cx="550151" cy="307777"/>
          </a:xfrm>
          <a:prstGeom prst="rect">
            <a:avLst/>
          </a:prstGeom>
          <a:noFill/>
        </p:spPr>
        <p:txBody>
          <a:bodyPr wrap="none" rtlCol="0">
            <a:spAutoFit/>
          </a:bodyPr>
          <a:lstStyle/>
          <a:p>
            <a:r>
              <a:rPr lang="en-US" altLang="ko-KR" sz="1400" b="1">
                <a:solidFill>
                  <a:schemeClr val="accent2">
                    <a:lumMod val="50000"/>
                  </a:schemeClr>
                </a:solidFill>
              </a:rPr>
              <a:t>25%</a:t>
            </a:r>
            <a:endParaRPr lang="ko-KR" altLang="en-US" sz="1400" b="1">
              <a:solidFill>
                <a:schemeClr val="accent2">
                  <a:lumMod val="50000"/>
                </a:schemeClr>
              </a:solidFill>
            </a:endParaRPr>
          </a:p>
        </p:txBody>
      </p:sp>
      <p:cxnSp>
        <p:nvCxnSpPr>
          <p:cNvPr id="32" name="직선 화살표 연결선 31"/>
          <p:cNvCxnSpPr/>
          <p:nvPr/>
        </p:nvCxnSpPr>
        <p:spPr>
          <a:xfrm flipH="1">
            <a:off x="5934414" y="4057506"/>
            <a:ext cx="6561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62787" y="3903617"/>
            <a:ext cx="2284600" cy="307777"/>
          </a:xfrm>
          <a:prstGeom prst="rect">
            <a:avLst/>
          </a:prstGeom>
          <a:noFill/>
        </p:spPr>
        <p:txBody>
          <a:bodyPr wrap="none" rtlCol="0">
            <a:spAutoFit/>
          </a:bodyPr>
          <a:lstStyle/>
          <a:p>
            <a:r>
              <a:rPr lang="ko-KR" altLang="en-US" sz="1400"/>
              <a:t>중앙값과 최소값의 중간값</a:t>
            </a:r>
          </a:p>
        </p:txBody>
      </p:sp>
      <p:cxnSp>
        <p:nvCxnSpPr>
          <p:cNvPr id="34" name="직선 화살표 연결선 33"/>
          <p:cNvCxnSpPr>
            <a:stCxn id="35" idx="1"/>
          </p:cNvCxnSpPr>
          <p:nvPr/>
        </p:nvCxnSpPr>
        <p:spPr>
          <a:xfrm flipH="1">
            <a:off x="5438159" y="4704836"/>
            <a:ext cx="122493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3098" y="4550947"/>
            <a:ext cx="723275" cy="307777"/>
          </a:xfrm>
          <a:prstGeom prst="rect">
            <a:avLst/>
          </a:prstGeom>
          <a:noFill/>
        </p:spPr>
        <p:txBody>
          <a:bodyPr wrap="none" rtlCol="0">
            <a:spAutoFit/>
          </a:bodyPr>
          <a:lstStyle/>
          <a:p>
            <a:r>
              <a:rPr lang="ko-KR" altLang="en-US" sz="1400"/>
              <a:t>최소값</a:t>
            </a:r>
          </a:p>
        </p:txBody>
      </p:sp>
      <p:cxnSp>
        <p:nvCxnSpPr>
          <p:cNvPr id="36" name="직선 화살표 연결선 35"/>
          <p:cNvCxnSpPr>
            <a:stCxn id="37" idx="1"/>
          </p:cNvCxnSpPr>
          <p:nvPr/>
        </p:nvCxnSpPr>
        <p:spPr>
          <a:xfrm flipH="1">
            <a:off x="5438159" y="1702365"/>
            <a:ext cx="122493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663097" y="1548476"/>
            <a:ext cx="2558714" cy="307777"/>
          </a:xfrm>
          <a:prstGeom prst="rect">
            <a:avLst/>
          </a:prstGeom>
          <a:noFill/>
        </p:spPr>
        <p:txBody>
          <a:bodyPr wrap="none" rtlCol="0">
            <a:spAutoFit/>
          </a:bodyPr>
          <a:lstStyle/>
          <a:p>
            <a:r>
              <a:rPr lang="ko-KR" altLang="en-US" sz="1400"/>
              <a:t>범위에서 벗어난 값들</a:t>
            </a:r>
            <a:r>
              <a:rPr lang="en-US" altLang="ko-KR" sz="1400"/>
              <a:t>(outlier)</a:t>
            </a:r>
            <a:endParaRPr lang="ko-KR" altLang="en-US" sz="1400"/>
          </a:p>
        </p:txBody>
      </p:sp>
    </p:spTree>
    <p:extLst>
      <p:ext uri="{BB962C8B-B14F-4D97-AF65-F5344CB8AC3E}">
        <p14:creationId xmlns:p14="http://schemas.microsoft.com/office/powerpoint/2010/main" val="2549314782"/>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Plot . pie</a:t>
            </a:r>
            <a:endParaRPr lang="ko-KR" altLang="en-US" sz="2000" b="1" dirty="0">
              <a:solidFill>
                <a:srgbClr val="000099"/>
              </a:solidFill>
            </a:endParaRPr>
          </a:p>
        </p:txBody>
      </p:sp>
      <p:sp>
        <p:nvSpPr>
          <p:cNvPr id="7" name="직사각형 6"/>
          <p:cNvSpPr/>
          <p:nvPr/>
        </p:nvSpPr>
        <p:spPr>
          <a:xfrm>
            <a:off x="2218405" y="1021096"/>
            <a:ext cx="6893298" cy="333290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graphicFrame>
        <p:nvGraphicFramePr>
          <p:cNvPr id="8" name="표 7"/>
          <p:cNvGraphicFramePr>
            <a:graphicFrameLocks noGrp="1"/>
          </p:cNvGraphicFramePr>
          <p:nvPr>
            <p:extLst>
              <p:ext uri="{D42A27DB-BD31-4B8C-83A1-F6EECF244321}">
                <p14:modId xmlns:p14="http://schemas.microsoft.com/office/powerpoint/2010/main" val="2163735924"/>
              </p:ext>
            </p:extLst>
          </p:nvPr>
        </p:nvGraphicFramePr>
        <p:xfrm>
          <a:off x="2387926" y="1130669"/>
          <a:ext cx="6584499" cy="3102644"/>
        </p:xfrm>
        <a:graphic>
          <a:graphicData uri="http://schemas.openxmlformats.org/drawingml/2006/table">
            <a:tbl>
              <a:tblPr firstRow="1" bandRow="1">
                <a:tableStyleId>{F5AB1C69-6EDB-4FF4-983F-18BD219EF322}</a:tableStyleId>
              </a:tblPr>
              <a:tblGrid>
                <a:gridCol w="422959">
                  <a:extLst>
                    <a:ext uri="{9D8B030D-6E8A-4147-A177-3AD203B41FA5}">
                      <a16:colId xmlns:a16="http://schemas.microsoft.com/office/drawing/2014/main" val="2147013170"/>
                    </a:ext>
                  </a:extLst>
                </a:gridCol>
                <a:gridCol w="6161540">
                  <a:extLst>
                    <a:ext uri="{9D8B030D-6E8A-4147-A177-3AD203B41FA5}">
                      <a16:colId xmlns:a16="http://schemas.microsoft.com/office/drawing/2014/main" val="2125429397"/>
                    </a:ext>
                  </a:extLst>
                </a:gridCol>
              </a:tblGrid>
              <a:tr h="337111">
                <a:tc>
                  <a:txBody>
                    <a:bodyPr/>
                    <a:lstStyle/>
                    <a:p>
                      <a:pPr latinLnBrk="1"/>
                      <a:endParaRPr lang="ko-KR" altLang="en-US"/>
                    </a:p>
                  </a:txBody>
                  <a:tcPr marT="72000">
                    <a:solidFill>
                      <a:schemeClr val="bg1">
                        <a:lumMod val="85000"/>
                      </a:schemeClr>
                    </a:solidFill>
                  </a:tcPr>
                </a:tc>
                <a:tc>
                  <a:txBody>
                    <a:bodyPr/>
                    <a:lstStyle/>
                    <a:p>
                      <a:r>
                        <a:rPr lang="en-US" altLang="ko-KR" sz="1400" b="0" kern="1200">
                          <a:solidFill>
                            <a:schemeClr val="tx1"/>
                          </a:solidFill>
                          <a:effectLst/>
                          <a:latin typeface="Courier New" panose="02070309020205020404" pitchFamily="49" charset="0"/>
                          <a:ea typeface="+mn-ea"/>
                          <a:cs typeface="Courier New" panose="02070309020205020404" pitchFamily="49" charset="0"/>
                        </a:rPr>
                        <a:t>dhtData.groupby('Insp')['Humi'].count().plot(kind='pie')</a:t>
                      </a:r>
                    </a:p>
                  </a:txBody>
                  <a:tcPr marT="72000">
                    <a:solidFill>
                      <a:schemeClr val="bg1">
                        <a:lumMod val="85000"/>
                      </a:schemeClr>
                    </a:solidFill>
                  </a:tcPr>
                </a:tc>
                <a:extLst>
                  <a:ext uri="{0D108BD9-81ED-4DB2-BD59-A6C34878D82A}">
                    <a16:rowId xmlns:a16="http://schemas.microsoft.com/office/drawing/2014/main" val="3213890852"/>
                  </a:ext>
                </a:extLst>
              </a:tr>
              <a:tr h="2710604">
                <a:tc>
                  <a:txBody>
                    <a:bodyPr/>
                    <a:lstStyle/>
                    <a:p>
                      <a:pPr latinLnBrk="1"/>
                      <a:endParaRPr lang="ko-KR" altLang="en-US"/>
                    </a:p>
                  </a:txBody>
                  <a:tcPr marT="72000">
                    <a:solidFill>
                      <a:schemeClr val="bg1">
                        <a:lumMod val="95000"/>
                      </a:schemeClr>
                    </a:solidFill>
                  </a:tcPr>
                </a:tc>
                <a:tc>
                  <a:txBody>
                    <a:bodyPr/>
                    <a:lstStyle/>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p>
                      <a:pPr latinLnBrk="1">
                        <a:lnSpc>
                          <a:spcPts val="1900"/>
                        </a:lnSpc>
                      </a:pPr>
                      <a:endParaRPr lang="en-US" altLang="ko-KR">
                        <a:latin typeface="Courier New" panose="02070309020205020404" pitchFamily="49" charset="0"/>
                        <a:cs typeface="Courier New" panose="02070309020205020404" pitchFamily="49" charset="0"/>
                      </a:endParaRPr>
                    </a:p>
                  </a:txBody>
                  <a:tcPr marT="72000">
                    <a:solidFill>
                      <a:schemeClr val="bg1">
                        <a:lumMod val="95000"/>
                      </a:schemeClr>
                    </a:solidFill>
                  </a:tcPr>
                </a:tc>
                <a:extLst>
                  <a:ext uri="{0D108BD9-81ED-4DB2-BD59-A6C34878D82A}">
                    <a16:rowId xmlns:a16="http://schemas.microsoft.com/office/drawing/2014/main" val="141231765"/>
                  </a:ext>
                </a:extLst>
              </a:tr>
            </a:tbl>
          </a:graphicData>
        </a:graphic>
      </p:graphicFrame>
      <p:pic>
        <p:nvPicPr>
          <p:cNvPr id="9" name="그림 8"/>
          <p:cNvPicPr>
            <a:picLocks noChangeAspect="1"/>
          </p:cNvPicPr>
          <p:nvPr/>
        </p:nvPicPr>
        <p:blipFill>
          <a:blip r:embed="rId2">
            <a:clrChange>
              <a:clrFrom>
                <a:srgbClr val="F7F7F7"/>
              </a:clrFrom>
              <a:clrTo>
                <a:srgbClr val="F7F7F7">
                  <a:alpha val="0"/>
                </a:srgbClr>
              </a:clrTo>
            </a:clrChange>
          </a:blip>
          <a:stretch>
            <a:fillRect/>
          </a:stretch>
        </p:blipFill>
        <p:spPr>
          <a:xfrm>
            <a:off x="2461619" y="1220855"/>
            <a:ext cx="276225" cy="266700"/>
          </a:xfrm>
          <a:prstGeom prst="rect">
            <a:avLst/>
          </a:prstGeom>
        </p:spPr>
      </p:pic>
      <p:pic>
        <p:nvPicPr>
          <p:cNvPr id="10" name="그림 9"/>
          <p:cNvPicPr>
            <a:picLocks noChangeAspect="1"/>
          </p:cNvPicPr>
          <p:nvPr/>
        </p:nvPicPr>
        <p:blipFill>
          <a:blip r:embed="rId3"/>
          <a:stretch>
            <a:fillRect/>
          </a:stretch>
        </p:blipFill>
        <p:spPr>
          <a:xfrm>
            <a:off x="2480668" y="1680319"/>
            <a:ext cx="238125" cy="209550"/>
          </a:xfrm>
          <a:prstGeom prst="rect">
            <a:avLst/>
          </a:prstGeom>
        </p:spPr>
      </p:pic>
      <p:sp>
        <p:nvSpPr>
          <p:cNvPr id="11" name="TextBox 10"/>
          <p:cNvSpPr txBox="1"/>
          <p:nvPr/>
        </p:nvSpPr>
        <p:spPr>
          <a:xfrm>
            <a:off x="6357807" y="1785094"/>
            <a:ext cx="2221020" cy="1502976"/>
          </a:xfrm>
          <a:prstGeom prst="rect">
            <a:avLst/>
          </a:prstGeom>
          <a:solidFill>
            <a:schemeClr val="bg1"/>
          </a:solidFill>
          <a:ln>
            <a:solidFill>
              <a:schemeClr val="accent5">
                <a:lumMod val="60000"/>
                <a:lumOff val="40000"/>
              </a:schemeClr>
            </a:solidFill>
          </a:ln>
        </p:spPr>
        <p:txBody>
          <a:bodyPr wrap="square" rtlCol="0">
            <a:spAutoFit/>
          </a:bodyPr>
          <a:lstStyle/>
          <a:p>
            <a:pPr algn="ctr">
              <a:lnSpc>
                <a:spcPts val="2200"/>
              </a:lnSpc>
            </a:pPr>
            <a:r>
              <a:rPr lang="ko-KR" altLang="en-US" sz="1200">
                <a:latin typeface="+mn-ea"/>
              </a:rPr>
              <a:t>전체 </a:t>
            </a:r>
            <a:r>
              <a:rPr lang="en-US" altLang="ko-KR" sz="1200">
                <a:latin typeface="+mn-ea"/>
              </a:rPr>
              <a:t>Humi </a:t>
            </a:r>
            <a:r>
              <a:rPr lang="ko-KR" altLang="en-US" sz="1200">
                <a:latin typeface="+mn-ea"/>
              </a:rPr>
              <a:t>값에서 </a:t>
            </a:r>
            <a:r>
              <a:rPr lang="en-US" altLang="ko-KR" sz="1200">
                <a:latin typeface="+mn-ea"/>
              </a:rPr>
              <a:t>Insp</a:t>
            </a:r>
            <a:r>
              <a:rPr lang="ko-KR" altLang="en-US" sz="1200">
                <a:latin typeface="+mn-ea"/>
              </a:rPr>
              <a:t>의 </a:t>
            </a:r>
            <a:endParaRPr lang="en-US" altLang="ko-KR" sz="1200">
              <a:latin typeface="+mn-ea"/>
            </a:endParaRPr>
          </a:p>
          <a:p>
            <a:pPr algn="ctr">
              <a:lnSpc>
                <a:spcPts val="2200"/>
              </a:lnSpc>
            </a:pPr>
            <a:r>
              <a:rPr lang="ko-KR" altLang="en-US" sz="1200">
                <a:latin typeface="+mn-ea"/>
              </a:rPr>
              <a:t>데이터값인 </a:t>
            </a:r>
            <a:r>
              <a:rPr lang="en-US" altLang="ko-KR" sz="1200">
                <a:latin typeface="+mn-ea"/>
              </a:rPr>
              <a:t>OK</a:t>
            </a:r>
            <a:r>
              <a:rPr lang="ko-KR" altLang="en-US" sz="1200">
                <a:latin typeface="+mn-ea"/>
              </a:rPr>
              <a:t>와 </a:t>
            </a:r>
            <a:r>
              <a:rPr lang="en-US" altLang="ko-KR" sz="1200">
                <a:latin typeface="+mn-ea"/>
              </a:rPr>
              <a:t>NG</a:t>
            </a:r>
            <a:r>
              <a:rPr lang="ko-KR" altLang="en-US" sz="1200">
                <a:latin typeface="+mn-ea"/>
              </a:rPr>
              <a:t>를 </a:t>
            </a:r>
            <a:endParaRPr lang="en-US" altLang="ko-KR" sz="1200">
              <a:latin typeface="+mn-ea"/>
            </a:endParaRPr>
          </a:p>
          <a:p>
            <a:pPr algn="ctr">
              <a:lnSpc>
                <a:spcPts val="2200"/>
              </a:lnSpc>
            </a:pPr>
            <a:r>
              <a:rPr lang="ko-KR" altLang="en-US" sz="1200">
                <a:latin typeface="+mn-ea"/>
              </a:rPr>
              <a:t>파이 그래프로 표시한 것으로</a:t>
            </a:r>
            <a:r>
              <a:rPr lang="en-US" altLang="ko-KR" sz="1200">
                <a:latin typeface="+mn-ea"/>
              </a:rPr>
              <a:t>,</a:t>
            </a:r>
          </a:p>
          <a:p>
            <a:pPr algn="ctr">
              <a:lnSpc>
                <a:spcPts val="2200"/>
              </a:lnSpc>
            </a:pPr>
            <a:r>
              <a:rPr lang="ko-KR" altLang="en-US" sz="1200">
                <a:latin typeface="+mn-ea"/>
              </a:rPr>
              <a:t>상대적인 비율을 쉽게 </a:t>
            </a:r>
            <a:endParaRPr lang="en-US" altLang="ko-KR" sz="1200">
              <a:latin typeface="+mn-ea"/>
            </a:endParaRPr>
          </a:p>
          <a:p>
            <a:pPr algn="ctr">
              <a:lnSpc>
                <a:spcPts val="2200"/>
              </a:lnSpc>
            </a:pPr>
            <a:r>
              <a:rPr lang="ko-KR" altLang="en-US" sz="1200">
                <a:latin typeface="+mn-ea"/>
              </a:rPr>
              <a:t>파악할 수 있다</a:t>
            </a:r>
          </a:p>
        </p:txBody>
      </p:sp>
      <p:pic>
        <p:nvPicPr>
          <p:cNvPr id="12" name="그림 11"/>
          <p:cNvPicPr>
            <a:picLocks noChangeAspect="1"/>
          </p:cNvPicPr>
          <p:nvPr/>
        </p:nvPicPr>
        <p:blipFill>
          <a:blip r:embed="rId4"/>
          <a:stretch>
            <a:fillRect/>
          </a:stretch>
        </p:blipFill>
        <p:spPr>
          <a:xfrm>
            <a:off x="2888312" y="1616835"/>
            <a:ext cx="3075898" cy="2422270"/>
          </a:xfrm>
          <a:prstGeom prst="rect">
            <a:avLst/>
          </a:prstGeom>
        </p:spPr>
      </p:pic>
    </p:spTree>
    <p:extLst>
      <p:ext uri="{BB962C8B-B14F-4D97-AF65-F5344CB8AC3E}">
        <p14:creationId xmlns:p14="http://schemas.microsoft.com/office/powerpoint/2010/main" val="3996235432"/>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524000" y="1"/>
            <a:ext cx="9144000" cy="5099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colab </a:t>
            </a:r>
            <a:r>
              <a:rPr lang="ko-KR" altLang="en-US" sz="2000" b="1">
                <a:solidFill>
                  <a:srgbClr val="000099"/>
                </a:solidFill>
                <a:latin typeface="+mn-ea"/>
              </a:rPr>
              <a:t>그래프 </a:t>
            </a:r>
            <a:r>
              <a:rPr lang="en-US" altLang="ko-KR" sz="2000" b="1">
                <a:solidFill>
                  <a:srgbClr val="000099"/>
                </a:solidFill>
                <a:latin typeface="+mn-ea"/>
              </a:rPr>
              <a:t>PC</a:t>
            </a:r>
            <a:r>
              <a:rPr lang="ko-KR" altLang="en-US" sz="2000" b="1">
                <a:solidFill>
                  <a:srgbClr val="000099"/>
                </a:solidFill>
                <a:latin typeface="+mn-ea"/>
              </a:rPr>
              <a:t>에 복사하기</a:t>
            </a:r>
            <a:endParaRPr lang="ko-KR" altLang="en-US" sz="2000" b="1" dirty="0">
              <a:solidFill>
                <a:srgbClr val="000099"/>
              </a:solidFill>
            </a:endParaRPr>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692697"/>
            <a:ext cx="6868951" cy="3851603"/>
          </a:xfrm>
          <a:prstGeom prst="rect">
            <a:avLst/>
          </a:prstGeom>
          <a:ln w="12700">
            <a:solidFill>
              <a:schemeClr val="tx1">
                <a:lumMod val="50000"/>
                <a:lumOff val="50000"/>
              </a:schemeClr>
            </a:solidFill>
          </a:ln>
        </p:spPr>
      </p:pic>
      <p:sp>
        <p:nvSpPr>
          <p:cNvPr id="8" name="TextBox 7"/>
          <p:cNvSpPr txBox="1"/>
          <p:nvPr/>
        </p:nvSpPr>
        <p:spPr>
          <a:xfrm>
            <a:off x="5166510" y="1199706"/>
            <a:ext cx="1963999" cy="461665"/>
          </a:xfrm>
          <a:prstGeom prst="rect">
            <a:avLst/>
          </a:prstGeom>
          <a:solidFill>
            <a:srgbClr val="CCECFF"/>
          </a:solidFill>
          <a:ln w="12700">
            <a:solidFill>
              <a:srgbClr val="0000FF"/>
            </a:solidFill>
          </a:ln>
        </p:spPr>
        <p:txBody>
          <a:bodyPr wrap="none" rtlCol="0">
            <a:spAutoFit/>
          </a:bodyPr>
          <a:lstStyle/>
          <a:p>
            <a:pPr marL="228600" indent="-228600">
              <a:buAutoNum type="arabicPeriod"/>
            </a:pPr>
            <a:r>
              <a:rPr lang="ko-KR" altLang="en-US" sz="1200"/>
              <a:t>그래프 위에서 마우스 </a:t>
            </a:r>
            <a:endParaRPr lang="en-US" altLang="ko-KR" sz="1200"/>
          </a:p>
          <a:p>
            <a:r>
              <a:rPr lang="en-US" altLang="ko-KR" sz="1200"/>
              <a:t>    </a:t>
            </a:r>
            <a:r>
              <a:rPr lang="ko-KR" altLang="en-US" sz="1200"/>
              <a:t>오른쪽 버튼 클릭</a:t>
            </a:r>
          </a:p>
        </p:txBody>
      </p:sp>
      <p:sp>
        <p:nvSpPr>
          <p:cNvPr id="9" name="TextBox 8"/>
          <p:cNvSpPr txBox="1"/>
          <p:nvPr/>
        </p:nvSpPr>
        <p:spPr>
          <a:xfrm>
            <a:off x="5565470" y="1883202"/>
            <a:ext cx="1851789" cy="461665"/>
          </a:xfrm>
          <a:prstGeom prst="rect">
            <a:avLst/>
          </a:prstGeom>
          <a:solidFill>
            <a:srgbClr val="CCECFF"/>
          </a:solidFill>
          <a:ln w="12700">
            <a:solidFill>
              <a:srgbClr val="0000FF"/>
            </a:solidFill>
          </a:ln>
        </p:spPr>
        <p:txBody>
          <a:bodyPr wrap="none" rtlCol="0">
            <a:spAutoFit/>
          </a:bodyPr>
          <a:lstStyle/>
          <a:p>
            <a:r>
              <a:rPr lang="en-US" altLang="ko-KR" sz="1200"/>
              <a:t>2. </a:t>
            </a:r>
            <a:r>
              <a:rPr lang="ko-KR" altLang="en-US" sz="1200"/>
              <a:t>이미지 다른 이름으로</a:t>
            </a:r>
            <a:br>
              <a:rPr lang="en-US" altLang="ko-KR" sz="1200"/>
            </a:br>
            <a:r>
              <a:rPr lang="en-US" altLang="ko-KR" sz="1200"/>
              <a:t>   </a:t>
            </a:r>
            <a:r>
              <a:rPr lang="ko-KR" altLang="en-US" sz="1200"/>
              <a:t> 저장 클릭</a:t>
            </a:r>
          </a:p>
        </p:txBody>
      </p:sp>
      <p:sp>
        <p:nvSpPr>
          <p:cNvPr id="10" name="모서리가 둥근 직사각형 9"/>
          <p:cNvSpPr/>
          <p:nvPr/>
        </p:nvSpPr>
        <p:spPr>
          <a:xfrm>
            <a:off x="3557709" y="2054079"/>
            <a:ext cx="1763921" cy="228600"/>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p:cNvCxnSpPr>
            <a:stCxn id="10" idx="3"/>
          </p:cNvCxnSpPr>
          <p:nvPr/>
        </p:nvCxnSpPr>
        <p:spPr>
          <a:xfrm>
            <a:off x="5321629" y="2168380"/>
            <a:ext cx="243840" cy="1"/>
          </a:xfrm>
          <a:prstGeom prst="straightConnector1">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a:blip r:embed="rId3"/>
          <a:stretch>
            <a:fillRect/>
          </a:stretch>
        </p:blipFill>
        <p:spPr>
          <a:xfrm>
            <a:off x="5565470" y="2851875"/>
            <a:ext cx="4976813" cy="2969636"/>
          </a:xfrm>
          <a:prstGeom prst="rect">
            <a:avLst/>
          </a:prstGeom>
          <a:noFill/>
          <a:ln w="12700">
            <a:solidFill>
              <a:schemeClr val="tx1">
                <a:lumMod val="50000"/>
                <a:lumOff val="50000"/>
              </a:schemeClr>
            </a:solidFill>
          </a:ln>
        </p:spPr>
      </p:pic>
      <p:sp>
        <p:nvSpPr>
          <p:cNvPr id="13" name="모서리가 둥근 직사각형 12"/>
          <p:cNvSpPr/>
          <p:nvPr/>
        </p:nvSpPr>
        <p:spPr>
          <a:xfrm>
            <a:off x="6470486" y="4934861"/>
            <a:ext cx="979061" cy="249149"/>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6833269" y="4080350"/>
            <a:ext cx="2643801" cy="646331"/>
          </a:xfrm>
          <a:prstGeom prst="rect">
            <a:avLst/>
          </a:prstGeom>
          <a:solidFill>
            <a:srgbClr val="CCECFF"/>
          </a:solidFill>
          <a:ln w="12700">
            <a:solidFill>
              <a:srgbClr val="0000FF"/>
            </a:solidFill>
          </a:ln>
        </p:spPr>
        <p:txBody>
          <a:bodyPr wrap="square" rtlCol="0">
            <a:spAutoFit/>
          </a:bodyPr>
          <a:lstStyle/>
          <a:p>
            <a:r>
              <a:rPr lang="en-US" altLang="ko-KR" sz="1200"/>
              <a:t>3. </a:t>
            </a:r>
            <a:r>
              <a:rPr lang="ko-KR" altLang="en-US" sz="1200"/>
              <a:t>기본 파일명이 다운로드</a:t>
            </a:r>
            <a:r>
              <a:rPr lang="en-US" altLang="ko-KR" sz="1200"/>
              <a:t>.png</a:t>
            </a:r>
            <a:r>
              <a:rPr lang="ko-KR" altLang="en-US" sz="1200"/>
              <a:t>로</a:t>
            </a:r>
            <a:br>
              <a:rPr lang="en-US" altLang="ko-KR" sz="1200"/>
            </a:br>
            <a:r>
              <a:rPr lang="en-US" altLang="ko-KR" sz="1200"/>
              <a:t>   </a:t>
            </a:r>
            <a:r>
              <a:rPr lang="ko-KR" altLang="en-US" sz="1200"/>
              <a:t>설정되어 있으므로 그래프 특성에 </a:t>
            </a:r>
            <a:br>
              <a:rPr lang="en-US" altLang="ko-KR" sz="1200"/>
            </a:br>
            <a:r>
              <a:rPr lang="en-US" altLang="ko-KR" sz="1200"/>
              <a:t>   </a:t>
            </a:r>
            <a:r>
              <a:rPr lang="ko-KR" altLang="en-US" sz="1200"/>
              <a:t>맞게 수정하여야 한다</a:t>
            </a:r>
          </a:p>
        </p:txBody>
      </p:sp>
      <p:cxnSp>
        <p:nvCxnSpPr>
          <p:cNvPr id="15" name="직선 화살표 연결선 14"/>
          <p:cNvCxnSpPr>
            <a:stCxn id="13" idx="0"/>
          </p:cNvCxnSpPr>
          <p:nvPr/>
        </p:nvCxnSpPr>
        <p:spPr>
          <a:xfrm flipV="1">
            <a:off x="6960017" y="4726680"/>
            <a:ext cx="41759" cy="208180"/>
          </a:xfrm>
          <a:prstGeom prst="straightConnector1">
            <a:avLst/>
          </a:prstGeom>
          <a:ln w="19050">
            <a:solidFill>
              <a:srgbClr val="0000FF"/>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54311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21682"/>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designer </a:t>
            </a:r>
            <a:r>
              <a:rPr lang="en-US" altLang="ko-KR" sz="2000" b="1">
                <a:solidFill>
                  <a:srgbClr val="000099"/>
                </a:solidFill>
                <a:latin typeface="+mn-ea"/>
                <a:sym typeface="Wingdings" panose="05000000000000000000" pitchFamily="2" charset="2"/>
              </a:rPr>
              <a:t> </a:t>
            </a:r>
            <a:r>
              <a:rPr lang="en-US" altLang="ko-KR" sz="2000" b="1">
                <a:solidFill>
                  <a:srgbClr val="000099"/>
                </a:solidFill>
                <a:latin typeface="+mn-ea"/>
              </a:rPr>
              <a:t>GUI </a:t>
            </a:r>
            <a:r>
              <a:rPr lang="ko-KR" altLang="en-US" sz="2000" b="1">
                <a:solidFill>
                  <a:srgbClr val="000099"/>
                </a:solidFill>
                <a:latin typeface="+mn-ea"/>
              </a:rPr>
              <a:t>설계 </a:t>
            </a:r>
            <a:r>
              <a:rPr lang="en-US" altLang="ko-KR" sz="2000" b="1">
                <a:solidFill>
                  <a:srgbClr val="000099"/>
                </a:solidFill>
                <a:latin typeface="+mn-ea"/>
              </a:rPr>
              <a:t>: THgraph_gui.ui</a:t>
            </a:r>
            <a:endParaRPr lang="ko-KR" altLang="en-US" sz="2000" b="1" dirty="0">
              <a:solidFill>
                <a:srgbClr val="000099"/>
              </a:solidFill>
            </a:endParaRPr>
          </a:p>
        </p:txBody>
      </p:sp>
      <p:pic>
        <p:nvPicPr>
          <p:cNvPr id="2" name="그림 1"/>
          <p:cNvPicPr>
            <a:picLocks noChangeAspect="1"/>
          </p:cNvPicPr>
          <p:nvPr/>
        </p:nvPicPr>
        <p:blipFill>
          <a:blip r:embed="rId2"/>
          <a:stretch>
            <a:fillRect/>
          </a:stretch>
        </p:blipFill>
        <p:spPr>
          <a:xfrm>
            <a:off x="3143672" y="1340768"/>
            <a:ext cx="5696745" cy="4039164"/>
          </a:xfrm>
          <a:prstGeom prst="rect">
            <a:avLst/>
          </a:prstGeom>
          <a:ln w="15875">
            <a:solidFill>
              <a:schemeClr val="tx1">
                <a:lumMod val="65000"/>
                <a:lumOff val="35000"/>
              </a:schemeClr>
            </a:solidFill>
          </a:ln>
        </p:spPr>
      </p:pic>
      <p:cxnSp>
        <p:nvCxnSpPr>
          <p:cNvPr id="4" name="직선 화살표 연결선 3"/>
          <p:cNvCxnSpPr/>
          <p:nvPr/>
        </p:nvCxnSpPr>
        <p:spPr>
          <a:xfrm flipV="1">
            <a:off x="2783631" y="1772816"/>
            <a:ext cx="360040" cy="72008"/>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954559" y="1660158"/>
            <a:ext cx="829073" cy="369332"/>
          </a:xfrm>
          <a:prstGeom prst="rect">
            <a:avLst/>
          </a:prstGeom>
          <a:noFill/>
        </p:spPr>
        <p:txBody>
          <a:bodyPr wrap="none" rtlCol="0">
            <a:spAutoFit/>
          </a:bodyPr>
          <a:lstStyle/>
          <a:p>
            <a:r>
              <a:rPr lang="en-US" altLang="ko-KR"/>
              <a:t>Frame</a:t>
            </a:r>
            <a:endParaRPr lang="ko-KR" altLang="en-US"/>
          </a:p>
        </p:txBody>
      </p:sp>
      <p:cxnSp>
        <p:nvCxnSpPr>
          <p:cNvPr id="38" name="직선 화살표 연결선 37"/>
          <p:cNvCxnSpPr/>
          <p:nvPr/>
        </p:nvCxnSpPr>
        <p:spPr>
          <a:xfrm flipH="1">
            <a:off x="5807967" y="1124744"/>
            <a:ext cx="148072" cy="648072"/>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467467" y="797792"/>
            <a:ext cx="732893" cy="369332"/>
          </a:xfrm>
          <a:prstGeom prst="rect">
            <a:avLst/>
          </a:prstGeom>
          <a:noFill/>
        </p:spPr>
        <p:txBody>
          <a:bodyPr wrap="none" rtlCol="0">
            <a:spAutoFit/>
          </a:bodyPr>
          <a:lstStyle/>
          <a:p>
            <a:r>
              <a:rPr lang="en-US" altLang="ko-KR"/>
              <a:t>Label</a:t>
            </a:r>
            <a:endParaRPr lang="ko-KR" altLang="en-US"/>
          </a:p>
        </p:txBody>
      </p:sp>
      <p:cxnSp>
        <p:nvCxnSpPr>
          <p:cNvPr id="40" name="직선 화살표 연결선 39"/>
          <p:cNvCxnSpPr/>
          <p:nvPr/>
        </p:nvCxnSpPr>
        <p:spPr>
          <a:xfrm>
            <a:off x="2889615" y="3360350"/>
            <a:ext cx="470080"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393791" y="3175684"/>
            <a:ext cx="1556836" cy="369332"/>
          </a:xfrm>
          <a:prstGeom prst="rect">
            <a:avLst/>
          </a:prstGeom>
          <a:noFill/>
        </p:spPr>
        <p:txBody>
          <a:bodyPr wrap="none" rtlCol="0">
            <a:spAutoFit/>
          </a:bodyPr>
          <a:lstStyle/>
          <a:p>
            <a:r>
              <a:rPr lang="en-US" altLang="ko-KR"/>
              <a:t>graphicsView</a:t>
            </a:r>
            <a:endParaRPr lang="ko-KR" altLang="en-US"/>
          </a:p>
        </p:txBody>
      </p:sp>
      <p:cxnSp>
        <p:nvCxnSpPr>
          <p:cNvPr id="42" name="직선 화살표 연결선 41"/>
          <p:cNvCxnSpPr/>
          <p:nvPr/>
        </p:nvCxnSpPr>
        <p:spPr>
          <a:xfrm>
            <a:off x="2783631" y="4797152"/>
            <a:ext cx="1334176"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050739" y="4582571"/>
            <a:ext cx="732893" cy="369332"/>
          </a:xfrm>
          <a:prstGeom prst="rect">
            <a:avLst/>
          </a:prstGeom>
          <a:noFill/>
        </p:spPr>
        <p:txBody>
          <a:bodyPr wrap="none" rtlCol="0">
            <a:spAutoFit/>
          </a:bodyPr>
          <a:lstStyle/>
          <a:p>
            <a:r>
              <a:rPr lang="en-US" altLang="ko-KR"/>
              <a:t>Label</a:t>
            </a:r>
            <a:endParaRPr lang="ko-KR" altLang="en-US"/>
          </a:p>
        </p:txBody>
      </p:sp>
      <p:cxnSp>
        <p:nvCxnSpPr>
          <p:cNvPr id="45" name="직선 화살표 연결선 44"/>
          <p:cNvCxnSpPr/>
          <p:nvPr/>
        </p:nvCxnSpPr>
        <p:spPr>
          <a:xfrm>
            <a:off x="2351584" y="5157192"/>
            <a:ext cx="1296146"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266619" y="4972526"/>
            <a:ext cx="1083951" cy="369332"/>
          </a:xfrm>
          <a:prstGeom prst="rect">
            <a:avLst/>
          </a:prstGeom>
          <a:noFill/>
        </p:spPr>
        <p:txBody>
          <a:bodyPr wrap="none" rtlCol="0">
            <a:spAutoFit/>
          </a:bodyPr>
          <a:lstStyle/>
          <a:p>
            <a:r>
              <a:rPr lang="en-US" altLang="ko-KR"/>
              <a:t>Line Edit</a:t>
            </a:r>
            <a:endParaRPr lang="ko-KR" altLang="en-US"/>
          </a:p>
        </p:txBody>
      </p:sp>
      <p:sp>
        <p:nvSpPr>
          <p:cNvPr id="5" name="TextBox 4"/>
          <p:cNvSpPr txBox="1"/>
          <p:nvPr/>
        </p:nvSpPr>
        <p:spPr>
          <a:xfrm>
            <a:off x="1904474" y="5400711"/>
            <a:ext cx="5953809" cy="307777"/>
          </a:xfrm>
          <a:prstGeom prst="rect">
            <a:avLst/>
          </a:prstGeom>
          <a:noFill/>
        </p:spPr>
        <p:txBody>
          <a:bodyPr wrap="none" rtlCol="0">
            <a:spAutoFit/>
          </a:bodyPr>
          <a:lstStyle/>
          <a:p>
            <a:r>
              <a:rPr lang="en-US" altLang="ko-KR" sz="1400" b="1">
                <a:solidFill>
                  <a:srgbClr val="002060"/>
                </a:solidFill>
              </a:rPr>
              <a:t>Object Name :          disTemp               disHumi                disCds</a:t>
            </a:r>
            <a:endParaRPr lang="ko-KR" altLang="en-US" sz="1400" b="1">
              <a:solidFill>
                <a:srgbClr val="002060"/>
              </a:solidFill>
            </a:endParaRPr>
          </a:p>
        </p:txBody>
      </p:sp>
      <p:sp>
        <p:nvSpPr>
          <p:cNvPr id="7" name="TextBox 6"/>
          <p:cNvSpPr txBox="1"/>
          <p:nvPr/>
        </p:nvSpPr>
        <p:spPr>
          <a:xfrm>
            <a:off x="2889614" y="6309320"/>
            <a:ext cx="6518754" cy="369332"/>
          </a:xfrm>
          <a:prstGeom prst="rect">
            <a:avLst/>
          </a:prstGeom>
          <a:noFill/>
        </p:spPr>
        <p:txBody>
          <a:bodyPr wrap="square" rtlCol="0">
            <a:spAutoFit/>
          </a:bodyPr>
          <a:lstStyle/>
          <a:p>
            <a:r>
              <a:rPr lang="en-US" altLang="ko-KR" b="1">
                <a:solidFill>
                  <a:srgbClr val="002060"/>
                </a:solidFill>
              </a:rPr>
              <a:t>pyuic5 –x THgraph_gui.ui –o THgraph_gui.py</a:t>
            </a:r>
            <a:endParaRPr lang="ko-KR" altLang="en-US" b="1">
              <a:solidFill>
                <a:srgbClr val="002060"/>
              </a:solidFill>
            </a:endParaRPr>
          </a:p>
        </p:txBody>
      </p:sp>
    </p:spTree>
    <p:extLst>
      <p:ext uri="{BB962C8B-B14F-4D97-AF65-F5344CB8AC3E}">
        <p14:creationId xmlns:p14="http://schemas.microsoft.com/office/powerpoint/2010/main" val="3995112914"/>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12948" y="-34627"/>
            <a:ext cx="12179052" cy="238350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2562" algn="ctr">
              <a:defRPr/>
            </a:pPr>
            <a:r>
              <a:rPr lang="ko-KR" altLang="en-US" sz="4800" b="1" dirty="0">
                <a:solidFill>
                  <a:schemeClr val="bg1"/>
                </a:solidFill>
                <a:latin typeface="+mn-ea"/>
              </a:rPr>
              <a:t>인공지능</a:t>
            </a:r>
            <a:r>
              <a:rPr lang="en-US" altLang="ko-KR" sz="4800" b="1" dirty="0">
                <a:solidFill>
                  <a:schemeClr val="bg1"/>
                </a:solidFill>
                <a:latin typeface="+mn-ea"/>
              </a:rPr>
              <a:t>, </a:t>
            </a:r>
            <a:r>
              <a:rPr lang="ko-KR" altLang="en-US" sz="4800" b="1" dirty="0">
                <a:solidFill>
                  <a:schemeClr val="bg1"/>
                </a:solidFill>
                <a:latin typeface="+mn-ea"/>
              </a:rPr>
              <a:t>머신러닝</a:t>
            </a:r>
            <a:endParaRPr lang="ko-KR" altLang="en-US" sz="4800" b="1" dirty="0">
              <a:solidFill>
                <a:schemeClr val="bg1"/>
              </a:solidFill>
            </a:endParaRPr>
          </a:p>
        </p:txBody>
      </p:sp>
    </p:spTree>
    <p:extLst>
      <p:ext uri="{BB962C8B-B14F-4D97-AF65-F5344CB8AC3E}">
        <p14:creationId xmlns:p14="http://schemas.microsoft.com/office/powerpoint/2010/main" val="1312150258"/>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ko-KR" altLang="en-US" b="1" dirty="0"/>
              <a:t>인공지능의 구성</a:t>
            </a:r>
          </a:p>
        </p:txBody>
      </p:sp>
      <p:sp>
        <p:nvSpPr>
          <p:cNvPr id="33" name="사각형: 둥근 모서리 32">
            <a:extLst>
              <a:ext uri="{FF2B5EF4-FFF2-40B4-BE49-F238E27FC236}">
                <a16:creationId xmlns:a16="http://schemas.microsoft.com/office/drawing/2014/main" id="{E5152706-E4FD-EE0E-2F37-0199AF1A33C1}"/>
              </a:ext>
            </a:extLst>
          </p:cNvPr>
          <p:cNvSpPr/>
          <p:nvPr/>
        </p:nvSpPr>
        <p:spPr>
          <a:xfrm>
            <a:off x="1414464" y="1071563"/>
            <a:ext cx="8858250" cy="3657599"/>
          </a:xfrm>
          <a:prstGeom prst="roundRect">
            <a:avLst/>
          </a:prstGeom>
          <a:solidFill>
            <a:schemeClr val="accent6">
              <a:lumMod val="20000"/>
              <a:lumOff val="80000"/>
            </a:schemeClr>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33">
            <a:extLst>
              <a:ext uri="{FF2B5EF4-FFF2-40B4-BE49-F238E27FC236}">
                <a16:creationId xmlns:a16="http://schemas.microsoft.com/office/drawing/2014/main" id="{13E51761-69F6-1033-4081-DDA4D614F7F6}"/>
              </a:ext>
            </a:extLst>
          </p:cNvPr>
          <p:cNvSpPr/>
          <p:nvPr/>
        </p:nvSpPr>
        <p:spPr>
          <a:xfrm>
            <a:off x="4200522" y="1357313"/>
            <a:ext cx="5915028" cy="3243262"/>
          </a:xfrm>
          <a:prstGeom prst="roundRect">
            <a:avLst/>
          </a:prstGeom>
          <a:solidFill>
            <a:schemeClr val="accent1">
              <a:lumMod val="20000"/>
              <a:lumOff val="80000"/>
            </a:schemeClr>
          </a:solidFill>
          <a:ln w="254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4">
            <a:extLst>
              <a:ext uri="{FF2B5EF4-FFF2-40B4-BE49-F238E27FC236}">
                <a16:creationId xmlns:a16="http://schemas.microsoft.com/office/drawing/2014/main" id="{904EBD33-6319-7868-3422-531551584918}"/>
              </a:ext>
            </a:extLst>
          </p:cNvPr>
          <p:cNvSpPr/>
          <p:nvPr/>
        </p:nvSpPr>
        <p:spPr>
          <a:xfrm>
            <a:off x="6972300" y="1685925"/>
            <a:ext cx="3018367" cy="2767895"/>
          </a:xfrm>
          <a:prstGeom prst="roundRect">
            <a:avLst/>
          </a:prstGeom>
          <a:solidFill>
            <a:schemeClr val="accent4">
              <a:lumMod val="20000"/>
              <a:lumOff val="80000"/>
            </a:schemeClr>
          </a:solidFill>
          <a:ln w="254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림 35">
            <a:extLst>
              <a:ext uri="{FF2B5EF4-FFF2-40B4-BE49-F238E27FC236}">
                <a16:creationId xmlns:a16="http://schemas.microsoft.com/office/drawing/2014/main" id="{E68FB8C7-8055-9FDB-9758-DB938ED444A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114548" y="2978944"/>
            <a:ext cx="1428749" cy="1539170"/>
          </a:xfrm>
          <a:prstGeom prst="rect">
            <a:avLst/>
          </a:prstGeom>
        </p:spPr>
      </p:pic>
      <p:pic>
        <p:nvPicPr>
          <p:cNvPr id="37" name="그림 36">
            <a:extLst>
              <a:ext uri="{FF2B5EF4-FFF2-40B4-BE49-F238E27FC236}">
                <a16:creationId xmlns:a16="http://schemas.microsoft.com/office/drawing/2014/main" id="{D902D327-6352-B58F-147B-343F1A8BFB6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79518" y="3181791"/>
            <a:ext cx="1847851" cy="1133475"/>
          </a:xfrm>
          <a:prstGeom prst="rect">
            <a:avLst/>
          </a:prstGeom>
        </p:spPr>
      </p:pic>
      <p:pic>
        <p:nvPicPr>
          <p:cNvPr id="38" name="그림 37">
            <a:extLst>
              <a:ext uri="{FF2B5EF4-FFF2-40B4-BE49-F238E27FC236}">
                <a16:creationId xmlns:a16="http://schemas.microsoft.com/office/drawing/2014/main" id="{4E1EDD62-80F5-D957-643E-29B852C142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41026" y="3067491"/>
            <a:ext cx="2033587" cy="1247775"/>
          </a:xfrm>
          <a:prstGeom prst="rect">
            <a:avLst/>
          </a:prstGeom>
        </p:spPr>
      </p:pic>
      <p:sp>
        <p:nvSpPr>
          <p:cNvPr id="39" name="TextBox 38">
            <a:extLst>
              <a:ext uri="{FF2B5EF4-FFF2-40B4-BE49-F238E27FC236}">
                <a16:creationId xmlns:a16="http://schemas.microsoft.com/office/drawing/2014/main" id="{39EC3992-E4F4-F556-D868-6663C3E450EF}"/>
              </a:ext>
            </a:extLst>
          </p:cNvPr>
          <p:cNvSpPr txBox="1"/>
          <p:nvPr/>
        </p:nvSpPr>
        <p:spPr>
          <a:xfrm>
            <a:off x="1647821" y="1357313"/>
            <a:ext cx="2552701" cy="2015936"/>
          </a:xfrm>
          <a:prstGeom prst="rect">
            <a:avLst/>
          </a:prstGeom>
          <a:noFill/>
        </p:spPr>
        <p:txBody>
          <a:bodyPr wrap="square" rtlCol="0">
            <a:spAutoFit/>
          </a:bodyPr>
          <a:lstStyle/>
          <a:p>
            <a:r>
              <a:rPr lang="ko-KR" altLang="en-US" sz="3200" b="1" dirty="0">
                <a:solidFill>
                  <a:schemeClr val="accent6">
                    <a:lumMod val="50000"/>
                  </a:schemeClr>
                </a:solidFill>
              </a:rPr>
              <a:t>인공지능</a:t>
            </a:r>
            <a:endParaRPr lang="en-US" altLang="ko-KR" sz="3200" b="1" dirty="0">
              <a:solidFill>
                <a:schemeClr val="accent6">
                  <a:lumMod val="50000"/>
                </a:schemeClr>
              </a:solidFill>
            </a:endParaRPr>
          </a:p>
          <a:p>
            <a:pPr>
              <a:lnSpc>
                <a:spcPts val="3000"/>
              </a:lnSpc>
            </a:pPr>
            <a:r>
              <a:rPr lang="ko-KR" altLang="en-US" sz="1600" b="1" dirty="0">
                <a:solidFill>
                  <a:schemeClr val="accent6">
                    <a:lumMod val="50000"/>
                  </a:schemeClr>
                </a:solidFill>
              </a:rPr>
              <a:t>인간이 가진 지적 능력을 컴퓨터를 통해 구현하는 기술</a:t>
            </a:r>
            <a:endParaRPr lang="en-US" altLang="ko-KR" sz="1600" b="1" dirty="0">
              <a:solidFill>
                <a:schemeClr val="accent6">
                  <a:lumMod val="50000"/>
                </a:schemeClr>
              </a:solidFill>
            </a:endParaRPr>
          </a:p>
          <a:p>
            <a:endParaRPr lang="ko-KR" altLang="en-US" b="1" dirty="0">
              <a:solidFill>
                <a:schemeClr val="accent6">
                  <a:lumMod val="50000"/>
                </a:schemeClr>
              </a:solidFill>
            </a:endParaRPr>
          </a:p>
        </p:txBody>
      </p:sp>
      <p:sp>
        <p:nvSpPr>
          <p:cNvPr id="40" name="TextBox 39">
            <a:extLst>
              <a:ext uri="{FF2B5EF4-FFF2-40B4-BE49-F238E27FC236}">
                <a16:creationId xmlns:a16="http://schemas.microsoft.com/office/drawing/2014/main" id="{D03698BF-1198-F53F-9FDB-E1283ED27D24}"/>
              </a:ext>
            </a:extLst>
          </p:cNvPr>
          <p:cNvSpPr txBox="1"/>
          <p:nvPr/>
        </p:nvSpPr>
        <p:spPr>
          <a:xfrm>
            <a:off x="4333869" y="1435790"/>
            <a:ext cx="2652711" cy="1687450"/>
          </a:xfrm>
          <a:prstGeom prst="rect">
            <a:avLst/>
          </a:prstGeom>
          <a:noFill/>
        </p:spPr>
        <p:txBody>
          <a:bodyPr wrap="square" rtlCol="0">
            <a:spAutoFit/>
          </a:bodyPr>
          <a:lstStyle/>
          <a:p>
            <a:r>
              <a:rPr lang="ko-KR" altLang="en-US" sz="3200" b="1" dirty="0">
                <a:solidFill>
                  <a:schemeClr val="accent1">
                    <a:lumMod val="50000"/>
                  </a:schemeClr>
                </a:solidFill>
              </a:rPr>
              <a:t>머신러닝</a:t>
            </a:r>
            <a:endParaRPr lang="en-US" altLang="ko-KR" sz="3200" b="1" dirty="0">
              <a:solidFill>
                <a:schemeClr val="accent1">
                  <a:lumMod val="50000"/>
                </a:schemeClr>
              </a:solidFill>
            </a:endParaRPr>
          </a:p>
          <a:p>
            <a:pPr>
              <a:lnSpc>
                <a:spcPts val="3000"/>
              </a:lnSpc>
            </a:pPr>
            <a:r>
              <a:rPr lang="ko-KR" altLang="en-US" sz="1600" b="1" dirty="0">
                <a:solidFill>
                  <a:schemeClr val="accent1">
                    <a:lumMod val="50000"/>
                  </a:schemeClr>
                </a:solidFill>
              </a:rPr>
              <a:t>컴퓨터가 인간의 지적</a:t>
            </a:r>
            <a:endParaRPr lang="en-US" altLang="ko-KR" sz="1600" b="1" dirty="0">
              <a:solidFill>
                <a:schemeClr val="accent1">
                  <a:lumMod val="50000"/>
                </a:schemeClr>
              </a:solidFill>
            </a:endParaRPr>
          </a:p>
          <a:p>
            <a:pPr>
              <a:lnSpc>
                <a:spcPts val="3000"/>
              </a:lnSpc>
            </a:pPr>
            <a:r>
              <a:rPr lang="ko-KR" altLang="en-US" sz="1600" b="1" dirty="0">
                <a:solidFill>
                  <a:schemeClr val="accent1">
                    <a:lumMod val="50000"/>
                  </a:schemeClr>
                </a:solidFill>
              </a:rPr>
              <a:t>능력을 갖도록 훈련시키는 기술</a:t>
            </a:r>
            <a:endParaRPr lang="ko-KR" altLang="en-US" b="1" dirty="0">
              <a:solidFill>
                <a:schemeClr val="accent1">
                  <a:lumMod val="50000"/>
                </a:schemeClr>
              </a:solidFill>
            </a:endParaRPr>
          </a:p>
        </p:txBody>
      </p:sp>
      <p:sp>
        <p:nvSpPr>
          <p:cNvPr id="41" name="TextBox 40">
            <a:extLst>
              <a:ext uri="{FF2B5EF4-FFF2-40B4-BE49-F238E27FC236}">
                <a16:creationId xmlns:a16="http://schemas.microsoft.com/office/drawing/2014/main" id="{DD42DC4D-5E6A-6C6C-F8BD-249628D8D0C5}"/>
              </a:ext>
            </a:extLst>
          </p:cNvPr>
          <p:cNvSpPr txBox="1"/>
          <p:nvPr/>
        </p:nvSpPr>
        <p:spPr>
          <a:xfrm>
            <a:off x="7119927" y="1763874"/>
            <a:ext cx="2767023" cy="1302729"/>
          </a:xfrm>
          <a:prstGeom prst="rect">
            <a:avLst/>
          </a:prstGeom>
          <a:noFill/>
        </p:spPr>
        <p:txBody>
          <a:bodyPr wrap="square" rtlCol="0">
            <a:spAutoFit/>
          </a:bodyPr>
          <a:lstStyle/>
          <a:p>
            <a:r>
              <a:rPr lang="ko-KR" altLang="en-US" sz="3200" b="1" dirty="0">
                <a:solidFill>
                  <a:schemeClr val="accent4">
                    <a:lumMod val="50000"/>
                  </a:schemeClr>
                </a:solidFill>
              </a:rPr>
              <a:t>딥러닝</a:t>
            </a:r>
            <a:endParaRPr lang="en-US" altLang="ko-KR" sz="3200" b="1" dirty="0">
              <a:solidFill>
                <a:schemeClr val="accent4">
                  <a:lumMod val="50000"/>
                </a:schemeClr>
              </a:solidFill>
            </a:endParaRPr>
          </a:p>
          <a:p>
            <a:pPr>
              <a:lnSpc>
                <a:spcPts val="3000"/>
              </a:lnSpc>
            </a:pPr>
            <a:r>
              <a:rPr lang="ko-KR" altLang="en-US" sz="1600" b="1" dirty="0">
                <a:solidFill>
                  <a:schemeClr val="accent4">
                    <a:lumMod val="50000"/>
                  </a:schemeClr>
                </a:solidFill>
              </a:rPr>
              <a:t>컴퓨터가 스스로 학습하도록 훈련시키는 기술</a:t>
            </a:r>
            <a:endParaRPr lang="ko-KR" altLang="en-US" b="1" dirty="0">
              <a:solidFill>
                <a:schemeClr val="accent4">
                  <a:lumMod val="50000"/>
                </a:schemeClr>
              </a:solidFill>
            </a:endParaRPr>
          </a:p>
        </p:txBody>
      </p:sp>
    </p:spTree>
    <p:extLst>
      <p:ext uri="{BB962C8B-B14F-4D97-AF65-F5344CB8AC3E}">
        <p14:creationId xmlns:p14="http://schemas.microsoft.com/office/powerpoint/2010/main" val="783060308"/>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ko-KR" altLang="en-US" b="1" dirty="0"/>
              <a:t>기존 프로그램과 </a:t>
            </a:r>
            <a:r>
              <a:rPr lang="ko-KR" altLang="en-US" b="1" dirty="0" err="1"/>
              <a:t>머신러닝의</a:t>
            </a:r>
            <a:r>
              <a:rPr lang="ko-KR" altLang="en-US" b="1" dirty="0"/>
              <a:t> 차이</a:t>
            </a:r>
          </a:p>
        </p:txBody>
      </p:sp>
      <p:sp>
        <p:nvSpPr>
          <p:cNvPr id="2" name="직사각형 1">
            <a:extLst>
              <a:ext uri="{FF2B5EF4-FFF2-40B4-BE49-F238E27FC236}">
                <a16:creationId xmlns:a16="http://schemas.microsoft.com/office/drawing/2014/main" id="{C2B56C10-95EF-D104-4E67-DBBBE438D06E}"/>
              </a:ext>
            </a:extLst>
          </p:cNvPr>
          <p:cNvSpPr/>
          <p:nvPr/>
        </p:nvSpPr>
        <p:spPr>
          <a:xfrm>
            <a:off x="5663952" y="1268760"/>
            <a:ext cx="2779776" cy="31500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ko-KR" altLang="en-US" sz="1600">
              <a:solidFill>
                <a:schemeClr val="tx1"/>
              </a:solidFill>
            </a:endParaRPr>
          </a:p>
        </p:txBody>
      </p:sp>
      <p:sp>
        <p:nvSpPr>
          <p:cNvPr id="3" name="모서리가 둥근 직사각형 13">
            <a:extLst>
              <a:ext uri="{FF2B5EF4-FFF2-40B4-BE49-F238E27FC236}">
                <a16:creationId xmlns:a16="http://schemas.microsoft.com/office/drawing/2014/main" id="{6604EF84-C97F-44AA-9D49-2989E8569861}"/>
              </a:ext>
            </a:extLst>
          </p:cNvPr>
          <p:cNvSpPr/>
          <p:nvPr/>
        </p:nvSpPr>
        <p:spPr>
          <a:xfrm>
            <a:off x="5663952" y="1188690"/>
            <a:ext cx="2779776" cy="39423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solidFill>
                  <a:schemeClr val="tx1"/>
                </a:solidFill>
              </a:rPr>
              <a:t>머신 러닝</a:t>
            </a:r>
          </a:p>
        </p:txBody>
      </p:sp>
      <p:sp>
        <p:nvSpPr>
          <p:cNvPr id="4" name="직사각형 3">
            <a:extLst>
              <a:ext uri="{FF2B5EF4-FFF2-40B4-BE49-F238E27FC236}">
                <a16:creationId xmlns:a16="http://schemas.microsoft.com/office/drawing/2014/main" id="{C5C7E1F6-897B-2EB3-94E9-F809D82483F7}"/>
              </a:ext>
            </a:extLst>
          </p:cNvPr>
          <p:cNvSpPr/>
          <p:nvPr/>
        </p:nvSpPr>
        <p:spPr>
          <a:xfrm>
            <a:off x="2658624" y="1268760"/>
            <a:ext cx="2779776" cy="31500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ko-KR" altLang="en-US" sz="1600">
              <a:solidFill>
                <a:schemeClr val="tx1"/>
              </a:solidFill>
            </a:endParaRPr>
          </a:p>
        </p:txBody>
      </p:sp>
      <p:sp>
        <p:nvSpPr>
          <p:cNvPr id="5" name="모서리가 둥근 직사각형 15">
            <a:extLst>
              <a:ext uri="{FF2B5EF4-FFF2-40B4-BE49-F238E27FC236}">
                <a16:creationId xmlns:a16="http://schemas.microsoft.com/office/drawing/2014/main" id="{EC0606A1-1B33-E568-9943-9310A194CD82}"/>
              </a:ext>
            </a:extLst>
          </p:cNvPr>
          <p:cNvSpPr/>
          <p:nvPr/>
        </p:nvSpPr>
        <p:spPr>
          <a:xfrm>
            <a:off x="2658624" y="1188690"/>
            <a:ext cx="2779776" cy="39423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solidFill>
                  <a:schemeClr val="tx1"/>
                </a:solidFill>
              </a:rPr>
              <a:t>기존 프로그램</a:t>
            </a:r>
          </a:p>
        </p:txBody>
      </p:sp>
      <p:sp>
        <p:nvSpPr>
          <p:cNvPr id="6" name="위쪽 화살표 설명선 6">
            <a:extLst>
              <a:ext uri="{FF2B5EF4-FFF2-40B4-BE49-F238E27FC236}">
                <a16:creationId xmlns:a16="http://schemas.microsoft.com/office/drawing/2014/main" id="{33656287-0D48-2C7E-3ADA-77F28859C6AD}"/>
              </a:ext>
            </a:extLst>
          </p:cNvPr>
          <p:cNvSpPr/>
          <p:nvPr/>
        </p:nvSpPr>
        <p:spPr>
          <a:xfrm flipV="1">
            <a:off x="3094749" y="2459337"/>
            <a:ext cx="1943333" cy="1372653"/>
          </a:xfrm>
          <a:prstGeom prst="upArrowCallou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7" name="사다리꼴 6">
            <a:extLst>
              <a:ext uri="{FF2B5EF4-FFF2-40B4-BE49-F238E27FC236}">
                <a16:creationId xmlns:a16="http://schemas.microsoft.com/office/drawing/2014/main" id="{80B43B66-9193-208D-7259-6C8F3D29A011}"/>
              </a:ext>
            </a:extLst>
          </p:cNvPr>
          <p:cNvSpPr/>
          <p:nvPr/>
        </p:nvSpPr>
        <p:spPr>
          <a:xfrm flipV="1">
            <a:off x="4274102" y="2099043"/>
            <a:ext cx="772886" cy="371181"/>
          </a:xfrm>
          <a:prstGeom prst="trapezoi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사다리꼴 7">
            <a:extLst>
              <a:ext uri="{FF2B5EF4-FFF2-40B4-BE49-F238E27FC236}">
                <a16:creationId xmlns:a16="http://schemas.microsoft.com/office/drawing/2014/main" id="{C604E71B-C2A3-9C1A-F37A-9AD7D31E1DAE}"/>
              </a:ext>
            </a:extLst>
          </p:cNvPr>
          <p:cNvSpPr/>
          <p:nvPr/>
        </p:nvSpPr>
        <p:spPr>
          <a:xfrm flipV="1">
            <a:off x="3109865" y="2099043"/>
            <a:ext cx="772886" cy="371182"/>
          </a:xfrm>
          <a:prstGeom prst="trapezoi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0" name="모서리가 둥근 직사각형 9">
            <a:extLst>
              <a:ext uri="{FF2B5EF4-FFF2-40B4-BE49-F238E27FC236}">
                <a16:creationId xmlns:a16="http://schemas.microsoft.com/office/drawing/2014/main" id="{56A57EAC-A89C-C4BA-A277-CD7D56CB2D24}"/>
              </a:ext>
            </a:extLst>
          </p:cNvPr>
          <p:cNvSpPr/>
          <p:nvPr/>
        </p:nvSpPr>
        <p:spPr>
          <a:xfrm>
            <a:off x="3516642" y="3933907"/>
            <a:ext cx="1099545" cy="38255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solidFill>
                  <a:schemeClr val="tx1"/>
                </a:solidFill>
              </a:rPr>
              <a:t>출 력</a:t>
            </a:r>
          </a:p>
        </p:txBody>
      </p:sp>
      <p:sp>
        <p:nvSpPr>
          <p:cNvPr id="11" name="모서리가 둥근 직사각형 10">
            <a:extLst>
              <a:ext uri="{FF2B5EF4-FFF2-40B4-BE49-F238E27FC236}">
                <a16:creationId xmlns:a16="http://schemas.microsoft.com/office/drawing/2014/main" id="{82ED129B-6BA9-B118-348F-17CA49D66A9D}"/>
              </a:ext>
            </a:extLst>
          </p:cNvPr>
          <p:cNvSpPr/>
          <p:nvPr/>
        </p:nvSpPr>
        <p:spPr>
          <a:xfrm>
            <a:off x="2930749" y="1749658"/>
            <a:ext cx="1099545" cy="29457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solidFill>
                  <a:schemeClr val="tx1"/>
                </a:solidFill>
              </a:rPr>
              <a:t>입 력</a:t>
            </a:r>
          </a:p>
        </p:txBody>
      </p:sp>
      <p:sp>
        <p:nvSpPr>
          <p:cNvPr id="12" name="모서리가 둥근 직사각형 11">
            <a:extLst>
              <a:ext uri="{FF2B5EF4-FFF2-40B4-BE49-F238E27FC236}">
                <a16:creationId xmlns:a16="http://schemas.microsoft.com/office/drawing/2014/main" id="{335EE3A7-21CA-A64F-76AE-6DDB5CB56ACF}"/>
              </a:ext>
            </a:extLst>
          </p:cNvPr>
          <p:cNvSpPr/>
          <p:nvPr/>
        </p:nvSpPr>
        <p:spPr>
          <a:xfrm>
            <a:off x="4121046" y="1749658"/>
            <a:ext cx="1099545" cy="29457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600">
                <a:solidFill>
                  <a:schemeClr val="tx1"/>
                </a:solidFill>
              </a:rPr>
              <a:t>알고리즘</a:t>
            </a:r>
          </a:p>
        </p:txBody>
      </p:sp>
      <p:sp>
        <p:nvSpPr>
          <p:cNvPr id="13" name="위쪽 화살표 설명선 16">
            <a:extLst>
              <a:ext uri="{FF2B5EF4-FFF2-40B4-BE49-F238E27FC236}">
                <a16:creationId xmlns:a16="http://schemas.microsoft.com/office/drawing/2014/main" id="{8D91F21B-73FF-5F60-9BEC-8B50F1E25298}"/>
              </a:ext>
            </a:extLst>
          </p:cNvPr>
          <p:cNvSpPr/>
          <p:nvPr/>
        </p:nvSpPr>
        <p:spPr>
          <a:xfrm flipV="1">
            <a:off x="5993751" y="2425539"/>
            <a:ext cx="1943333" cy="1406452"/>
          </a:xfrm>
          <a:prstGeom prst="up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4" name="사다리꼴 13">
            <a:extLst>
              <a:ext uri="{FF2B5EF4-FFF2-40B4-BE49-F238E27FC236}">
                <a16:creationId xmlns:a16="http://schemas.microsoft.com/office/drawing/2014/main" id="{A747457F-0AAD-C6B1-6EDE-51D7C8D0FD14}"/>
              </a:ext>
            </a:extLst>
          </p:cNvPr>
          <p:cNvSpPr/>
          <p:nvPr/>
        </p:nvSpPr>
        <p:spPr>
          <a:xfrm flipV="1">
            <a:off x="7173104" y="2099044"/>
            <a:ext cx="772886" cy="337382"/>
          </a:xfrm>
          <a:prstGeom prst="trapezoi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5" name="사다리꼴 14">
            <a:extLst>
              <a:ext uri="{FF2B5EF4-FFF2-40B4-BE49-F238E27FC236}">
                <a16:creationId xmlns:a16="http://schemas.microsoft.com/office/drawing/2014/main" id="{B0C3E28E-2AE3-48A2-F96C-A1A7C4DE27AA}"/>
              </a:ext>
            </a:extLst>
          </p:cNvPr>
          <p:cNvSpPr/>
          <p:nvPr/>
        </p:nvSpPr>
        <p:spPr>
          <a:xfrm flipV="1">
            <a:off x="6008867" y="2099044"/>
            <a:ext cx="772886" cy="337381"/>
          </a:xfrm>
          <a:prstGeom prst="trapezoi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모서리가 둥근 직사각형 19">
            <a:extLst>
              <a:ext uri="{FF2B5EF4-FFF2-40B4-BE49-F238E27FC236}">
                <a16:creationId xmlns:a16="http://schemas.microsoft.com/office/drawing/2014/main" id="{9323CDBF-ED33-7CCE-5D65-94A3D93E7FD1}"/>
              </a:ext>
            </a:extLst>
          </p:cNvPr>
          <p:cNvSpPr/>
          <p:nvPr/>
        </p:nvSpPr>
        <p:spPr>
          <a:xfrm>
            <a:off x="6415644" y="3920580"/>
            <a:ext cx="1099545" cy="38255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600">
                <a:solidFill>
                  <a:schemeClr val="tx1"/>
                </a:solidFill>
              </a:rPr>
              <a:t>알고리즘</a:t>
            </a:r>
          </a:p>
        </p:txBody>
      </p:sp>
      <p:sp>
        <p:nvSpPr>
          <p:cNvPr id="17" name="모서리가 둥근 직사각형 20">
            <a:extLst>
              <a:ext uri="{FF2B5EF4-FFF2-40B4-BE49-F238E27FC236}">
                <a16:creationId xmlns:a16="http://schemas.microsoft.com/office/drawing/2014/main" id="{9B6AA76E-124C-807A-DB02-E1D9EA5822EA}"/>
              </a:ext>
            </a:extLst>
          </p:cNvPr>
          <p:cNvSpPr/>
          <p:nvPr/>
        </p:nvSpPr>
        <p:spPr>
          <a:xfrm>
            <a:off x="5829751" y="1715859"/>
            <a:ext cx="1099545" cy="29457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solidFill>
                  <a:schemeClr val="tx1"/>
                </a:solidFill>
              </a:rPr>
              <a:t>입 력</a:t>
            </a:r>
          </a:p>
        </p:txBody>
      </p:sp>
      <p:sp>
        <p:nvSpPr>
          <p:cNvPr id="18" name="모서리가 둥근 직사각형 21">
            <a:extLst>
              <a:ext uri="{FF2B5EF4-FFF2-40B4-BE49-F238E27FC236}">
                <a16:creationId xmlns:a16="http://schemas.microsoft.com/office/drawing/2014/main" id="{82A7C2AE-1BDF-5719-AFB8-9D3E2906BAF2}"/>
              </a:ext>
            </a:extLst>
          </p:cNvPr>
          <p:cNvSpPr/>
          <p:nvPr/>
        </p:nvSpPr>
        <p:spPr>
          <a:xfrm>
            <a:off x="7020048" y="1715859"/>
            <a:ext cx="1099545" cy="29457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600">
                <a:solidFill>
                  <a:schemeClr val="tx1"/>
                </a:solidFill>
              </a:rPr>
              <a:t>출 력</a:t>
            </a:r>
          </a:p>
        </p:txBody>
      </p:sp>
      <p:pic>
        <p:nvPicPr>
          <p:cNvPr id="19" name="그림 18">
            <a:extLst>
              <a:ext uri="{FF2B5EF4-FFF2-40B4-BE49-F238E27FC236}">
                <a16:creationId xmlns:a16="http://schemas.microsoft.com/office/drawing/2014/main" id="{F6BC5099-0264-84B8-BDB1-09D4E94B81C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67397" y="2512120"/>
            <a:ext cx="772886" cy="832619"/>
          </a:xfrm>
          <a:prstGeom prst="rect">
            <a:avLst/>
          </a:prstGeom>
        </p:spPr>
      </p:pic>
      <p:pic>
        <p:nvPicPr>
          <p:cNvPr id="20" name="그림 19">
            <a:extLst>
              <a:ext uri="{FF2B5EF4-FFF2-40B4-BE49-F238E27FC236}">
                <a16:creationId xmlns:a16="http://schemas.microsoft.com/office/drawing/2014/main" id="{4C59D154-ECEF-9CCA-F1C6-8000D9745E8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661601" y="2513742"/>
            <a:ext cx="809625" cy="819708"/>
          </a:xfrm>
          <a:prstGeom prst="rect">
            <a:avLst/>
          </a:prstGeom>
        </p:spPr>
      </p:pic>
    </p:spTree>
    <p:extLst>
      <p:ext uri="{BB962C8B-B14F-4D97-AF65-F5344CB8AC3E}">
        <p14:creationId xmlns:p14="http://schemas.microsoft.com/office/powerpoint/2010/main" val="4173752237"/>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ko-KR" altLang="en-US" b="1" dirty="0"/>
              <a:t>머신 러닝 학습 단계</a:t>
            </a:r>
          </a:p>
        </p:txBody>
      </p:sp>
      <p:pic>
        <p:nvPicPr>
          <p:cNvPr id="21" name="_x793485200">
            <a:extLst>
              <a:ext uri="{FF2B5EF4-FFF2-40B4-BE49-F238E27FC236}">
                <a16:creationId xmlns:a16="http://schemas.microsoft.com/office/drawing/2014/main" id="{3BCEB8CF-CC78-3560-9744-1E8F9783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156" y="1066800"/>
            <a:ext cx="9157392"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847714"/>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ko-KR" altLang="en-US" b="1" dirty="0"/>
              <a:t>머신러닝 종류</a:t>
            </a:r>
          </a:p>
        </p:txBody>
      </p:sp>
      <p:sp>
        <p:nvSpPr>
          <p:cNvPr id="2" name="모서리가 둥근 직사각형 1">
            <a:extLst>
              <a:ext uri="{FF2B5EF4-FFF2-40B4-BE49-F238E27FC236}">
                <a16:creationId xmlns:a16="http://schemas.microsoft.com/office/drawing/2014/main" id="{EF2CFEFB-D9F5-DB64-CC39-39EF2362BE0B}"/>
              </a:ext>
            </a:extLst>
          </p:cNvPr>
          <p:cNvSpPr/>
          <p:nvPr/>
        </p:nvSpPr>
        <p:spPr>
          <a:xfrm>
            <a:off x="4889072" y="850409"/>
            <a:ext cx="2223083" cy="52291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a:solidFill>
                  <a:schemeClr val="tx1"/>
                </a:solidFill>
              </a:rPr>
              <a:t>머신 러닝</a:t>
            </a:r>
          </a:p>
        </p:txBody>
      </p:sp>
      <p:sp>
        <p:nvSpPr>
          <p:cNvPr id="3" name="직사각형 2">
            <a:extLst>
              <a:ext uri="{FF2B5EF4-FFF2-40B4-BE49-F238E27FC236}">
                <a16:creationId xmlns:a16="http://schemas.microsoft.com/office/drawing/2014/main" id="{81140A12-5CE4-8904-EF0B-97FFE00C6EFE}"/>
              </a:ext>
            </a:extLst>
          </p:cNvPr>
          <p:cNvSpPr/>
          <p:nvPr/>
        </p:nvSpPr>
        <p:spPr>
          <a:xfrm>
            <a:off x="4615032" y="2276872"/>
            <a:ext cx="2779776" cy="3230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solidFill>
                  <a:schemeClr val="tx1"/>
                </a:solidFill>
              </a:rPr>
              <a:t>정답을 알려주지 않고</a:t>
            </a:r>
            <a:endParaRPr lang="en-US" altLang="ko-KR" sz="1600">
              <a:solidFill>
                <a:schemeClr val="tx1"/>
              </a:solidFill>
            </a:endParaRPr>
          </a:p>
          <a:p>
            <a:pPr algn="ctr"/>
            <a:r>
              <a:rPr lang="ko-KR" altLang="en-US" sz="1600">
                <a:solidFill>
                  <a:schemeClr val="tx1"/>
                </a:solidFill>
              </a:rPr>
              <a:t>학습시키는 방법</a:t>
            </a: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ko-KR" altLang="en-US" sz="1600">
              <a:solidFill>
                <a:schemeClr val="tx1"/>
              </a:solidFill>
            </a:endParaRPr>
          </a:p>
        </p:txBody>
      </p:sp>
      <p:sp>
        <p:nvSpPr>
          <p:cNvPr id="4" name="모서리가 둥근 직사각형 5">
            <a:extLst>
              <a:ext uri="{FF2B5EF4-FFF2-40B4-BE49-F238E27FC236}">
                <a16:creationId xmlns:a16="http://schemas.microsoft.com/office/drawing/2014/main" id="{B8EFEA28-0C26-6BCD-14BF-34D2225EB276}"/>
              </a:ext>
            </a:extLst>
          </p:cNvPr>
          <p:cNvSpPr/>
          <p:nvPr/>
        </p:nvSpPr>
        <p:spPr>
          <a:xfrm>
            <a:off x="4615032" y="2122011"/>
            <a:ext cx="2779776" cy="66692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rPr>
              <a:t>비지도 학습</a:t>
            </a:r>
            <a:endParaRPr lang="en-US" altLang="ko-KR" b="1">
              <a:solidFill>
                <a:schemeClr val="tx1"/>
              </a:solidFill>
            </a:endParaRPr>
          </a:p>
          <a:p>
            <a:pPr algn="ctr"/>
            <a:r>
              <a:rPr lang="en-US" altLang="ko-KR">
                <a:solidFill>
                  <a:schemeClr val="tx1"/>
                </a:solidFill>
              </a:rPr>
              <a:t>(Unsupervised Learning)</a:t>
            </a:r>
            <a:endParaRPr lang="ko-KR" altLang="en-US">
              <a:solidFill>
                <a:schemeClr val="tx1"/>
              </a:solidFill>
            </a:endParaRPr>
          </a:p>
        </p:txBody>
      </p:sp>
      <p:sp>
        <p:nvSpPr>
          <p:cNvPr id="5" name="직사각형 4">
            <a:extLst>
              <a:ext uri="{FF2B5EF4-FFF2-40B4-BE49-F238E27FC236}">
                <a16:creationId xmlns:a16="http://schemas.microsoft.com/office/drawing/2014/main" id="{B07B92A0-DCAE-05F3-556D-BC29DBF506A5}"/>
              </a:ext>
            </a:extLst>
          </p:cNvPr>
          <p:cNvSpPr/>
          <p:nvPr/>
        </p:nvSpPr>
        <p:spPr>
          <a:xfrm>
            <a:off x="1609704" y="2276872"/>
            <a:ext cx="2779776" cy="3230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solidFill>
                  <a:schemeClr val="tx1"/>
                </a:solidFill>
              </a:rPr>
              <a:t>문제와 정답을 모두</a:t>
            </a:r>
            <a:endParaRPr lang="en-US" altLang="ko-KR" sz="1600">
              <a:solidFill>
                <a:schemeClr val="tx1"/>
              </a:solidFill>
            </a:endParaRPr>
          </a:p>
          <a:p>
            <a:pPr algn="ctr"/>
            <a:r>
              <a:rPr lang="ko-KR" altLang="en-US" sz="1600">
                <a:solidFill>
                  <a:schemeClr val="tx1"/>
                </a:solidFill>
              </a:rPr>
              <a:t>알려주고 학습시키는 방법</a:t>
            </a: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ko-KR" altLang="en-US" sz="1600">
              <a:solidFill>
                <a:schemeClr val="tx1"/>
              </a:solidFill>
            </a:endParaRPr>
          </a:p>
        </p:txBody>
      </p:sp>
      <p:sp>
        <p:nvSpPr>
          <p:cNvPr id="6" name="모서리가 둥근 직사각형 7">
            <a:extLst>
              <a:ext uri="{FF2B5EF4-FFF2-40B4-BE49-F238E27FC236}">
                <a16:creationId xmlns:a16="http://schemas.microsoft.com/office/drawing/2014/main" id="{67971A84-6FF7-C258-EB08-2307F9D9310D}"/>
              </a:ext>
            </a:extLst>
          </p:cNvPr>
          <p:cNvSpPr/>
          <p:nvPr/>
        </p:nvSpPr>
        <p:spPr>
          <a:xfrm>
            <a:off x="1609704" y="2122011"/>
            <a:ext cx="2779776" cy="66692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rPr>
              <a:t>지도 학습</a:t>
            </a:r>
            <a:endParaRPr lang="en-US" altLang="ko-KR" b="1">
              <a:solidFill>
                <a:schemeClr val="tx1"/>
              </a:solidFill>
            </a:endParaRPr>
          </a:p>
          <a:p>
            <a:pPr algn="ctr"/>
            <a:r>
              <a:rPr lang="en-US" altLang="ko-KR">
                <a:solidFill>
                  <a:schemeClr val="tx1"/>
                </a:solidFill>
              </a:rPr>
              <a:t>(Supervised Learning)</a:t>
            </a:r>
            <a:endParaRPr lang="ko-KR" altLang="en-US">
              <a:solidFill>
                <a:schemeClr val="tx1"/>
              </a:solidFill>
            </a:endParaRPr>
          </a:p>
        </p:txBody>
      </p:sp>
      <p:sp>
        <p:nvSpPr>
          <p:cNvPr id="7" name="직사각형 6">
            <a:extLst>
              <a:ext uri="{FF2B5EF4-FFF2-40B4-BE49-F238E27FC236}">
                <a16:creationId xmlns:a16="http://schemas.microsoft.com/office/drawing/2014/main" id="{3DB819B8-050E-E178-BB2F-8BF34C704A78}"/>
              </a:ext>
            </a:extLst>
          </p:cNvPr>
          <p:cNvSpPr/>
          <p:nvPr/>
        </p:nvSpPr>
        <p:spPr>
          <a:xfrm>
            <a:off x="7608168" y="2276872"/>
            <a:ext cx="2779776" cy="3230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solidFill>
                  <a:schemeClr val="tx1"/>
                </a:solidFill>
              </a:rPr>
              <a:t>보상을 최대화하는 행동을 선택하도록 학습시키는 방법</a:t>
            </a: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en-US" altLang="ko-KR" sz="1600">
              <a:solidFill>
                <a:schemeClr val="tx1"/>
              </a:solidFill>
            </a:endParaRPr>
          </a:p>
          <a:p>
            <a:pPr algn="ctr"/>
            <a:endParaRPr lang="ko-KR" altLang="en-US" sz="1600">
              <a:solidFill>
                <a:schemeClr val="tx1"/>
              </a:solidFill>
            </a:endParaRPr>
          </a:p>
        </p:txBody>
      </p:sp>
      <p:sp>
        <p:nvSpPr>
          <p:cNvPr id="8" name="모서리가 둥근 직사각형 9">
            <a:extLst>
              <a:ext uri="{FF2B5EF4-FFF2-40B4-BE49-F238E27FC236}">
                <a16:creationId xmlns:a16="http://schemas.microsoft.com/office/drawing/2014/main" id="{83E49D30-6930-2B4D-525E-14385076C801}"/>
              </a:ext>
            </a:extLst>
          </p:cNvPr>
          <p:cNvSpPr/>
          <p:nvPr/>
        </p:nvSpPr>
        <p:spPr>
          <a:xfrm>
            <a:off x="7608168" y="2122011"/>
            <a:ext cx="2779776" cy="66692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rPr>
              <a:t>강화 학습</a:t>
            </a:r>
            <a:endParaRPr lang="en-US" altLang="ko-KR" b="1">
              <a:solidFill>
                <a:schemeClr val="tx1"/>
              </a:solidFill>
            </a:endParaRPr>
          </a:p>
          <a:p>
            <a:pPr algn="ctr"/>
            <a:r>
              <a:rPr lang="en-US" altLang="ko-KR">
                <a:solidFill>
                  <a:schemeClr val="tx1"/>
                </a:solidFill>
              </a:rPr>
              <a:t>(Renforcement Learning)</a:t>
            </a:r>
            <a:endParaRPr lang="ko-KR" altLang="en-US">
              <a:solidFill>
                <a:schemeClr val="tx1"/>
              </a:solidFill>
            </a:endParaRPr>
          </a:p>
        </p:txBody>
      </p:sp>
      <p:cxnSp>
        <p:nvCxnSpPr>
          <p:cNvPr id="10" name="꺾인 연결선 11">
            <a:extLst>
              <a:ext uri="{FF2B5EF4-FFF2-40B4-BE49-F238E27FC236}">
                <a16:creationId xmlns:a16="http://schemas.microsoft.com/office/drawing/2014/main" id="{005C94C7-1794-7036-D52B-94954463FC4C}"/>
              </a:ext>
            </a:extLst>
          </p:cNvPr>
          <p:cNvCxnSpPr>
            <a:stCxn id="2" idx="2"/>
            <a:endCxn id="6" idx="0"/>
          </p:cNvCxnSpPr>
          <p:nvPr/>
        </p:nvCxnSpPr>
        <p:spPr>
          <a:xfrm rot="5400000">
            <a:off x="4125759" y="247156"/>
            <a:ext cx="748688" cy="3001022"/>
          </a:xfrm>
          <a:prstGeom prst="bentConnector3">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꺾인 연결선 12">
            <a:extLst>
              <a:ext uri="{FF2B5EF4-FFF2-40B4-BE49-F238E27FC236}">
                <a16:creationId xmlns:a16="http://schemas.microsoft.com/office/drawing/2014/main" id="{D2DF412D-5162-7ABD-0FBF-CD1A7E87F1F5}"/>
              </a:ext>
            </a:extLst>
          </p:cNvPr>
          <p:cNvCxnSpPr>
            <a:stCxn id="2" idx="2"/>
            <a:endCxn id="8" idx="0"/>
          </p:cNvCxnSpPr>
          <p:nvPr/>
        </p:nvCxnSpPr>
        <p:spPr>
          <a:xfrm rot="16200000" flipH="1">
            <a:off x="7124991" y="248946"/>
            <a:ext cx="748688" cy="2997442"/>
          </a:xfrm>
          <a:prstGeom prst="bentConnector3">
            <a:avLst>
              <a:gd name="adj1" fmla="val 5000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꺾인 연결선 15">
            <a:extLst>
              <a:ext uri="{FF2B5EF4-FFF2-40B4-BE49-F238E27FC236}">
                <a16:creationId xmlns:a16="http://schemas.microsoft.com/office/drawing/2014/main" id="{8872DEC4-C2CD-8DA6-34BB-165CD1C736C3}"/>
              </a:ext>
            </a:extLst>
          </p:cNvPr>
          <p:cNvCxnSpPr>
            <a:stCxn id="2" idx="2"/>
            <a:endCxn id="4" idx="0"/>
          </p:cNvCxnSpPr>
          <p:nvPr/>
        </p:nvCxnSpPr>
        <p:spPr>
          <a:xfrm rot="16200000" flipH="1">
            <a:off x="5628423" y="1745514"/>
            <a:ext cx="748688" cy="4306"/>
          </a:xfrm>
          <a:prstGeom prst="bentConnector3">
            <a:avLst>
              <a:gd name="adj1" fmla="val 5000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69F88B6D-3075-2520-F967-E2234EED0C24}"/>
              </a:ext>
            </a:extLst>
          </p:cNvPr>
          <p:cNvPicPr>
            <a:picLocks noChangeAspect="1"/>
          </p:cNvPicPr>
          <p:nvPr/>
        </p:nvPicPr>
        <p:blipFill>
          <a:blip r:embed="rId2" cstate="print">
            <a:clrChange>
              <a:clrFrom>
                <a:srgbClr val="F8F9FB"/>
              </a:clrFrom>
              <a:clrTo>
                <a:srgbClr val="F8F9FB">
                  <a:alpha val="0"/>
                </a:srgbClr>
              </a:clrTo>
            </a:clrChange>
            <a:extLst>
              <a:ext uri="{28A0092B-C50C-407E-A947-70E740481C1C}">
                <a14:useLocalDpi xmlns:a14="http://schemas.microsoft.com/office/drawing/2010/main" val="0"/>
              </a:ext>
            </a:extLst>
          </a:blip>
          <a:stretch>
            <a:fillRect/>
          </a:stretch>
        </p:blipFill>
        <p:spPr>
          <a:xfrm>
            <a:off x="3038682" y="3351669"/>
            <a:ext cx="1426305" cy="2139457"/>
          </a:xfrm>
          <a:prstGeom prst="rect">
            <a:avLst/>
          </a:prstGeom>
        </p:spPr>
      </p:pic>
      <p:pic>
        <p:nvPicPr>
          <p:cNvPr id="14" name="그림 13">
            <a:extLst>
              <a:ext uri="{FF2B5EF4-FFF2-40B4-BE49-F238E27FC236}">
                <a16:creationId xmlns:a16="http://schemas.microsoft.com/office/drawing/2014/main" id="{67EB9FC7-2B96-E7D0-175E-1F179EED62D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07" y="3537624"/>
            <a:ext cx="2412937" cy="1970128"/>
          </a:xfrm>
          <a:prstGeom prst="rect">
            <a:avLst/>
          </a:prstGeom>
        </p:spPr>
      </p:pic>
      <p:sp>
        <p:nvSpPr>
          <p:cNvPr id="15" name="모서리가 둥근 사각형 설명선 23">
            <a:extLst>
              <a:ext uri="{FF2B5EF4-FFF2-40B4-BE49-F238E27FC236}">
                <a16:creationId xmlns:a16="http://schemas.microsoft.com/office/drawing/2014/main" id="{A8C4FE7D-9699-C004-596B-7D59B662907F}"/>
              </a:ext>
            </a:extLst>
          </p:cNvPr>
          <p:cNvSpPr/>
          <p:nvPr/>
        </p:nvSpPr>
        <p:spPr>
          <a:xfrm>
            <a:off x="2207917" y="3465052"/>
            <a:ext cx="680720" cy="354688"/>
          </a:xfrm>
          <a:prstGeom prst="wedgeRoundRectCallout">
            <a:avLst>
              <a:gd name="adj1" fmla="val -31494"/>
              <a:gd name="adj2" fmla="val 85007"/>
              <a:gd name="adj3" fmla="val 16667"/>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rPr>
              <a:t>개</a:t>
            </a:r>
          </a:p>
        </p:txBody>
      </p:sp>
      <p:sp>
        <p:nvSpPr>
          <p:cNvPr id="16" name="모서리가 둥근 사각형 설명선 24">
            <a:extLst>
              <a:ext uri="{FF2B5EF4-FFF2-40B4-BE49-F238E27FC236}">
                <a16:creationId xmlns:a16="http://schemas.microsoft.com/office/drawing/2014/main" id="{70ECE601-C30E-4BB2-E412-9BAEED9AF3E2}"/>
              </a:ext>
            </a:extLst>
          </p:cNvPr>
          <p:cNvSpPr/>
          <p:nvPr/>
        </p:nvSpPr>
        <p:spPr>
          <a:xfrm>
            <a:off x="3069967" y="3465052"/>
            <a:ext cx="680720" cy="354688"/>
          </a:xfrm>
          <a:prstGeom prst="wedgeRoundRectCallout">
            <a:avLst>
              <a:gd name="adj1" fmla="val 26075"/>
              <a:gd name="adj2" fmla="val 80915"/>
              <a:gd name="adj3" fmla="val 16667"/>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ko-KR" altLang="en-US" sz="1400">
                <a:solidFill>
                  <a:schemeClr val="tx1"/>
                </a:solidFill>
              </a:rPr>
              <a:t>고양이</a:t>
            </a:r>
          </a:p>
        </p:txBody>
      </p:sp>
      <p:sp>
        <p:nvSpPr>
          <p:cNvPr id="17" name="타원 16">
            <a:extLst>
              <a:ext uri="{FF2B5EF4-FFF2-40B4-BE49-F238E27FC236}">
                <a16:creationId xmlns:a16="http://schemas.microsoft.com/office/drawing/2014/main" id="{A3D84559-355D-2661-41FF-31563C595130}"/>
              </a:ext>
            </a:extLst>
          </p:cNvPr>
          <p:cNvSpPr/>
          <p:nvPr/>
        </p:nvSpPr>
        <p:spPr>
          <a:xfrm>
            <a:off x="4788346" y="3639707"/>
            <a:ext cx="275772" cy="31406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93FCBD3E-F13F-0AB7-010E-248DF30070F1}"/>
              </a:ext>
            </a:extLst>
          </p:cNvPr>
          <p:cNvSpPr/>
          <p:nvPr/>
        </p:nvSpPr>
        <p:spPr>
          <a:xfrm>
            <a:off x="5110791" y="4375452"/>
            <a:ext cx="275772" cy="31406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id="{E30EBED2-DFFF-BAD5-07DB-7F1CFDFE0918}"/>
              </a:ext>
            </a:extLst>
          </p:cNvPr>
          <p:cNvSpPr/>
          <p:nvPr/>
        </p:nvSpPr>
        <p:spPr>
          <a:xfrm>
            <a:off x="5200472" y="4756931"/>
            <a:ext cx="275772" cy="31406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733EC790-61FE-CAFD-CBB8-B918CA24A7D7}"/>
              </a:ext>
            </a:extLst>
          </p:cNvPr>
          <p:cNvSpPr/>
          <p:nvPr/>
        </p:nvSpPr>
        <p:spPr>
          <a:xfrm>
            <a:off x="5191043" y="3706389"/>
            <a:ext cx="263612" cy="2901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E2FCE826-8F75-A7AC-8C15-23642D7ECAFD}"/>
              </a:ext>
            </a:extLst>
          </p:cNvPr>
          <p:cNvSpPr/>
          <p:nvPr/>
        </p:nvSpPr>
        <p:spPr>
          <a:xfrm>
            <a:off x="4918044" y="4689521"/>
            <a:ext cx="263612" cy="2901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8DC6C09-0B14-A9A3-0FB2-A60636D87747}"/>
              </a:ext>
            </a:extLst>
          </p:cNvPr>
          <p:cNvSpPr/>
          <p:nvPr/>
        </p:nvSpPr>
        <p:spPr>
          <a:xfrm>
            <a:off x="4932312" y="4002350"/>
            <a:ext cx="263612" cy="2901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그림 23">
            <a:extLst>
              <a:ext uri="{FF2B5EF4-FFF2-40B4-BE49-F238E27FC236}">
                <a16:creationId xmlns:a16="http://schemas.microsoft.com/office/drawing/2014/main" id="{FB81896E-3824-D320-3011-F3DA82576793}"/>
              </a:ext>
            </a:extLst>
          </p:cNvPr>
          <p:cNvPicPr>
            <a:picLocks noChangeAspect="1"/>
          </p:cNvPicPr>
          <p:nvPr/>
        </p:nvPicPr>
        <p:blipFill>
          <a:blip r:embed="rId4"/>
          <a:stretch>
            <a:fillRect/>
          </a:stretch>
        </p:blipFill>
        <p:spPr>
          <a:xfrm>
            <a:off x="5779123" y="3819740"/>
            <a:ext cx="495313" cy="511642"/>
          </a:xfrm>
          <a:prstGeom prst="rect">
            <a:avLst/>
          </a:prstGeom>
        </p:spPr>
      </p:pic>
      <p:sp>
        <p:nvSpPr>
          <p:cNvPr id="25" name="이등변 삼각형 24">
            <a:extLst>
              <a:ext uri="{FF2B5EF4-FFF2-40B4-BE49-F238E27FC236}">
                <a16:creationId xmlns:a16="http://schemas.microsoft.com/office/drawing/2014/main" id="{C7D9F8FC-175D-A63A-2CEA-847C9BD3C40D}"/>
              </a:ext>
            </a:extLst>
          </p:cNvPr>
          <p:cNvSpPr/>
          <p:nvPr/>
        </p:nvSpPr>
        <p:spPr>
          <a:xfrm>
            <a:off x="4812070" y="4374937"/>
            <a:ext cx="292415" cy="26601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이등변 삼각형 25">
            <a:extLst>
              <a:ext uri="{FF2B5EF4-FFF2-40B4-BE49-F238E27FC236}">
                <a16:creationId xmlns:a16="http://schemas.microsoft.com/office/drawing/2014/main" id="{32BA298C-1C2D-DE9A-8BA8-F6967E738AED}"/>
              </a:ext>
            </a:extLst>
          </p:cNvPr>
          <p:cNvSpPr/>
          <p:nvPr/>
        </p:nvSpPr>
        <p:spPr>
          <a:xfrm>
            <a:off x="5230438" y="3975922"/>
            <a:ext cx="292415" cy="26601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이등변 삼각형 26">
            <a:extLst>
              <a:ext uri="{FF2B5EF4-FFF2-40B4-BE49-F238E27FC236}">
                <a16:creationId xmlns:a16="http://schemas.microsoft.com/office/drawing/2014/main" id="{3CF5A476-8C35-91CB-2F26-E26A0552412A}"/>
              </a:ext>
            </a:extLst>
          </p:cNvPr>
          <p:cNvSpPr/>
          <p:nvPr/>
        </p:nvSpPr>
        <p:spPr>
          <a:xfrm>
            <a:off x="5330037" y="4337246"/>
            <a:ext cx="292415" cy="26601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 name="그림 27">
            <a:extLst>
              <a:ext uri="{FF2B5EF4-FFF2-40B4-BE49-F238E27FC236}">
                <a16:creationId xmlns:a16="http://schemas.microsoft.com/office/drawing/2014/main" id="{F4305990-8BC7-A021-94AC-4145C37165E3}"/>
              </a:ext>
            </a:extLst>
          </p:cNvPr>
          <p:cNvPicPr>
            <a:picLocks noChangeAspect="1"/>
          </p:cNvPicPr>
          <p:nvPr/>
        </p:nvPicPr>
        <p:blipFill>
          <a:blip r:embed="rId5"/>
          <a:stretch>
            <a:fillRect/>
          </a:stretch>
        </p:blipFill>
        <p:spPr>
          <a:xfrm>
            <a:off x="5554294" y="4310113"/>
            <a:ext cx="1040488" cy="197896"/>
          </a:xfrm>
          <a:prstGeom prst="rect">
            <a:avLst/>
          </a:prstGeom>
        </p:spPr>
      </p:pic>
      <p:sp>
        <p:nvSpPr>
          <p:cNvPr id="29" name="직사각형 28">
            <a:extLst>
              <a:ext uri="{FF2B5EF4-FFF2-40B4-BE49-F238E27FC236}">
                <a16:creationId xmlns:a16="http://schemas.microsoft.com/office/drawing/2014/main" id="{720F6454-2D6A-5ED5-BF51-2F260E8CA79F}"/>
              </a:ext>
            </a:extLst>
          </p:cNvPr>
          <p:cNvSpPr/>
          <p:nvPr/>
        </p:nvSpPr>
        <p:spPr>
          <a:xfrm>
            <a:off x="6618746" y="3717726"/>
            <a:ext cx="263612" cy="2901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7CA2AE05-F2D0-C3F8-548C-499312D047D1}"/>
              </a:ext>
            </a:extLst>
          </p:cNvPr>
          <p:cNvSpPr/>
          <p:nvPr/>
        </p:nvSpPr>
        <p:spPr>
          <a:xfrm>
            <a:off x="6962359" y="3713158"/>
            <a:ext cx="263612" cy="2901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이등변 삼각형 30">
            <a:extLst>
              <a:ext uri="{FF2B5EF4-FFF2-40B4-BE49-F238E27FC236}">
                <a16:creationId xmlns:a16="http://schemas.microsoft.com/office/drawing/2014/main" id="{DA944393-DC79-9629-181F-30BE4744A89F}"/>
              </a:ext>
            </a:extLst>
          </p:cNvPr>
          <p:cNvSpPr/>
          <p:nvPr/>
        </p:nvSpPr>
        <p:spPr>
          <a:xfrm>
            <a:off x="6598904" y="4188639"/>
            <a:ext cx="292415" cy="26601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F4778002-90E9-226B-6349-B07DFDDF7C9A}"/>
              </a:ext>
            </a:extLst>
          </p:cNvPr>
          <p:cNvSpPr/>
          <p:nvPr/>
        </p:nvSpPr>
        <p:spPr>
          <a:xfrm>
            <a:off x="6954061" y="4164724"/>
            <a:ext cx="292415" cy="26601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96984B5B-E3EF-A9EE-649C-82E5DCF6F4B1}"/>
              </a:ext>
            </a:extLst>
          </p:cNvPr>
          <p:cNvSpPr/>
          <p:nvPr/>
        </p:nvSpPr>
        <p:spPr>
          <a:xfrm>
            <a:off x="6618785" y="4669500"/>
            <a:ext cx="275772" cy="31406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371CC667-B188-B6FF-94FF-B91172C23E5F}"/>
              </a:ext>
            </a:extLst>
          </p:cNvPr>
          <p:cNvSpPr/>
          <p:nvPr/>
        </p:nvSpPr>
        <p:spPr>
          <a:xfrm>
            <a:off x="6990838" y="4669500"/>
            <a:ext cx="275772" cy="31406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46">
            <a:extLst>
              <a:ext uri="{FF2B5EF4-FFF2-40B4-BE49-F238E27FC236}">
                <a16:creationId xmlns:a16="http://schemas.microsoft.com/office/drawing/2014/main" id="{F0E9048A-E746-7FED-84F5-5A321AEDD71B}"/>
              </a:ext>
            </a:extLst>
          </p:cNvPr>
          <p:cNvSpPr/>
          <p:nvPr/>
        </p:nvSpPr>
        <p:spPr>
          <a:xfrm>
            <a:off x="1609705" y="5850040"/>
            <a:ext cx="1091396" cy="48828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rPr>
              <a:t>분류</a:t>
            </a:r>
          </a:p>
        </p:txBody>
      </p:sp>
      <p:sp>
        <p:nvSpPr>
          <p:cNvPr id="36" name="모서리가 둥근 직사각형 48">
            <a:extLst>
              <a:ext uri="{FF2B5EF4-FFF2-40B4-BE49-F238E27FC236}">
                <a16:creationId xmlns:a16="http://schemas.microsoft.com/office/drawing/2014/main" id="{F56A185D-6350-682E-3FD9-7E52E52E2364}"/>
              </a:ext>
            </a:extLst>
          </p:cNvPr>
          <p:cNvSpPr/>
          <p:nvPr/>
        </p:nvSpPr>
        <p:spPr>
          <a:xfrm>
            <a:off x="3277820" y="5852563"/>
            <a:ext cx="1095189" cy="488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rPr>
              <a:t>회귀</a:t>
            </a:r>
          </a:p>
        </p:txBody>
      </p:sp>
      <p:cxnSp>
        <p:nvCxnSpPr>
          <p:cNvPr id="37" name="꺾인 연결선 51">
            <a:extLst>
              <a:ext uri="{FF2B5EF4-FFF2-40B4-BE49-F238E27FC236}">
                <a16:creationId xmlns:a16="http://schemas.microsoft.com/office/drawing/2014/main" id="{9C4AB335-4FF4-4B51-16C5-B41DD263F82A}"/>
              </a:ext>
            </a:extLst>
          </p:cNvPr>
          <p:cNvCxnSpPr>
            <a:stCxn id="5" idx="2"/>
            <a:endCxn id="35" idx="0"/>
          </p:cNvCxnSpPr>
          <p:nvPr/>
        </p:nvCxnSpPr>
        <p:spPr>
          <a:xfrm rot="5400000">
            <a:off x="2406354" y="5256802"/>
            <a:ext cx="342288" cy="844189"/>
          </a:xfrm>
          <a:prstGeom prst="bentConnector3">
            <a:avLst>
              <a:gd name="adj1" fmla="val 50000"/>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꺾인 연결선 57">
            <a:extLst>
              <a:ext uri="{FF2B5EF4-FFF2-40B4-BE49-F238E27FC236}">
                <a16:creationId xmlns:a16="http://schemas.microsoft.com/office/drawing/2014/main" id="{EBB8420C-B814-EF5A-6F53-6EBEF696FCF7}"/>
              </a:ext>
            </a:extLst>
          </p:cNvPr>
          <p:cNvCxnSpPr>
            <a:stCxn id="5" idx="2"/>
            <a:endCxn id="36" idx="0"/>
          </p:cNvCxnSpPr>
          <p:nvPr/>
        </p:nvCxnSpPr>
        <p:spPr>
          <a:xfrm rot="16200000" flipH="1">
            <a:off x="3240098" y="5267245"/>
            <a:ext cx="344811" cy="825823"/>
          </a:xfrm>
          <a:prstGeom prst="bentConnector3">
            <a:avLst>
              <a:gd name="adj1" fmla="val 50000"/>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모서리가 둥근 직사각형 60">
            <a:extLst>
              <a:ext uri="{FF2B5EF4-FFF2-40B4-BE49-F238E27FC236}">
                <a16:creationId xmlns:a16="http://schemas.microsoft.com/office/drawing/2014/main" id="{B4D7B33D-054A-6EDA-1979-0D5D4C29072F}"/>
              </a:ext>
            </a:extLst>
          </p:cNvPr>
          <p:cNvSpPr/>
          <p:nvPr/>
        </p:nvSpPr>
        <p:spPr>
          <a:xfrm>
            <a:off x="4655463" y="5850040"/>
            <a:ext cx="1107623" cy="488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rPr>
              <a:t>군집화</a:t>
            </a:r>
          </a:p>
        </p:txBody>
      </p:sp>
      <p:sp>
        <p:nvSpPr>
          <p:cNvPr id="40" name="모서리가 둥근 직사각형 61">
            <a:extLst>
              <a:ext uri="{FF2B5EF4-FFF2-40B4-BE49-F238E27FC236}">
                <a16:creationId xmlns:a16="http://schemas.microsoft.com/office/drawing/2014/main" id="{F576FEC3-167C-FF4F-B35C-491BF8943DDE}"/>
              </a:ext>
            </a:extLst>
          </p:cNvPr>
          <p:cNvSpPr/>
          <p:nvPr/>
        </p:nvSpPr>
        <p:spPr>
          <a:xfrm>
            <a:off x="6265418" y="5850040"/>
            <a:ext cx="1137279" cy="48829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rPr>
              <a:t>연관</a:t>
            </a:r>
          </a:p>
        </p:txBody>
      </p:sp>
      <p:cxnSp>
        <p:nvCxnSpPr>
          <p:cNvPr id="41" name="꺾인 연결선 64">
            <a:extLst>
              <a:ext uri="{FF2B5EF4-FFF2-40B4-BE49-F238E27FC236}">
                <a16:creationId xmlns:a16="http://schemas.microsoft.com/office/drawing/2014/main" id="{08E0DCA1-D569-C44E-F161-1E67072DD1D8}"/>
              </a:ext>
            </a:extLst>
          </p:cNvPr>
          <p:cNvCxnSpPr/>
          <p:nvPr/>
        </p:nvCxnSpPr>
        <p:spPr>
          <a:xfrm rot="5400000">
            <a:off x="5417435" y="5249821"/>
            <a:ext cx="342288" cy="844189"/>
          </a:xfrm>
          <a:prstGeom prst="bentConnector3">
            <a:avLst>
              <a:gd name="adj1" fmla="val 50000"/>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꺾인 연결선 65">
            <a:extLst>
              <a:ext uri="{FF2B5EF4-FFF2-40B4-BE49-F238E27FC236}">
                <a16:creationId xmlns:a16="http://schemas.microsoft.com/office/drawing/2014/main" id="{A2D5B4D6-486F-4254-17BD-8E283C27F0D2}"/>
              </a:ext>
            </a:extLst>
          </p:cNvPr>
          <p:cNvCxnSpPr/>
          <p:nvPr/>
        </p:nvCxnSpPr>
        <p:spPr>
          <a:xfrm rot="16200000" flipH="1">
            <a:off x="6251179" y="5260264"/>
            <a:ext cx="344811" cy="825823"/>
          </a:xfrm>
          <a:prstGeom prst="bentConnector3">
            <a:avLst>
              <a:gd name="adj1" fmla="val 50000"/>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F8F2FE81-ABA7-0E5E-2AEB-1FFDF889F2C4}"/>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8662" y="3537624"/>
            <a:ext cx="1563686" cy="1900063"/>
          </a:xfrm>
          <a:prstGeom prst="rect">
            <a:avLst/>
          </a:prstGeom>
        </p:spPr>
      </p:pic>
      <p:pic>
        <p:nvPicPr>
          <p:cNvPr id="44" name="그림 43">
            <a:extLst>
              <a:ext uri="{FF2B5EF4-FFF2-40B4-BE49-F238E27FC236}">
                <a16:creationId xmlns:a16="http://schemas.microsoft.com/office/drawing/2014/main" id="{70FBCF8D-0B5B-DC0F-A876-B5FDBCD65E36}"/>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4020" y="4276065"/>
            <a:ext cx="1605940" cy="1338444"/>
          </a:xfrm>
          <a:prstGeom prst="rect">
            <a:avLst/>
          </a:prstGeom>
        </p:spPr>
      </p:pic>
      <p:sp>
        <p:nvSpPr>
          <p:cNvPr id="45" name="자유형 68">
            <a:extLst>
              <a:ext uri="{FF2B5EF4-FFF2-40B4-BE49-F238E27FC236}">
                <a16:creationId xmlns:a16="http://schemas.microsoft.com/office/drawing/2014/main" id="{6B136D89-217E-444E-B5D1-4D5E562A6F24}"/>
              </a:ext>
            </a:extLst>
          </p:cNvPr>
          <p:cNvSpPr/>
          <p:nvPr/>
        </p:nvSpPr>
        <p:spPr>
          <a:xfrm>
            <a:off x="8210140" y="4164723"/>
            <a:ext cx="1163179" cy="288651"/>
          </a:xfrm>
          <a:custGeom>
            <a:avLst/>
            <a:gdLst>
              <a:gd name="connsiteX0" fmla="*/ 0 w 1022466"/>
              <a:gd name="connsiteY0" fmla="*/ 355392 h 355392"/>
              <a:gd name="connsiteX1" fmla="*/ 332509 w 1022466"/>
              <a:gd name="connsiteY1" fmla="*/ 31196 h 355392"/>
              <a:gd name="connsiteX2" fmla="*/ 1022466 w 1022466"/>
              <a:gd name="connsiteY2" fmla="*/ 31196 h 355392"/>
            </a:gdLst>
            <a:ahLst/>
            <a:cxnLst>
              <a:cxn ang="0">
                <a:pos x="connsiteX0" y="connsiteY0"/>
              </a:cxn>
              <a:cxn ang="0">
                <a:pos x="connsiteX1" y="connsiteY1"/>
              </a:cxn>
              <a:cxn ang="0">
                <a:pos x="connsiteX2" y="connsiteY2"/>
              </a:cxn>
            </a:cxnLst>
            <a:rect l="l" t="t" r="r" b="b"/>
            <a:pathLst>
              <a:path w="1022466" h="355392">
                <a:moveTo>
                  <a:pt x="0" y="355392"/>
                </a:moveTo>
                <a:cubicBezTo>
                  <a:pt x="81049" y="220310"/>
                  <a:pt x="162098" y="85229"/>
                  <a:pt x="332509" y="31196"/>
                </a:cubicBezTo>
                <a:cubicBezTo>
                  <a:pt x="502920" y="-22837"/>
                  <a:pt x="762693" y="4179"/>
                  <a:pt x="1022466" y="31196"/>
                </a:cubicBezTo>
              </a:path>
            </a:pathLst>
          </a:custGeom>
          <a:noFill/>
          <a:ln>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0503771A-7BB5-4E62-3E01-EE4894C6DA79}"/>
              </a:ext>
            </a:extLst>
          </p:cNvPr>
          <p:cNvSpPr txBox="1"/>
          <p:nvPr/>
        </p:nvSpPr>
        <p:spPr>
          <a:xfrm>
            <a:off x="8262635" y="3826169"/>
            <a:ext cx="595035" cy="338554"/>
          </a:xfrm>
          <a:prstGeom prst="rect">
            <a:avLst/>
          </a:prstGeom>
          <a:noFill/>
        </p:spPr>
        <p:txBody>
          <a:bodyPr wrap="none" rtlCol="0">
            <a:spAutoFit/>
          </a:bodyPr>
          <a:lstStyle/>
          <a:p>
            <a:r>
              <a:rPr lang="ko-KR" altLang="en-US" sz="1600"/>
              <a:t>행동</a:t>
            </a:r>
          </a:p>
        </p:txBody>
      </p:sp>
      <p:sp>
        <p:nvSpPr>
          <p:cNvPr id="47" name="자유형 71">
            <a:extLst>
              <a:ext uri="{FF2B5EF4-FFF2-40B4-BE49-F238E27FC236}">
                <a16:creationId xmlns:a16="http://schemas.microsoft.com/office/drawing/2014/main" id="{77F7486C-5C34-E156-BD52-2635602FBFE8}"/>
              </a:ext>
            </a:extLst>
          </p:cNvPr>
          <p:cNvSpPr/>
          <p:nvPr/>
        </p:nvSpPr>
        <p:spPr>
          <a:xfrm>
            <a:off x="8559276" y="5076830"/>
            <a:ext cx="1005840" cy="282658"/>
          </a:xfrm>
          <a:custGeom>
            <a:avLst/>
            <a:gdLst>
              <a:gd name="connsiteX0" fmla="*/ 1005840 w 1005840"/>
              <a:gd name="connsiteY0" fmla="*/ 0 h 282658"/>
              <a:gd name="connsiteX1" fmla="*/ 756458 w 1005840"/>
              <a:gd name="connsiteY1" fmla="*/ 182880 h 282658"/>
              <a:gd name="connsiteX2" fmla="*/ 349134 w 1005840"/>
              <a:gd name="connsiteY2" fmla="*/ 282632 h 282658"/>
              <a:gd name="connsiteX3" fmla="*/ 0 w 1005840"/>
              <a:gd name="connsiteY3" fmla="*/ 174567 h 282658"/>
            </a:gdLst>
            <a:ahLst/>
            <a:cxnLst>
              <a:cxn ang="0">
                <a:pos x="connsiteX0" y="connsiteY0"/>
              </a:cxn>
              <a:cxn ang="0">
                <a:pos x="connsiteX1" y="connsiteY1"/>
              </a:cxn>
              <a:cxn ang="0">
                <a:pos x="connsiteX2" y="connsiteY2"/>
              </a:cxn>
              <a:cxn ang="0">
                <a:pos x="connsiteX3" y="connsiteY3"/>
              </a:cxn>
            </a:cxnLst>
            <a:rect l="l" t="t" r="r" b="b"/>
            <a:pathLst>
              <a:path w="1005840" h="282658">
                <a:moveTo>
                  <a:pt x="1005840" y="0"/>
                </a:moveTo>
                <a:cubicBezTo>
                  <a:pt x="935874" y="67887"/>
                  <a:pt x="865909" y="135775"/>
                  <a:pt x="756458" y="182880"/>
                </a:cubicBezTo>
                <a:cubicBezTo>
                  <a:pt x="647007" y="229985"/>
                  <a:pt x="475210" y="284017"/>
                  <a:pt x="349134" y="282632"/>
                </a:cubicBezTo>
                <a:cubicBezTo>
                  <a:pt x="223058" y="281247"/>
                  <a:pt x="111529" y="227907"/>
                  <a:pt x="0" y="174567"/>
                </a:cubicBezTo>
              </a:path>
            </a:pathLst>
          </a:custGeom>
          <a:noFill/>
          <a:ln>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CA328B55-D7D6-7B64-D4D8-8FB4098160D9}"/>
              </a:ext>
            </a:extLst>
          </p:cNvPr>
          <p:cNvSpPr txBox="1"/>
          <p:nvPr/>
        </p:nvSpPr>
        <p:spPr>
          <a:xfrm>
            <a:off x="8980566" y="4865297"/>
            <a:ext cx="595035" cy="338554"/>
          </a:xfrm>
          <a:prstGeom prst="rect">
            <a:avLst/>
          </a:prstGeom>
          <a:noFill/>
        </p:spPr>
        <p:txBody>
          <a:bodyPr wrap="none" rtlCol="0">
            <a:spAutoFit/>
          </a:bodyPr>
          <a:lstStyle/>
          <a:p>
            <a:r>
              <a:rPr lang="ko-KR" altLang="en-US" sz="1600"/>
              <a:t>보상</a:t>
            </a:r>
          </a:p>
        </p:txBody>
      </p:sp>
    </p:spTree>
    <p:extLst>
      <p:ext uri="{BB962C8B-B14F-4D97-AF65-F5344CB8AC3E}">
        <p14:creationId xmlns:p14="http://schemas.microsoft.com/office/powerpoint/2010/main" val="2174599155"/>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ko-KR" altLang="en-US" b="1" dirty="0"/>
              <a:t>머신러닝 절차</a:t>
            </a:r>
          </a:p>
        </p:txBody>
      </p:sp>
      <p:grpSp>
        <p:nvGrpSpPr>
          <p:cNvPr id="62" name="그룹 61">
            <a:extLst>
              <a:ext uri="{FF2B5EF4-FFF2-40B4-BE49-F238E27FC236}">
                <a16:creationId xmlns:a16="http://schemas.microsoft.com/office/drawing/2014/main" id="{A091B022-158F-3689-655C-732D40F55270}"/>
              </a:ext>
            </a:extLst>
          </p:cNvPr>
          <p:cNvGrpSpPr/>
          <p:nvPr/>
        </p:nvGrpSpPr>
        <p:grpSpPr>
          <a:xfrm>
            <a:off x="1127448" y="980728"/>
            <a:ext cx="9699899" cy="1837764"/>
            <a:chOff x="2372765" y="1015172"/>
            <a:chExt cx="5857572" cy="1262741"/>
          </a:xfrm>
        </p:grpSpPr>
        <p:sp>
          <p:nvSpPr>
            <p:cNvPr id="21" name="직사각형 20">
              <a:extLst>
                <a:ext uri="{FF2B5EF4-FFF2-40B4-BE49-F238E27FC236}">
                  <a16:creationId xmlns:a16="http://schemas.microsoft.com/office/drawing/2014/main" id="{1BE7C509-6A5E-F5C9-E11D-FB20D3505A03}"/>
                </a:ext>
              </a:extLst>
            </p:cNvPr>
            <p:cNvSpPr/>
            <p:nvPr/>
          </p:nvSpPr>
          <p:spPr>
            <a:xfrm>
              <a:off x="2372765" y="1772816"/>
              <a:ext cx="760048" cy="505097"/>
            </a:xfrm>
            <a:prstGeom prst="rect">
              <a:avLst/>
            </a:prstGeom>
            <a:solidFill>
              <a:schemeClr val="accent4">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dirty="0">
                  <a:solidFill>
                    <a:schemeClr val="tx1"/>
                  </a:solidFill>
                </a:rPr>
                <a:t>빅데이터 </a:t>
              </a:r>
              <a:endParaRPr lang="en-US" altLang="ko-KR" sz="1400" b="1" dirty="0">
                <a:solidFill>
                  <a:schemeClr val="tx1"/>
                </a:solidFill>
              </a:endParaRPr>
            </a:p>
            <a:p>
              <a:pPr algn="ctr"/>
              <a:r>
                <a:rPr lang="ko-KR" altLang="en-US" sz="1400" b="1" dirty="0">
                  <a:solidFill>
                    <a:schemeClr val="tx1"/>
                  </a:solidFill>
                </a:rPr>
                <a:t>수집</a:t>
              </a:r>
            </a:p>
          </p:txBody>
        </p:sp>
        <p:sp>
          <p:nvSpPr>
            <p:cNvPr id="49" name="직사각형 48">
              <a:extLst>
                <a:ext uri="{FF2B5EF4-FFF2-40B4-BE49-F238E27FC236}">
                  <a16:creationId xmlns:a16="http://schemas.microsoft.com/office/drawing/2014/main" id="{27BCE007-27A6-DE3D-79FA-F17488DC0DEC}"/>
                </a:ext>
              </a:extLst>
            </p:cNvPr>
            <p:cNvSpPr/>
            <p:nvPr/>
          </p:nvSpPr>
          <p:spPr>
            <a:xfrm>
              <a:off x="3387014" y="1772816"/>
              <a:ext cx="760048" cy="505097"/>
            </a:xfrm>
            <a:prstGeom prst="rect">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dirty="0">
                  <a:solidFill>
                    <a:schemeClr val="tx1"/>
                  </a:solidFill>
                </a:rPr>
                <a:t>데이터</a:t>
              </a:r>
              <a:endParaRPr lang="en-US" altLang="ko-KR" sz="1400" b="1" dirty="0">
                <a:solidFill>
                  <a:schemeClr val="tx1"/>
                </a:solidFill>
              </a:endParaRPr>
            </a:p>
            <a:p>
              <a:pPr algn="ctr"/>
              <a:r>
                <a:rPr lang="ko-KR" altLang="en-US" sz="1400" b="1" dirty="0">
                  <a:solidFill>
                    <a:schemeClr val="tx1"/>
                  </a:solidFill>
                </a:rPr>
                <a:t>탐색</a:t>
              </a:r>
            </a:p>
          </p:txBody>
        </p:sp>
        <p:cxnSp>
          <p:nvCxnSpPr>
            <p:cNvPr id="50" name="직선 화살표 연결선 49">
              <a:extLst>
                <a:ext uri="{FF2B5EF4-FFF2-40B4-BE49-F238E27FC236}">
                  <a16:creationId xmlns:a16="http://schemas.microsoft.com/office/drawing/2014/main" id="{9F030F8A-EE4E-C8A5-8F91-3CE0CF7F82D8}"/>
                </a:ext>
              </a:extLst>
            </p:cNvPr>
            <p:cNvCxnSpPr>
              <a:stCxn id="21" idx="3"/>
              <a:endCxn id="49" idx="1"/>
            </p:cNvCxnSpPr>
            <p:nvPr/>
          </p:nvCxnSpPr>
          <p:spPr>
            <a:xfrm>
              <a:off x="3132813" y="2025365"/>
              <a:ext cx="254201" cy="0"/>
            </a:xfrm>
            <a:prstGeom prst="straightConnector1">
              <a:avLst/>
            </a:prstGeom>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id="{6ECE49DE-55E2-D291-16DC-978ED6C5633C}"/>
                </a:ext>
              </a:extLst>
            </p:cNvPr>
            <p:cNvSpPr/>
            <p:nvPr/>
          </p:nvSpPr>
          <p:spPr>
            <a:xfrm>
              <a:off x="4401263" y="1772816"/>
              <a:ext cx="760048" cy="505097"/>
            </a:xfrm>
            <a:prstGeom prst="rect">
              <a:avLst/>
            </a:prstGeom>
            <a:solidFill>
              <a:schemeClr val="accent1">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dirty="0">
                  <a:solidFill>
                    <a:schemeClr val="tx1"/>
                  </a:solidFill>
                </a:rPr>
                <a:t>데이터</a:t>
              </a:r>
              <a:endParaRPr lang="en-US" altLang="ko-KR" sz="1400" b="1" dirty="0">
                <a:solidFill>
                  <a:schemeClr val="tx1"/>
                </a:solidFill>
              </a:endParaRPr>
            </a:p>
            <a:p>
              <a:pPr algn="ctr"/>
              <a:r>
                <a:rPr lang="ko-KR" altLang="en-US" sz="1400" b="1" dirty="0">
                  <a:solidFill>
                    <a:schemeClr val="tx1"/>
                  </a:solidFill>
                </a:rPr>
                <a:t>전처리</a:t>
              </a:r>
            </a:p>
          </p:txBody>
        </p:sp>
        <p:cxnSp>
          <p:nvCxnSpPr>
            <p:cNvPr id="52" name="직선 화살표 연결선 51">
              <a:extLst>
                <a:ext uri="{FF2B5EF4-FFF2-40B4-BE49-F238E27FC236}">
                  <a16:creationId xmlns:a16="http://schemas.microsoft.com/office/drawing/2014/main" id="{27B8EE55-FD35-DF5E-E4B7-6E90E6F95875}"/>
                </a:ext>
              </a:extLst>
            </p:cNvPr>
            <p:cNvCxnSpPr>
              <a:endCxn id="51" idx="1"/>
            </p:cNvCxnSpPr>
            <p:nvPr/>
          </p:nvCxnSpPr>
          <p:spPr>
            <a:xfrm>
              <a:off x="4147062" y="2025365"/>
              <a:ext cx="254201" cy="0"/>
            </a:xfrm>
            <a:prstGeom prst="straightConnector1">
              <a:avLst/>
            </a:prstGeom>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5DFEEB66-C299-FB38-87C3-740230C8F4B0}"/>
                </a:ext>
              </a:extLst>
            </p:cNvPr>
            <p:cNvSpPr/>
            <p:nvPr/>
          </p:nvSpPr>
          <p:spPr>
            <a:xfrm>
              <a:off x="5415512" y="1772816"/>
              <a:ext cx="760048" cy="505097"/>
            </a:xfrm>
            <a:prstGeom prst="rect">
              <a:avLst/>
            </a:prstGeom>
            <a:solidFill>
              <a:schemeClr val="tx2">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dirty="0">
                  <a:solidFill>
                    <a:schemeClr val="tx1"/>
                  </a:solidFill>
                </a:rPr>
                <a:t>모델링</a:t>
              </a:r>
              <a:endParaRPr lang="en-US" altLang="ko-KR" sz="1400" b="1" dirty="0">
                <a:solidFill>
                  <a:schemeClr val="tx1"/>
                </a:solidFill>
              </a:endParaRPr>
            </a:p>
            <a:p>
              <a:pPr algn="ctr"/>
              <a:r>
                <a:rPr lang="ko-KR" altLang="en-US" sz="1400" b="1" dirty="0">
                  <a:solidFill>
                    <a:schemeClr val="tx1"/>
                  </a:solidFill>
                </a:rPr>
                <a:t>및 학습</a:t>
              </a:r>
            </a:p>
          </p:txBody>
        </p:sp>
        <p:cxnSp>
          <p:nvCxnSpPr>
            <p:cNvPr id="54" name="직선 화살표 연결선 53">
              <a:extLst>
                <a:ext uri="{FF2B5EF4-FFF2-40B4-BE49-F238E27FC236}">
                  <a16:creationId xmlns:a16="http://schemas.microsoft.com/office/drawing/2014/main" id="{B737AE90-2203-E40F-67BB-5FCB388BD1B1}"/>
                </a:ext>
              </a:extLst>
            </p:cNvPr>
            <p:cNvCxnSpPr>
              <a:endCxn id="53" idx="1"/>
            </p:cNvCxnSpPr>
            <p:nvPr/>
          </p:nvCxnSpPr>
          <p:spPr>
            <a:xfrm>
              <a:off x="5161311" y="2025365"/>
              <a:ext cx="254201" cy="0"/>
            </a:xfrm>
            <a:prstGeom prst="straightConnector1">
              <a:avLst/>
            </a:prstGeom>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0EA4AC55-7606-2341-319C-A3C2486431D6}"/>
                </a:ext>
              </a:extLst>
            </p:cNvPr>
            <p:cNvSpPr/>
            <p:nvPr/>
          </p:nvSpPr>
          <p:spPr>
            <a:xfrm>
              <a:off x="6456040" y="1772816"/>
              <a:ext cx="760048" cy="505097"/>
            </a:xfrm>
            <a:prstGeom prst="rect">
              <a:avLst/>
            </a:prstGeom>
            <a:solidFill>
              <a:schemeClr val="bg2"/>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dirty="0">
                  <a:solidFill>
                    <a:schemeClr val="tx1"/>
                  </a:solidFill>
                </a:rPr>
                <a:t>평가</a:t>
              </a:r>
            </a:p>
          </p:txBody>
        </p:sp>
        <p:cxnSp>
          <p:nvCxnSpPr>
            <p:cNvPr id="56" name="직선 화살표 연결선 55">
              <a:extLst>
                <a:ext uri="{FF2B5EF4-FFF2-40B4-BE49-F238E27FC236}">
                  <a16:creationId xmlns:a16="http://schemas.microsoft.com/office/drawing/2014/main" id="{D0E591BB-CF37-D1ED-B135-25B7757237E9}"/>
                </a:ext>
              </a:extLst>
            </p:cNvPr>
            <p:cNvCxnSpPr>
              <a:endCxn id="55" idx="1"/>
            </p:cNvCxnSpPr>
            <p:nvPr/>
          </p:nvCxnSpPr>
          <p:spPr>
            <a:xfrm>
              <a:off x="6201839" y="2025365"/>
              <a:ext cx="254201" cy="0"/>
            </a:xfrm>
            <a:prstGeom prst="straightConnector1">
              <a:avLst/>
            </a:prstGeom>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직사각형 56">
              <a:extLst>
                <a:ext uri="{FF2B5EF4-FFF2-40B4-BE49-F238E27FC236}">
                  <a16:creationId xmlns:a16="http://schemas.microsoft.com/office/drawing/2014/main" id="{7CB2036A-C53B-E132-72DC-7256F65969CD}"/>
                </a:ext>
              </a:extLst>
            </p:cNvPr>
            <p:cNvSpPr/>
            <p:nvPr/>
          </p:nvSpPr>
          <p:spPr>
            <a:xfrm>
              <a:off x="7470289" y="1772816"/>
              <a:ext cx="760048" cy="505097"/>
            </a:xfrm>
            <a:prstGeom prst="rect">
              <a:avLst/>
            </a:prstGeom>
            <a:solidFill>
              <a:schemeClr val="accent4">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dirty="0">
                  <a:solidFill>
                    <a:schemeClr val="tx1"/>
                  </a:solidFill>
                </a:rPr>
                <a:t>배포</a:t>
              </a:r>
            </a:p>
          </p:txBody>
        </p:sp>
        <p:cxnSp>
          <p:nvCxnSpPr>
            <p:cNvPr id="58" name="직선 화살표 연결선 57">
              <a:extLst>
                <a:ext uri="{FF2B5EF4-FFF2-40B4-BE49-F238E27FC236}">
                  <a16:creationId xmlns:a16="http://schemas.microsoft.com/office/drawing/2014/main" id="{B3719F61-649B-ECDA-47A9-85A77AEFB8CA}"/>
                </a:ext>
              </a:extLst>
            </p:cNvPr>
            <p:cNvCxnSpPr>
              <a:endCxn id="57" idx="1"/>
            </p:cNvCxnSpPr>
            <p:nvPr/>
          </p:nvCxnSpPr>
          <p:spPr>
            <a:xfrm>
              <a:off x="7216088" y="2025365"/>
              <a:ext cx="254201" cy="0"/>
            </a:xfrm>
            <a:prstGeom prst="straightConnector1">
              <a:avLst/>
            </a:prstGeom>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DF1D8A8D-8B91-BF3B-C485-B42C13F38A01}"/>
                </a:ext>
              </a:extLst>
            </p:cNvPr>
            <p:cNvSpPr/>
            <p:nvPr/>
          </p:nvSpPr>
          <p:spPr>
            <a:xfrm>
              <a:off x="5415512" y="1015172"/>
              <a:ext cx="760048" cy="505097"/>
            </a:xfrm>
            <a:prstGeom prst="rect">
              <a:avLst/>
            </a:prstGeom>
            <a:solidFill>
              <a:schemeClr val="tx2">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dirty="0">
                  <a:solidFill>
                    <a:schemeClr val="tx1"/>
                  </a:solidFill>
                </a:rPr>
                <a:t>테스트</a:t>
              </a:r>
              <a:endParaRPr lang="en-US" altLang="ko-KR" sz="1400" b="1" dirty="0">
                <a:solidFill>
                  <a:schemeClr val="tx1"/>
                </a:solidFill>
              </a:endParaRPr>
            </a:p>
            <a:p>
              <a:pPr algn="ctr"/>
              <a:r>
                <a:rPr lang="ko-KR" altLang="en-US" sz="1400" b="1" dirty="0">
                  <a:solidFill>
                    <a:schemeClr val="tx1"/>
                  </a:solidFill>
                </a:rPr>
                <a:t>데이터</a:t>
              </a:r>
            </a:p>
          </p:txBody>
        </p:sp>
        <p:cxnSp>
          <p:nvCxnSpPr>
            <p:cNvPr id="60" name="연결선: 꺾임 59">
              <a:extLst>
                <a:ext uri="{FF2B5EF4-FFF2-40B4-BE49-F238E27FC236}">
                  <a16:creationId xmlns:a16="http://schemas.microsoft.com/office/drawing/2014/main" id="{7819B637-4A53-1A8A-6614-3EDC460F4781}"/>
                </a:ext>
              </a:extLst>
            </p:cNvPr>
            <p:cNvCxnSpPr>
              <a:endCxn id="59" idx="1"/>
            </p:cNvCxnSpPr>
            <p:nvPr/>
          </p:nvCxnSpPr>
          <p:spPr>
            <a:xfrm rot="5400000" flipH="1" flipV="1">
              <a:off x="4973140" y="1582993"/>
              <a:ext cx="757643" cy="127101"/>
            </a:xfrm>
            <a:prstGeom prst="bentConnector2">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D6937AEE-E45D-F126-9779-D22B980439FD}"/>
                </a:ext>
              </a:extLst>
            </p:cNvPr>
            <p:cNvCxnSpPr>
              <a:cxnSpLocks/>
              <a:stCxn id="59" idx="3"/>
            </p:cNvCxnSpPr>
            <p:nvPr/>
          </p:nvCxnSpPr>
          <p:spPr>
            <a:xfrm>
              <a:off x="6175560" y="1267721"/>
              <a:ext cx="153379" cy="757643"/>
            </a:xfrm>
            <a:prstGeom prst="bentConnector2">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8614402"/>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ko-KR" altLang="en-US" b="1" dirty="0"/>
              <a:t>머신러닝 모델 성능평가 지표</a:t>
            </a:r>
          </a:p>
        </p:txBody>
      </p:sp>
      <p:sp>
        <p:nvSpPr>
          <p:cNvPr id="3" name="TextBox 2">
            <a:extLst>
              <a:ext uri="{FF2B5EF4-FFF2-40B4-BE49-F238E27FC236}">
                <a16:creationId xmlns:a16="http://schemas.microsoft.com/office/drawing/2014/main" id="{296B444F-4D51-D4CE-4474-4E9A071A1009}"/>
              </a:ext>
            </a:extLst>
          </p:cNvPr>
          <p:cNvSpPr txBox="1"/>
          <p:nvPr/>
        </p:nvSpPr>
        <p:spPr>
          <a:xfrm>
            <a:off x="263352" y="908720"/>
            <a:ext cx="11449272" cy="1522148"/>
          </a:xfrm>
          <a:prstGeom prst="rect">
            <a:avLst/>
          </a:prstGeom>
          <a:noFill/>
        </p:spPr>
        <p:txBody>
          <a:bodyPr wrap="square">
            <a:spAutoFit/>
          </a:bodyPr>
          <a:lstStyle/>
          <a:p>
            <a:pPr marL="168910" marR="0" indent="0" algn="just" fontAlgn="base" latinLnBrk="1">
              <a:lnSpc>
                <a:spcPct val="180000"/>
              </a:lnSpc>
              <a:spcBef>
                <a:spcPts val="0"/>
              </a:spcBef>
              <a:spcAft>
                <a:spcPts val="0"/>
              </a:spcAft>
            </a:pPr>
            <a:r>
              <a:rPr lang="ko-KR" altLang="en-US" sz="1800" kern="0" spc="-50" dirty="0">
                <a:solidFill>
                  <a:srgbClr val="000000"/>
                </a:solidFill>
                <a:effectLst/>
                <a:latin typeface="휴먼명조"/>
                <a:ea typeface="휴먼명조"/>
              </a:rPr>
              <a:t>테스트 데이터는 머신러닝 모델을 개발하고 학습시킨 후에 모델의 성능을 평가하기 위해 사용하는 데이터로 수집한 빅데이터의 약 </a:t>
            </a:r>
            <a:r>
              <a:rPr lang="en-US" altLang="ko-KR" sz="1800" kern="0" spc="-50" dirty="0">
                <a:solidFill>
                  <a:srgbClr val="000000"/>
                </a:solidFill>
                <a:effectLst/>
                <a:latin typeface="휴먼명조"/>
                <a:ea typeface="휴먼명조"/>
              </a:rPr>
              <a:t>20~30%</a:t>
            </a:r>
            <a:r>
              <a:rPr lang="ko-KR" altLang="en-US" sz="1800" kern="0" spc="-50" dirty="0">
                <a:solidFill>
                  <a:srgbClr val="000000"/>
                </a:solidFill>
                <a:effectLst/>
                <a:latin typeface="휴먼명조"/>
                <a:ea typeface="휴먼명조"/>
              </a:rPr>
              <a:t>를 별도로 할당하여 테스트 용도로 사용하게 된다</a:t>
            </a:r>
            <a:r>
              <a:rPr lang="en-US" altLang="ko-KR" sz="1800" kern="0" spc="-50" dirty="0">
                <a:solidFill>
                  <a:srgbClr val="000000"/>
                </a:solidFill>
                <a:effectLst/>
                <a:latin typeface="휴먼명조"/>
                <a:ea typeface="휴먼명조"/>
              </a:rPr>
              <a:t>. </a:t>
            </a:r>
            <a:r>
              <a:rPr lang="ko-KR" altLang="en-US" sz="1800" kern="0" spc="-50" dirty="0">
                <a:solidFill>
                  <a:srgbClr val="000000"/>
                </a:solidFill>
                <a:effectLst/>
                <a:latin typeface="휴먼명조"/>
                <a:ea typeface="휴먼명조"/>
              </a:rPr>
              <a:t>보통 수집 데이터의 </a:t>
            </a:r>
            <a:r>
              <a:rPr lang="en-US" altLang="ko-KR" sz="1800" kern="0" spc="-50" dirty="0">
                <a:solidFill>
                  <a:srgbClr val="000000"/>
                </a:solidFill>
                <a:effectLst/>
                <a:latin typeface="휴먼명조"/>
                <a:ea typeface="휴먼명조"/>
              </a:rPr>
              <a:t>70~80%</a:t>
            </a:r>
            <a:r>
              <a:rPr lang="ko-KR" altLang="en-US" sz="1800" kern="0" spc="-50" dirty="0">
                <a:solidFill>
                  <a:srgbClr val="000000"/>
                </a:solidFill>
                <a:effectLst/>
                <a:latin typeface="휴먼명조"/>
                <a:ea typeface="휴먼명조"/>
              </a:rPr>
              <a:t>는 훈련 데이터로 사용하고 나머지는 테스트 데이터로 사용한다</a:t>
            </a:r>
            <a:r>
              <a:rPr lang="en-US" altLang="ko-KR" sz="1800" kern="0" spc="-50" dirty="0">
                <a:solidFill>
                  <a:srgbClr val="000000"/>
                </a:solidFill>
                <a:effectLst/>
                <a:latin typeface="휴먼명조"/>
                <a:ea typeface="휴먼명조"/>
              </a:rPr>
              <a:t>.</a:t>
            </a:r>
            <a:endParaRPr lang="ko-KR" altLang="en-US" sz="1800" kern="0" spc="-50" dirty="0">
              <a:solidFill>
                <a:srgbClr val="000000"/>
              </a:solidFill>
              <a:effectLst/>
              <a:latin typeface="한양신명조"/>
            </a:endParaRPr>
          </a:p>
        </p:txBody>
      </p:sp>
    </p:spTree>
    <p:extLst>
      <p:ext uri="{BB962C8B-B14F-4D97-AF65-F5344CB8AC3E}">
        <p14:creationId xmlns:p14="http://schemas.microsoft.com/office/powerpoint/2010/main" val="2490618096"/>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ko-KR" altLang="en-US" b="1" dirty="0"/>
              <a:t>머신러닝 모델 성능평가 지표</a:t>
            </a:r>
          </a:p>
        </p:txBody>
      </p:sp>
      <p:sp>
        <p:nvSpPr>
          <p:cNvPr id="4" name="TextBox 3">
            <a:extLst>
              <a:ext uri="{FF2B5EF4-FFF2-40B4-BE49-F238E27FC236}">
                <a16:creationId xmlns:a16="http://schemas.microsoft.com/office/drawing/2014/main" id="{1ADD7B34-5284-4504-E5A3-45B1D864319C}"/>
              </a:ext>
            </a:extLst>
          </p:cNvPr>
          <p:cNvSpPr txBox="1"/>
          <p:nvPr/>
        </p:nvSpPr>
        <p:spPr>
          <a:xfrm>
            <a:off x="263352" y="836712"/>
            <a:ext cx="11305256" cy="3516540"/>
          </a:xfrm>
          <a:prstGeom prst="rect">
            <a:avLst/>
          </a:prstGeom>
          <a:noFill/>
        </p:spPr>
        <p:txBody>
          <a:bodyPr wrap="square">
            <a:spAutoFit/>
          </a:bodyPr>
          <a:lstStyle/>
          <a:p>
            <a:pPr marL="168910" marR="0" indent="0" algn="just" fontAlgn="base" latinLnBrk="1">
              <a:lnSpc>
                <a:spcPct val="180000"/>
              </a:lnSpc>
              <a:spcBef>
                <a:spcPts val="0"/>
              </a:spcBef>
              <a:spcAft>
                <a:spcPts val="0"/>
              </a:spcAft>
            </a:pPr>
            <a:r>
              <a:rPr lang="en-US" altLang="ko-KR" sz="1800" kern="0" spc="-50" dirty="0">
                <a:solidFill>
                  <a:srgbClr val="000000"/>
                </a:solidFill>
                <a:effectLst/>
                <a:latin typeface="+mn-ea"/>
              </a:rPr>
              <a:t>• </a:t>
            </a:r>
            <a:r>
              <a:rPr lang="ko-KR" altLang="en-US" sz="1800" kern="0" spc="-50" dirty="0">
                <a:solidFill>
                  <a:srgbClr val="000000"/>
                </a:solidFill>
                <a:effectLst/>
                <a:latin typeface="+mn-ea"/>
              </a:rPr>
              <a:t>정확도 </a:t>
            </a:r>
            <a:r>
              <a:rPr lang="en-US" altLang="ko-KR" sz="1800" kern="0" spc="-50" dirty="0">
                <a:solidFill>
                  <a:srgbClr val="000000"/>
                </a:solidFill>
                <a:effectLst/>
                <a:latin typeface="+mn-ea"/>
              </a:rPr>
              <a:t>: </a:t>
            </a:r>
            <a:r>
              <a:rPr lang="ko-KR" altLang="en-US" sz="1800" kern="0" spc="-50" dirty="0">
                <a:solidFill>
                  <a:srgbClr val="000000"/>
                </a:solidFill>
                <a:effectLst/>
                <a:latin typeface="+mn-ea"/>
              </a:rPr>
              <a:t>정확도는 평가한 전체 데이터 중에서 정확하게 예측한 데이터의 비율을 나타내는 지표로 모델이 얼마나 정확하게 예측하는지를 보여주는 것으로 정확도가 높을수록 더 좋은 성능을 가지고 있다고 볼 수 있다</a:t>
            </a:r>
            <a:r>
              <a:rPr lang="en-US" altLang="ko-KR" sz="1800" kern="0" spc="-50" dirty="0">
                <a:solidFill>
                  <a:srgbClr val="000000"/>
                </a:solidFill>
                <a:effectLst/>
                <a:latin typeface="+mn-ea"/>
              </a:rPr>
              <a:t>. </a:t>
            </a:r>
            <a:r>
              <a:rPr lang="ko-KR" altLang="en-US" sz="1800" kern="0" spc="-50" dirty="0">
                <a:solidFill>
                  <a:srgbClr val="000000"/>
                </a:solidFill>
                <a:effectLst/>
                <a:latin typeface="+mn-ea"/>
              </a:rPr>
              <a:t>예를 들어</a:t>
            </a:r>
            <a:r>
              <a:rPr lang="en-US" altLang="ko-KR" sz="1800" kern="0" spc="-50" dirty="0">
                <a:solidFill>
                  <a:srgbClr val="000000"/>
                </a:solidFill>
                <a:effectLst/>
                <a:latin typeface="+mn-ea"/>
              </a:rPr>
              <a:t>, 100</a:t>
            </a:r>
            <a:r>
              <a:rPr lang="ko-KR" altLang="en-US" sz="1800" kern="0" spc="-50" dirty="0">
                <a:solidFill>
                  <a:srgbClr val="000000"/>
                </a:solidFill>
                <a:effectLst/>
                <a:latin typeface="+mn-ea"/>
              </a:rPr>
              <a:t>개의 평가 샘플이 있고</a:t>
            </a:r>
            <a:r>
              <a:rPr lang="en-US" altLang="ko-KR" sz="1800" kern="0" spc="-50" dirty="0">
                <a:solidFill>
                  <a:srgbClr val="000000"/>
                </a:solidFill>
                <a:effectLst/>
                <a:latin typeface="+mn-ea"/>
              </a:rPr>
              <a:t>, </a:t>
            </a:r>
            <a:r>
              <a:rPr lang="ko-KR" altLang="en-US" sz="1800" kern="0" spc="-50" dirty="0">
                <a:solidFill>
                  <a:srgbClr val="000000"/>
                </a:solidFill>
                <a:effectLst/>
                <a:latin typeface="+mn-ea"/>
              </a:rPr>
              <a:t>이 중에서 </a:t>
            </a:r>
            <a:r>
              <a:rPr lang="en-US" altLang="ko-KR" sz="1800" kern="0" spc="-50" dirty="0">
                <a:solidFill>
                  <a:srgbClr val="000000"/>
                </a:solidFill>
                <a:effectLst/>
                <a:latin typeface="+mn-ea"/>
              </a:rPr>
              <a:t>95</a:t>
            </a:r>
            <a:r>
              <a:rPr lang="ko-KR" altLang="en-US" sz="1800" kern="0" spc="-50" dirty="0">
                <a:solidFill>
                  <a:srgbClr val="000000"/>
                </a:solidFill>
                <a:effectLst/>
                <a:latin typeface="+mn-ea"/>
              </a:rPr>
              <a:t>개를 정확하게 예측했다면 </a:t>
            </a:r>
            <a:r>
              <a:rPr lang="en-US" altLang="ko-KR" sz="1800" kern="0" spc="-50" dirty="0">
                <a:solidFill>
                  <a:srgbClr val="000000"/>
                </a:solidFill>
                <a:effectLst/>
                <a:latin typeface="+mn-ea"/>
              </a:rPr>
              <a:t>95%</a:t>
            </a:r>
            <a:r>
              <a:rPr lang="ko-KR" altLang="en-US" sz="1800" kern="0" spc="-50" dirty="0">
                <a:solidFill>
                  <a:srgbClr val="000000"/>
                </a:solidFill>
                <a:effectLst/>
                <a:latin typeface="+mn-ea"/>
              </a:rPr>
              <a:t>의 정확도를 가지고 있다고 할 수 있다</a:t>
            </a:r>
            <a:r>
              <a:rPr lang="en-US" altLang="ko-KR" sz="1800" kern="0" spc="-50" dirty="0">
                <a:solidFill>
                  <a:srgbClr val="000000"/>
                </a:solidFill>
                <a:effectLst/>
                <a:latin typeface="+mn-ea"/>
              </a:rPr>
              <a:t>. </a:t>
            </a:r>
            <a:endParaRPr lang="ko-KR" altLang="en-US" sz="1800" kern="0" spc="-50" dirty="0">
              <a:solidFill>
                <a:srgbClr val="000000"/>
              </a:solidFill>
              <a:effectLst/>
              <a:latin typeface="+mn-ea"/>
            </a:endParaRPr>
          </a:p>
          <a:p>
            <a:pPr marL="168910" marR="0" indent="0" algn="just" fontAlgn="base" latinLnBrk="1">
              <a:lnSpc>
                <a:spcPct val="180000"/>
              </a:lnSpc>
              <a:spcBef>
                <a:spcPts val="0"/>
              </a:spcBef>
              <a:spcAft>
                <a:spcPts val="0"/>
              </a:spcAft>
            </a:pPr>
            <a:r>
              <a:rPr lang="en-US" altLang="ko-KR" sz="1800" kern="0" spc="-50" dirty="0">
                <a:solidFill>
                  <a:srgbClr val="000000"/>
                </a:solidFill>
                <a:effectLst/>
                <a:latin typeface="+mn-ea"/>
              </a:rPr>
              <a:t>• </a:t>
            </a:r>
            <a:r>
              <a:rPr lang="ko-KR" altLang="en-US" sz="1800" kern="0" spc="-50" dirty="0">
                <a:solidFill>
                  <a:srgbClr val="000000"/>
                </a:solidFill>
                <a:effectLst/>
                <a:latin typeface="+mn-ea"/>
              </a:rPr>
              <a:t>정밀도 </a:t>
            </a:r>
            <a:r>
              <a:rPr lang="en-US" altLang="ko-KR" sz="1800" kern="0" spc="-50" dirty="0">
                <a:solidFill>
                  <a:srgbClr val="000000"/>
                </a:solidFill>
                <a:effectLst/>
                <a:latin typeface="+mn-ea"/>
              </a:rPr>
              <a:t>: </a:t>
            </a:r>
            <a:r>
              <a:rPr lang="ko-KR" altLang="en-US" sz="1800" kern="0" spc="-50" dirty="0">
                <a:solidFill>
                  <a:srgbClr val="000000"/>
                </a:solidFill>
                <a:effectLst/>
                <a:latin typeface="+mn-ea"/>
              </a:rPr>
              <a:t>정밀도는 전체 데이터 중에서 양품으로 판정한 데이터에서 실제 양품인 데이터의 비율을 말한다</a:t>
            </a:r>
            <a:r>
              <a:rPr lang="en-US" altLang="ko-KR" sz="1800" kern="0" spc="-50" dirty="0">
                <a:solidFill>
                  <a:srgbClr val="000000"/>
                </a:solidFill>
                <a:effectLst/>
                <a:latin typeface="+mn-ea"/>
              </a:rPr>
              <a:t>. </a:t>
            </a:r>
            <a:r>
              <a:rPr lang="ko-KR" altLang="en-US" sz="1800" kern="0" spc="-50" dirty="0">
                <a:solidFill>
                  <a:srgbClr val="000000"/>
                </a:solidFill>
                <a:effectLst/>
                <a:latin typeface="+mn-ea"/>
              </a:rPr>
              <a:t>예를 들어 </a:t>
            </a:r>
            <a:r>
              <a:rPr lang="en-US" altLang="ko-KR" sz="1800" kern="0" spc="-50" dirty="0">
                <a:solidFill>
                  <a:srgbClr val="000000"/>
                </a:solidFill>
                <a:effectLst/>
                <a:latin typeface="+mn-ea"/>
              </a:rPr>
              <a:t>120</a:t>
            </a:r>
            <a:r>
              <a:rPr lang="ko-KR" altLang="en-US" sz="1800" kern="0" spc="-50" dirty="0">
                <a:solidFill>
                  <a:srgbClr val="000000"/>
                </a:solidFill>
                <a:effectLst/>
                <a:latin typeface="+mn-ea"/>
              </a:rPr>
              <a:t>개의 샘플을 평가하여 </a:t>
            </a:r>
            <a:r>
              <a:rPr lang="en-US" altLang="ko-KR" sz="1800" kern="0" spc="-50" dirty="0">
                <a:solidFill>
                  <a:srgbClr val="000000"/>
                </a:solidFill>
                <a:effectLst/>
                <a:latin typeface="+mn-ea"/>
              </a:rPr>
              <a:t>100</a:t>
            </a:r>
            <a:r>
              <a:rPr lang="ko-KR" altLang="en-US" sz="1800" kern="0" spc="-50" dirty="0">
                <a:solidFill>
                  <a:srgbClr val="000000"/>
                </a:solidFill>
                <a:effectLst/>
                <a:latin typeface="+mn-ea"/>
              </a:rPr>
              <a:t>개를 양품으로 판정하였는데 그 중에 실제 양품이 </a:t>
            </a:r>
            <a:r>
              <a:rPr lang="en-US" altLang="ko-KR" sz="1800" kern="0" spc="-50" dirty="0">
                <a:solidFill>
                  <a:srgbClr val="000000"/>
                </a:solidFill>
                <a:effectLst/>
                <a:latin typeface="+mn-ea"/>
              </a:rPr>
              <a:t>98</a:t>
            </a:r>
            <a:r>
              <a:rPr lang="ko-KR" altLang="en-US" sz="1800" kern="0" spc="-50" dirty="0">
                <a:solidFill>
                  <a:srgbClr val="000000"/>
                </a:solidFill>
                <a:effectLst/>
                <a:latin typeface="+mn-ea"/>
              </a:rPr>
              <a:t>개 있었다면</a:t>
            </a:r>
            <a:r>
              <a:rPr lang="en-US" altLang="ko-KR" sz="1800" kern="0" spc="-50" dirty="0">
                <a:solidFill>
                  <a:srgbClr val="000000"/>
                </a:solidFill>
                <a:effectLst/>
                <a:latin typeface="+mn-ea"/>
              </a:rPr>
              <a:t>, 98%</a:t>
            </a:r>
            <a:r>
              <a:rPr lang="ko-KR" altLang="en-US" sz="1800" kern="0" spc="-50" dirty="0">
                <a:solidFill>
                  <a:srgbClr val="000000"/>
                </a:solidFill>
                <a:effectLst/>
                <a:latin typeface="+mn-ea"/>
              </a:rPr>
              <a:t>의 정밀도를 가지고 있다고 할 수 있다</a:t>
            </a:r>
            <a:r>
              <a:rPr lang="en-US" altLang="ko-KR" sz="1800" kern="0" spc="-50" dirty="0">
                <a:solidFill>
                  <a:srgbClr val="000000"/>
                </a:solidFill>
                <a:effectLst/>
                <a:latin typeface="+mn-ea"/>
              </a:rPr>
              <a:t>. </a:t>
            </a:r>
            <a:endParaRPr lang="ko-KR" altLang="en-US" sz="1800" kern="0" spc="-50" dirty="0">
              <a:solidFill>
                <a:srgbClr val="000000"/>
              </a:solidFill>
              <a:effectLst/>
              <a:latin typeface="+mn-ea"/>
            </a:endParaRPr>
          </a:p>
        </p:txBody>
      </p:sp>
    </p:spTree>
    <p:extLst>
      <p:ext uri="{BB962C8B-B14F-4D97-AF65-F5344CB8AC3E}">
        <p14:creationId xmlns:p14="http://schemas.microsoft.com/office/powerpoint/2010/main" val="2775930857"/>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ko-KR" altLang="en-US" b="1" dirty="0"/>
              <a:t>머신러닝 모델 성능평가 지표</a:t>
            </a:r>
          </a:p>
        </p:txBody>
      </p:sp>
      <p:sp>
        <p:nvSpPr>
          <p:cNvPr id="2" name="Rectangle 2">
            <a:extLst>
              <a:ext uri="{FF2B5EF4-FFF2-40B4-BE49-F238E27FC236}">
                <a16:creationId xmlns:a16="http://schemas.microsoft.com/office/drawing/2014/main" id="{17EDA947-BA2C-F1F2-F6D4-480990C76FB9}"/>
              </a:ext>
            </a:extLst>
          </p:cNvPr>
          <p:cNvSpPr>
            <a:spLocks noChangeArrowheads="1"/>
          </p:cNvSpPr>
          <p:nvPr/>
        </p:nvSpPr>
        <p:spPr bwMode="auto">
          <a:xfrm>
            <a:off x="119336" y="676779"/>
            <a:ext cx="11878445"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ts val="2700"/>
              </a:lnSpc>
              <a:spcBef>
                <a:spcPct val="0"/>
              </a:spcBef>
              <a:spcAft>
                <a:spcPct val="0"/>
              </a:spcAft>
              <a:buClrTx/>
              <a:buSzTx/>
              <a:buFontTx/>
              <a:buNone/>
              <a:tabLst/>
            </a:pPr>
            <a:r>
              <a:rPr kumimoji="0" lang="ko-KR" altLang="ko-KR" b="0" i="0" u="none" strike="noStrike" cap="none" normalizeH="0" baseline="0" dirty="0">
                <a:ln>
                  <a:noFill/>
                </a:ln>
                <a:solidFill>
                  <a:srgbClr val="000000"/>
                </a:solidFill>
                <a:effectLst/>
                <a:latin typeface="+mn-ea"/>
              </a:rPr>
              <a:t>• </a:t>
            </a:r>
            <a:r>
              <a:rPr kumimoji="0" lang="ko-KR" altLang="ko-KR" b="0" i="0" u="none" strike="noStrike" cap="none" normalizeH="0" baseline="0" dirty="0" err="1">
                <a:ln>
                  <a:noFill/>
                </a:ln>
                <a:solidFill>
                  <a:srgbClr val="000000"/>
                </a:solidFill>
                <a:effectLst/>
                <a:latin typeface="+mn-ea"/>
              </a:rPr>
              <a:t>재현율</a:t>
            </a:r>
            <a:r>
              <a:rPr kumimoji="0" lang="ko-KR" altLang="ko-KR" b="0" i="0" u="none" strike="noStrike" cap="none" normalizeH="0" baseline="0" dirty="0">
                <a:ln>
                  <a:noFill/>
                </a:ln>
                <a:solidFill>
                  <a:srgbClr val="000000"/>
                </a:solidFill>
                <a:effectLst/>
                <a:latin typeface="+mn-ea"/>
              </a:rPr>
              <a:t> </a:t>
            </a:r>
            <a:r>
              <a:rPr kumimoji="0" lang="en-US" altLang="ko-KR" b="0" i="0" u="none" strike="noStrike" cap="none" normalizeH="0" baseline="0" dirty="0">
                <a:ln>
                  <a:noFill/>
                </a:ln>
                <a:solidFill>
                  <a:srgbClr val="000000"/>
                </a:solidFill>
                <a:effectLst/>
                <a:latin typeface="+mn-ea"/>
              </a:rPr>
              <a:t>: </a:t>
            </a:r>
            <a:r>
              <a:rPr kumimoji="0" lang="ko-KR" altLang="en-US" b="0" i="0" u="none" strike="noStrike" cap="none" normalizeH="0" baseline="0" dirty="0">
                <a:ln>
                  <a:noFill/>
                </a:ln>
                <a:solidFill>
                  <a:srgbClr val="000000"/>
                </a:solidFill>
                <a:effectLst/>
                <a:latin typeface="+mn-ea"/>
              </a:rPr>
              <a:t>재현율은 양품과 불량품이 섞여 있는 전체 데이터 중에서 양품을 판별한다고 할 때</a:t>
            </a:r>
            <a:r>
              <a:rPr kumimoji="0" lang="en-US" altLang="ko-KR" b="0" i="0" u="none" strike="noStrike" cap="none" normalizeH="0" baseline="0" dirty="0">
                <a:ln>
                  <a:noFill/>
                </a:ln>
                <a:solidFill>
                  <a:srgbClr val="000000"/>
                </a:solidFill>
                <a:effectLst/>
                <a:latin typeface="+mn-ea"/>
              </a:rPr>
              <a:t>, </a:t>
            </a:r>
            <a:br>
              <a:rPr kumimoji="0" lang="en-US" altLang="ko-KR" b="0" i="0" u="none" strike="noStrike" cap="none" normalizeH="0" baseline="0" dirty="0">
                <a:ln>
                  <a:noFill/>
                </a:ln>
                <a:solidFill>
                  <a:srgbClr val="000000"/>
                </a:solidFill>
                <a:effectLst/>
                <a:latin typeface="+mn-ea"/>
              </a:rPr>
            </a:br>
            <a:r>
              <a:rPr kumimoji="0" lang="en-US" altLang="ko-KR" b="0" i="0" u="none" strike="noStrike" cap="none" normalizeH="0" baseline="0" dirty="0">
                <a:ln>
                  <a:noFill/>
                </a:ln>
                <a:solidFill>
                  <a:srgbClr val="000000"/>
                </a:solidFill>
                <a:effectLst/>
                <a:latin typeface="+mn-ea"/>
              </a:rPr>
              <a:t>  </a:t>
            </a:r>
            <a:r>
              <a:rPr kumimoji="0" lang="ko-KR" altLang="en-US" b="0" i="0" u="none" strike="noStrike" cap="none" normalizeH="0" baseline="0" dirty="0">
                <a:ln>
                  <a:noFill/>
                </a:ln>
                <a:solidFill>
                  <a:srgbClr val="000000"/>
                </a:solidFill>
                <a:effectLst/>
                <a:latin typeface="+mn-ea"/>
              </a:rPr>
              <a:t>양품을 얼마나 잘 찾아내는지를 나타낸다</a:t>
            </a:r>
            <a:r>
              <a:rPr kumimoji="0" lang="en-US" altLang="ko-KR" b="0" i="0" u="none" strike="noStrike" cap="none" normalizeH="0" baseline="0" dirty="0">
                <a:ln>
                  <a:noFill/>
                </a:ln>
                <a:solidFill>
                  <a:srgbClr val="000000"/>
                </a:solidFill>
                <a:effectLst/>
                <a:latin typeface="+mn-ea"/>
              </a:rPr>
              <a:t>. </a:t>
            </a:r>
            <a:r>
              <a:rPr kumimoji="0" lang="ko-KR" altLang="en-US" b="0" i="0" u="none" strike="noStrike" cap="none" normalizeH="0" baseline="0" dirty="0">
                <a:ln>
                  <a:noFill/>
                </a:ln>
                <a:solidFill>
                  <a:srgbClr val="000000"/>
                </a:solidFill>
                <a:effectLst/>
                <a:latin typeface="+mn-ea"/>
              </a:rPr>
              <a:t>예를 들어 양품과 불량품이 섞여 있는 </a:t>
            </a:r>
            <a:r>
              <a:rPr kumimoji="0" lang="en-US" altLang="ko-KR" b="0" i="0" u="none" strike="noStrike" cap="none" normalizeH="0" baseline="0" dirty="0">
                <a:ln>
                  <a:noFill/>
                </a:ln>
                <a:solidFill>
                  <a:srgbClr val="000000"/>
                </a:solidFill>
                <a:effectLst/>
                <a:latin typeface="+mn-ea"/>
              </a:rPr>
              <a:t>200</a:t>
            </a:r>
            <a:r>
              <a:rPr kumimoji="0" lang="ko-KR" altLang="en-US" b="0" i="0" u="none" strike="noStrike" cap="none" normalizeH="0" baseline="0" dirty="0">
                <a:ln>
                  <a:noFill/>
                </a:ln>
                <a:solidFill>
                  <a:srgbClr val="000000"/>
                </a:solidFill>
                <a:effectLst/>
                <a:latin typeface="+mn-ea"/>
              </a:rPr>
              <a:t>개의 제품이 있고</a:t>
            </a:r>
            <a:r>
              <a:rPr kumimoji="0" lang="en-US" altLang="ko-KR" b="0" i="0" u="none" strike="noStrike" cap="none" normalizeH="0" baseline="0" dirty="0">
                <a:ln>
                  <a:noFill/>
                </a:ln>
                <a:solidFill>
                  <a:srgbClr val="000000"/>
                </a:solidFill>
                <a:effectLst/>
                <a:latin typeface="+mn-ea"/>
              </a:rPr>
              <a:t>, </a:t>
            </a:r>
            <a:br>
              <a:rPr kumimoji="0" lang="en-US" altLang="ko-KR" b="0" i="0" u="none" strike="noStrike" cap="none" normalizeH="0" baseline="0" dirty="0">
                <a:ln>
                  <a:noFill/>
                </a:ln>
                <a:solidFill>
                  <a:srgbClr val="000000"/>
                </a:solidFill>
                <a:effectLst/>
                <a:latin typeface="+mn-ea"/>
              </a:rPr>
            </a:br>
            <a:r>
              <a:rPr kumimoji="0" lang="en-US" altLang="ko-KR" b="0" i="0" u="none" strike="noStrike" cap="none" normalizeH="0" baseline="0" dirty="0">
                <a:ln>
                  <a:noFill/>
                </a:ln>
                <a:solidFill>
                  <a:srgbClr val="000000"/>
                </a:solidFill>
                <a:effectLst/>
                <a:latin typeface="+mn-ea"/>
              </a:rPr>
              <a:t>  </a:t>
            </a:r>
            <a:r>
              <a:rPr kumimoji="0" lang="ko-KR" altLang="en-US" b="0" i="0" u="none" strike="noStrike" cap="none" normalizeH="0" baseline="0" dirty="0">
                <a:ln>
                  <a:noFill/>
                </a:ln>
                <a:solidFill>
                  <a:srgbClr val="000000"/>
                </a:solidFill>
                <a:effectLst/>
                <a:latin typeface="+mn-ea"/>
              </a:rPr>
              <a:t>이중 양품이 </a:t>
            </a:r>
            <a:r>
              <a:rPr kumimoji="0" lang="en-US" altLang="ko-KR" b="0" i="0" u="none" strike="noStrike" cap="none" normalizeH="0" baseline="0" dirty="0">
                <a:ln>
                  <a:noFill/>
                </a:ln>
                <a:solidFill>
                  <a:srgbClr val="000000"/>
                </a:solidFill>
                <a:effectLst/>
                <a:latin typeface="+mn-ea"/>
              </a:rPr>
              <a:t>100</a:t>
            </a:r>
            <a:r>
              <a:rPr kumimoji="0" lang="ko-KR" altLang="en-US" b="0" i="0" u="none" strike="noStrike" cap="none" normalizeH="0" baseline="0" dirty="0">
                <a:ln>
                  <a:noFill/>
                </a:ln>
                <a:solidFill>
                  <a:srgbClr val="000000"/>
                </a:solidFill>
                <a:effectLst/>
                <a:latin typeface="+mn-ea"/>
              </a:rPr>
              <a:t>개가 있다고 가정하자</a:t>
            </a:r>
            <a:r>
              <a:rPr kumimoji="0" lang="en-US" altLang="ko-KR" b="0" i="0" u="none" strike="noStrike" cap="none" normalizeH="0" baseline="0" dirty="0">
                <a:ln>
                  <a:noFill/>
                </a:ln>
                <a:solidFill>
                  <a:srgbClr val="000000"/>
                </a:solidFill>
                <a:effectLst/>
                <a:latin typeface="+mn-ea"/>
              </a:rPr>
              <a:t>. </a:t>
            </a:r>
            <a:r>
              <a:rPr kumimoji="0" lang="ko-KR" altLang="en-US" b="0" i="0" u="none" strike="noStrike" cap="none" normalizeH="0" baseline="0" dirty="0">
                <a:ln>
                  <a:noFill/>
                </a:ln>
                <a:solidFill>
                  <a:srgbClr val="000000"/>
                </a:solidFill>
                <a:effectLst/>
                <a:latin typeface="+mn-ea"/>
              </a:rPr>
              <a:t>양품을 찾는 모델을 적용하였을 때</a:t>
            </a:r>
            <a:r>
              <a:rPr kumimoji="0" lang="en-US" altLang="ko-KR" b="0" i="0" u="none" strike="noStrike" cap="none" normalizeH="0" baseline="0" dirty="0">
                <a:ln>
                  <a:noFill/>
                </a:ln>
                <a:solidFill>
                  <a:srgbClr val="000000"/>
                </a:solidFill>
                <a:effectLst/>
                <a:latin typeface="+mn-ea"/>
              </a:rPr>
              <a:t>, </a:t>
            </a:r>
            <a:br>
              <a:rPr kumimoji="0" lang="en-US" altLang="ko-KR" b="0" i="0" u="none" strike="noStrike" cap="none" normalizeH="0" baseline="0" dirty="0">
                <a:ln>
                  <a:noFill/>
                </a:ln>
                <a:solidFill>
                  <a:srgbClr val="000000"/>
                </a:solidFill>
                <a:effectLst/>
                <a:latin typeface="+mn-ea"/>
              </a:rPr>
            </a:br>
            <a:r>
              <a:rPr kumimoji="0" lang="en-US" altLang="ko-KR" b="0" i="0" u="none" strike="noStrike" cap="none" normalizeH="0" baseline="0" dirty="0">
                <a:ln>
                  <a:noFill/>
                </a:ln>
                <a:solidFill>
                  <a:srgbClr val="000000"/>
                </a:solidFill>
                <a:effectLst/>
                <a:latin typeface="+mn-ea"/>
              </a:rPr>
              <a:t>  100</a:t>
            </a:r>
            <a:r>
              <a:rPr kumimoji="0" lang="ko-KR" altLang="en-US" b="0" i="0" u="none" strike="noStrike" cap="none" normalizeH="0" baseline="0" dirty="0">
                <a:ln>
                  <a:noFill/>
                </a:ln>
                <a:solidFill>
                  <a:srgbClr val="000000"/>
                </a:solidFill>
                <a:effectLst/>
                <a:latin typeface="+mn-ea"/>
              </a:rPr>
              <a:t>개의 양품 중에서 실제 양품으로 판정한 것이 </a:t>
            </a:r>
            <a:r>
              <a:rPr kumimoji="0" lang="en-US" altLang="ko-KR" b="0" i="0" u="none" strike="noStrike" cap="none" normalizeH="0" baseline="0" dirty="0">
                <a:ln>
                  <a:noFill/>
                </a:ln>
                <a:solidFill>
                  <a:srgbClr val="000000"/>
                </a:solidFill>
                <a:effectLst/>
                <a:latin typeface="+mn-ea"/>
              </a:rPr>
              <a:t>97</a:t>
            </a:r>
            <a:r>
              <a:rPr kumimoji="0" lang="ko-KR" altLang="en-US" b="0" i="0" u="none" strike="noStrike" cap="none" normalizeH="0" baseline="0" dirty="0">
                <a:ln>
                  <a:noFill/>
                </a:ln>
                <a:solidFill>
                  <a:srgbClr val="000000"/>
                </a:solidFill>
                <a:effectLst/>
                <a:latin typeface="+mn-ea"/>
              </a:rPr>
              <a:t>개라고 한다면 재현율은 </a:t>
            </a:r>
            <a:r>
              <a:rPr kumimoji="0" lang="en-US" altLang="ko-KR" b="0" i="0" u="none" strike="noStrike" cap="none" normalizeH="0" baseline="0" dirty="0">
                <a:ln>
                  <a:noFill/>
                </a:ln>
                <a:solidFill>
                  <a:srgbClr val="000000"/>
                </a:solidFill>
                <a:effectLst/>
                <a:latin typeface="+mn-ea"/>
              </a:rPr>
              <a:t>97%</a:t>
            </a:r>
            <a:r>
              <a:rPr kumimoji="0" lang="ko-KR" altLang="en-US" b="0" i="0" u="none" strike="noStrike" cap="none" normalizeH="0" baseline="0" dirty="0">
                <a:ln>
                  <a:noFill/>
                </a:ln>
                <a:solidFill>
                  <a:srgbClr val="000000"/>
                </a:solidFill>
                <a:effectLst/>
                <a:latin typeface="+mn-ea"/>
              </a:rPr>
              <a:t>가 된다</a:t>
            </a:r>
            <a:r>
              <a:rPr kumimoji="0" lang="en-US" altLang="ko-KR" b="0" i="0" u="none" strike="noStrike" cap="none" normalizeH="0" baseline="0" dirty="0">
                <a:ln>
                  <a:noFill/>
                </a:ln>
                <a:solidFill>
                  <a:srgbClr val="000000"/>
                </a:solidFill>
                <a:effectLst/>
                <a:latin typeface="+mn-ea"/>
              </a:rPr>
              <a:t>.</a:t>
            </a:r>
            <a:br>
              <a:rPr kumimoji="0" lang="en-US" altLang="ko-KR" b="0" i="0" u="none" strike="noStrike" cap="none" normalizeH="0" baseline="0" dirty="0">
                <a:ln>
                  <a:noFill/>
                </a:ln>
                <a:solidFill>
                  <a:srgbClr val="000000"/>
                </a:solidFill>
                <a:effectLst/>
                <a:latin typeface="+mn-ea"/>
              </a:rPr>
            </a:br>
            <a:endParaRPr kumimoji="0" lang="en-US" altLang="ko-KR" b="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ts val="2700"/>
              </a:lnSpc>
              <a:spcBef>
                <a:spcPct val="0"/>
              </a:spcBef>
              <a:spcAft>
                <a:spcPct val="0"/>
              </a:spcAft>
              <a:buClrTx/>
              <a:buSzTx/>
              <a:buFontTx/>
              <a:buNone/>
              <a:tabLst/>
            </a:pPr>
            <a:r>
              <a:rPr kumimoji="0" lang="en-US" altLang="ko-KR" b="0" i="0" u="none" strike="noStrike" cap="none" normalizeH="0" baseline="0" dirty="0">
                <a:ln>
                  <a:noFill/>
                </a:ln>
                <a:solidFill>
                  <a:srgbClr val="000000"/>
                </a:solidFill>
                <a:effectLst/>
                <a:latin typeface="+mn-ea"/>
              </a:rPr>
              <a:t>• F1 Score : F1 Score</a:t>
            </a:r>
            <a:r>
              <a:rPr kumimoji="0" lang="ko-KR" altLang="en-US" b="0" i="0" u="none" strike="noStrike" cap="none" normalizeH="0" baseline="0" dirty="0">
                <a:ln>
                  <a:noFill/>
                </a:ln>
                <a:solidFill>
                  <a:srgbClr val="000000"/>
                </a:solidFill>
                <a:effectLst/>
                <a:latin typeface="+mn-ea"/>
              </a:rPr>
              <a:t>는 정밀도와 재현율을 동시에 평가할 수 있는 지표로 다음과 같은 공식으로 표현할 수 있다</a:t>
            </a:r>
            <a:r>
              <a:rPr kumimoji="0" lang="en-US" altLang="ko-KR" b="0" i="0" u="none" strike="noStrike" cap="none" normalizeH="0" baseline="0" dirty="0">
                <a:ln>
                  <a:noFill/>
                </a:ln>
                <a:solidFill>
                  <a:srgbClr val="000000"/>
                </a:solidFill>
                <a:effectLst/>
                <a:latin typeface="+mn-ea"/>
              </a:rPr>
              <a:t>. </a:t>
            </a:r>
            <a:endParaRPr kumimoji="0" lang="en-US" altLang="ko-KR" b="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b="0" i="0" u="none" strike="noStrike" cap="none" normalizeH="0" baseline="0" dirty="0">
              <a:ln>
                <a:noFill/>
              </a:ln>
              <a:solidFill>
                <a:schemeClr val="tx1"/>
              </a:solidFill>
              <a:effectLst/>
              <a:latin typeface="+mn-ea"/>
            </a:endParaRPr>
          </a:p>
        </p:txBody>
      </p:sp>
      <p:pic>
        <p:nvPicPr>
          <p:cNvPr id="2049" name="_x543792488">
            <a:extLst>
              <a:ext uri="{FF2B5EF4-FFF2-40B4-BE49-F238E27FC236}">
                <a16:creationId xmlns:a16="http://schemas.microsoft.com/office/drawing/2014/main" id="{032D442C-125F-E477-526B-1E17C5691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3123603"/>
            <a:ext cx="5393338" cy="72754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7BAE6C0-6859-BF5D-D99F-5BC1B3C82EBD}"/>
              </a:ext>
            </a:extLst>
          </p:cNvPr>
          <p:cNvSpPr>
            <a:spLocks noChangeArrowheads="1"/>
          </p:cNvSpPr>
          <p:nvPr/>
        </p:nvSpPr>
        <p:spPr bwMode="auto">
          <a:xfrm>
            <a:off x="335360" y="4077072"/>
            <a:ext cx="103664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rgbClr val="000000"/>
                </a:solidFill>
                <a:effectLst/>
                <a:latin typeface="+mn-ea"/>
              </a:rPr>
              <a:t>F1-Score</a:t>
            </a:r>
            <a:r>
              <a:rPr kumimoji="0" lang="ko-KR" altLang="en-US" sz="2000" b="0" i="0" u="none" strike="noStrike" cap="none" normalizeH="0" baseline="0" dirty="0">
                <a:ln>
                  <a:noFill/>
                </a:ln>
                <a:solidFill>
                  <a:srgbClr val="000000"/>
                </a:solidFill>
                <a:effectLst/>
                <a:latin typeface="+mn-ea"/>
              </a:rPr>
              <a:t>는 </a:t>
            </a:r>
            <a:r>
              <a:rPr kumimoji="0" lang="en-US" altLang="ko-KR" sz="2000" b="0" i="0" u="none" strike="noStrike" cap="none" normalizeH="0" baseline="0" dirty="0">
                <a:ln>
                  <a:noFill/>
                </a:ln>
                <a:solidFill>
                  <a:srgbClr val="000000"/>
                </a:solidFill>
                <a:effectLst/>
                <a:latin typeface="+mn-ea"/>
              </a:rPr>
              <a:t>0</a:t>
            </a:r>
            <a:r>
              <a:rPr kumimoji="0" lang="ko-KR" altLang="en-US" sz="2000" b="0" i="0" u="none" strike="noStrike" cap="none" normalizeH="0" baseline="0" dirty="0">
                <a:ln>
                  <a:noFill/>
                </a:ln>
                <a:solidFill>
                  <a:srgbClr val="000000"/>
                </a:solidFill>
                <a:effectLst/>
                <a:latin typeface="+mn-ea"/>
              </a:rPr>
              <a:t>부터 </a:t>
            </a:r>
            <a:r>
              <a:rPr kumimoji="0" lang="en-US" altLang="ko-KR" sz="2000" b="0" i="0" u="none" strike="noStrike" cap="none" normalizeH="0" baseline="0" dirty="0">
                <a:ln>
                  <a:noFill/>
                </a:ln>
                <a:solidFill>
                  <a:srgbClr val="000000"/>
                </a:solidFill>
                <a:effectLst/>
                <a:latin typeface="+mn-ea"/>
              </a:rPr>
              <a:t>1</a:t>
            </a:r>
            <a:r>
              <a:rPr kumimoji="0" lang="ko-KR" altLang="en-US" sz="2000" b="0" i="0" u="none" strike="noStrike" cap="none" normalizeH="0" baseline="0" dirty="0">
                <a:ln>
                  <a:noFill/>
                </a:ln>
                <a:solidFill>
                  <a:srgbClr val="000000"/>
                </a:solidFill>
                <a:effectLst/>
                <a:latin typeface="+mn-ea"/>
              </a:rPr>
              <a:t>까지 값을 가지며</a:t>
            </a:r>
            <a:r>
              <a:rPr kumimoji="0" lang="en-US" altLang="ko-KR" sz="2000" b="0" i="0" u="none" strike="noStrike" cap="none" normalizeH="0" baseline="0" dirty="0">
                <a:ln>
                  <a:noFill/>
                </a:ln>
                <a:solidFill>
                  <a:srgbClr val="000000"/>
                </a:solidFill>
                <a:effectLst/>
                <a:latin typeface="+mn-ea"/>
              </a:rPr>
              <a:t>, </a:t>
            </a:r>
            <a:r>
              <a:rPr kumimoji="0" lang="ko-KR" altLang="en-US" sz="2000" b="0" i="0" u="none" strike="noStrike" cap="none" normalizeH="0" baseline="0" dirty="0">
                <a:ln>
                  <a:noFill/>
                </a:ln>
                <a:solidFill>
                  <a:srgbClr val="000000"/>
                </a:solidFill>
                <a:effectLst/>
                <a:latin typeface="+mn-ea"/>
              </a:rPr>
              <a:t>값이 높을수록 모델의 성능이 더 좋다고 평가된다</a:t>
            </a:r>
            <a:r>
              <a:rPr kumimoji="0" lang="en-US" altLang="ko-KR" sz="2000" b="0" i="0" u="none" strike="noStrike" cap="none" normalizeH="0" baseline="0" dirty="0">
                <a:ln>
                  <a:noFill/>
                </a:ln>
                <a:solidFill>
                  <a:srgbClr val="000000"/>
                </a:solidFill>
                <a:effectLst/>
                <a:latin typeface="+mn-ea"/>
              </a:rPr>
              <a:t>. </a:t>
            </a:r>
            <a:endParaRPr kumimoji="0" lang="en-US" altLang="ko-KR" sz="2000" b="0"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520908686"/>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249729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sz="3200" b="1" dirty="0"/>
              <a:t>Machine Learning </a:t>
            </a:r>
            <a:r>
              <a:rPr lang="ko-KR" altLang="en-US" sz="3200" b="1" dirty="0"/>
              <a:t>실습 </a:t>
            </a:r>
            <a:r>
              <a:rPr lang="en-US" altLang="ko-KR" sz="3200" b="1" dirty="0"/>
              <a:t>: Decision Tree(</a:t>
            </a:r>
            <a:r>
              <a:rPr lang="ko-KR" altLang="en-US" sz="3200" b="1" dirty="0"/>
              <a:t>의사결정 나무</a:t>
            </a:r>
            <a:r>
              <a:rPr lang="en-US" altLang="ko-KR" sz="3200" b="1" dirty="0"/>
              <a:t>)</a:t>
            </a:r>
            <a:endParaRPr lang="ko-KR" altLang="en-US" sz="3200" b="1" dirty="0"/>
          </a:p>
        </p:txBody>
      </p:sp>
    </p:spTree>
    <p:extLst>
      <p:ext uri="{BB962C8B-B14F-4D97-AF65-F5344CB8AC3E}">
        <p14:creationId xmlns:p14="http://schemas.microsoft.com/office/powerpoint/2010/main" val="237959473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0"/>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designer </a:t>
            </a:r>
            <a:r>
              <a:rPr lang="en-US" altLang="ko-KR" sz="2000" b="1">
                <a:solidFill>
                  <a:srgbClr val="000099"/>
                </a:solidFill>
                <a:latin typeface="+mn-ea"/>
                <a:sym typeface="Wingdings" panose="05000000000000000000" pitchFamily="2" charset="2"/>
              </a:rPr>
              <a:t> graphicview </a:t>
            </a:r>
            <a:r>
              <a:rPr lang="ko-KR" altLang="en-US" sz="2000" b="1">
                <a:solidFill>
                  <a:srgbClr val="000099"/>
                </a:solidFill>
                <a:latin typeface="+mn-ea"/>
                <a:sym typeface="Wingdings" panose="05000000000000000000" pitchFamily="2" charset="2"/>
              </a:rPr>
              <a:t>위젯 속성 추가</a:t>
            </a:r>
            <a:endParaRPr lang="ko-KR" altLang="en-US" sz="2000" b="1" dirty="0">
              <a:solidFill>
                <a:srgbClr val="000099"/>
              </a:solidFill>
            </a:endParaRPr>
          </a:p>
        </p:txBody>
      </p:sp>
      <p:pic>
        <p:nvPicPr>
          <p:cNvPr id="3" name="그림 2"/>
          <p:cNvPicPr>
            <a:picLocks noChangeAspect="1"/>
          </p:cNvPicPr>
          <p:nvPr/>
        </p:nvPicPr>
        <p:blipFill>
          <a:blip r:embed="rId2"/>
          <a:stretch>
            <a:fillRect/>
          </a:stretch>
        </p:blipFill>
        <p:spPr>
          <a:xfrm>
            <a:off x="2711624" y="764704"/>
            <a:ext cx="5328592" cy="5524737"/>
          </a:xfrm>
          <a:prstGeom prst="rect">
            <a:avLst/>
          </a:prstGeom>
        </p:spPr>
      </p:pic>
    </p:spTree>
    <p:extLst>
      <p:ext uri="{BB962C8B-B14F-4D97-AF65-F5344CB8AC3E}">
        <p14:creationId xmlns:p14="http://schemas.microsoft.com/office/powerpoint/2010/main" val="3945543813"/>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a:t>Decision Tree(</a:t>
            </a:r>
            <a:r>
              <a:rPr lang="ko-KR" altLang="en-US" b="1" dirty="0"/>
              <a:t>의사결정 나무</a:t>
            </a:r>
            <a:r>
              <a:rPr lang="en-US" altLang="ko-KR" b="1" dirty="0"/>
              <a:t>)</a:t>
            </a:r>
            <a:endParaRPr lang="ko-KR" altLang="en-US" b="1" dirty="0"/>
          </a:p>
        </p:txBody>
      </p:sp>
      <p:sp>
        <p:nvSpPr>
          <p:cNvPr id="2" name="TextBox 1">
            <a:extLst>
              <a:ext uri="{FF2B5EF4-FFF2-40B4-BE49-F238E27FC236}">
                <a16:creationId xmlns:a16="http://schemas.microsoft.com/office/drawing/2014/main" id="{03BBABB5-0000-C961-7FD5-F142212E4DF0}"/>
              </a:ext>
            </a:extLst>
          </p:cNvPr>
          <p:cNvSpPr txBox="1"/>
          <p:nvPr/>
        </p:nvSpPr>
        <p:spPr>
          <a:xfrm>
            <a:off x="335360" y="908720"/>
            <a:ext cx="8728672" cy="748603"/>
          </a:xfrm>
          <a:prstGeom prst="rect">
            <a:avLst/>
          </a:prstGeom>
          <a:noFill/>
        </p:spPr>
        <p:txBody>
          <a:bodyPr wrap="none" rtlCol="0">
            <a:spAutoFit/>
          </a:bodyPr>
          <a:lstStyle/>
          <a:p>
            <a:pPr marL="285750" indent="-285750">
              <a:lnSpc>
                <a:spcPts val="2700"/>
              </a:lnSpc>
              <a:buFont typeface="Arial" panose="020B0604020202020204" pitchFamily="34" charset="0"/>
              <a:buChar char="•"/>
            </a:pPr>
            <a:r>
              <a:rPr lang="ko-KR" altLang="en-US" dirty="0">
                <a:latin typeface="+mn-ea"/>
              </a:rPr>
              <a:t>데이터 분석을 통해 동일한 패턴 분류</a:t>
            </a:r>
            <a:r>
              <a:rPr lang="en-US" altLang="ko-KR" dirty="0">
                <a:latin typeface="+mn-ea"/>
              </a:rPr>
              <a:t>, </a:t>
            </a:r>
            <a:r>
              <a:rPr lang="ko-KR" altLang="en-US" dirty="0">
                <a:latin typeface="+mn-ea"/>
              </a:rPr>
              <a:t>예측 모형으로 사용되는 지도학습 방법론</a:t>
            </a:r>
            <a:endParaRPr lang="en-US" altLang="ko-KR" dirty="0">
              <a:latin typeface="+mn-ea"/>
            </a:endParaRPr>
          </a:p>
          <a:p>
            <a:pPr marL="285750" indent="-285750">
              <a:lnSpc>
                <a:spcPts val="2700"/>
              </a:lnSpc>
              <a:buFont typeface="Arial" panose="020B0604020202020204" pitchFamily="34" charset="0"/>
              <a:buChar char="•"/>
            </a:pPr>
            <a:r>
              <a:rPr lang="ko-KR" altLang="en-US" dirty="0">
                <a:latin typeface="+mn-ea"/>
              </a:rPr>
              <a:t>온도와 속도에 따라 양</a:t>
            </a:r>
            <a:r>
              <a:rPr lang="en-US" altLang="ko-KR" dirty="0">
                <a:latin typeface="+mn-ea"/>
              </a:rPr>
              <a:t>/</a:t>
            </a:r>
            <a:r>
              <a:rPr lang="ko-KR" altLang="en-US" dirty="0">
                <a:latin typeface="+mn-ea"/>
              </a:rPr>
              <a:t>불 판정되는 생산 설비의 경우</a:t>
            </a:r>
            <a:r>
              <a:rPr lang="en-US" altLang="ko-KR" dirty="0">
                <a:latin typeface="+mn-ea"/>
              </a:rPr>
              <a:t>, </a:t>
            </a:r>
            <a:endParaRPr lang="ko-KR" altLang="en-US" dirty="0">
              <a:latin typeface="+mn-ea"/>
            </a:endParaRPr>
          </a:p>
        </p:txBody>
      </p:sp>
      <p:graphicFrame>
        <p:nvGraphicFramePr>
          <p:cNvPr id="10" name="표 9">
            <a:extLst>
              <a:ext uri="{FF2B5EF4-FFF2-40B4-BE49-F238E27FC236}">
                <a16:creationId xmlns:a16="http://schemas.microsoft.com/office/drawing/2014/main" id="{374ED560-944B-5E48-2B25-D79864DA0AE9}"/>
              </a:ext>
            </a:extLst>
          </p:cNvPr>
          <p:cNvGraphicFramePr>
            <a:graphicFrameLocks noGrp="1"/>
          </p:cNvGraphicFramePr>
          <p:nvPr/>
        </p:nvGraphicFramePr>
        <p:xfrm>
          <a:off x="1289560" y="2128584"/>
          <a:ext cx="3539024" cy="2397760"/>
        </p:xfrm>
        <a:graphic>
          <a:graphicData uri="http://schemas.openxmlformats.org/drawingml/2006/table">
            <a:tbl>
              <a:tblPr firstRow="1" bandRow="1">
                <a:tableStyleId>{5940675A-B579-460E-94D1-54222C63F5DA}</a:tableStyleId>
              </a:tblPr>
              <a:tblGrid>
                <a:gridCol w="628413">
                  <a:extLst>
                    <a:ext uri="{9D8B030D-6E8A-4147-A177-3AD203B41FA5}">
                      <a16:colId xmlns:a16="http://schemas.microsoft.com/office/drawing/2014/main" val="3400433766"/>
                    </a:ext>
                  </a:extLst>
                </a:gridCol>
                <a:gridCol w="914400">
                  <a:extLst>
                    <a:ext uri="{9D8B030D-6E8A-4147-A177-3AD203B41FA5}">
                      <a16:colId xmlns:a16="http://schemas.microsoft.com/office/drawing/2014/main" val="2888437126"/>
                    </a:ext>
                  </a:extLst>
                </a:gridCol>
                <a:gridCol w="1065790">
                  <a:extLst>
                    <a:ext uri="{9D8B030D-6E8A-4147-A177-3AD203B41FA5}">
                      <a16:colId xmlns:a16="http://schemas.microsoft.com/office/drawing/2014/main" val="2400881510"/>
                    </a:ext>
                  </a:extLst>
                </a:gridCol>
                <a:gridCol w="930421">
                  <a:extLst>
                    <a:ext uri="{9D8B030D-6E8A-4147-A177-3AD203B41FA5}">
                      <a16:colId xmlns:a16="http://schemas.microsoft.com/office/drawing/2014/main" val="2009591221"/>
                    </a:ext>
                  </a:extLst>
                </a:gridCol>
              </a:tblGrid>
              <a:tr h="370840">
                <a:tc>
                  <a:txBody>
                    <a:bodyPr/>
                    <a:lstStyle/>
                    <a:p>
                      <a:pPr algn="ctr" latinLnBrk="1"/>
                      <a:r>
                        <a:rPr lang="en-US" altLang="ko-KR" sz="1400"/>
                        <a:t>No.</a:t>
                      </a:r>
                      <a:endParaRPr lang="ko-KR" altLang="en-US" sz="1400"/>
                    </a:p>
                  </a:txBody>
                  <a:tcPr anchor="ctr">
                    <a:solidFill>
                      <a:schemeClr val="bg1">
                        <a:lumMod val="95000"/>
                      </a:schemeClr>
                    </a:solidFill>
                  </a:tcPr>
                </a:tc>
                <a:tc>
                  <a:txBody>
                    <a:bodyPr/>
                    <a:lstStyle/>
                    <a:p>
                      <a:pPr algn="ctr" latinLnBrk="1"/>
                      <a:r>
                        <a:rPr lang="ko-KR" altLang="en-US" sz="1400"/>
                        <a:t>온도</a:t>
                      </a:r>
                    </a:p>
                  </a:txBody>
                  <a:tcPr anchor="ctr">
                    <a:solidFill>
                      <a:schemeClr val="bg1">
                        <a:lumMod val="95000"/>
                      </a:schemeClr>
                    </a:solidFill>
                  </a:tcPr>
                </a:tc>
                <a:tc>
                  <a:txBody>
                    <a:bodyPr/>
                    <a:lstStyle/>
                    <a:p>
                      <a:pPr algn="ctr" latinLnBrk="1"/>
                      <a:r>
                        <a:rPr lang="ko-KR" altLang="en-US" sz="1400"/>
                        <a:t>속도</a:t>
                      </a:r>
                    </a:p>
                  </a:txBody>
                  <a:tcPr anchor="ctr">
                    <a:solidFill>
                      <a:schemeClr val="bg1">
                        <a:lumMod val="95000"/>
                      </a:schemeClr>
                    </a:solidFill>
                  </a:tcPr>
                </a:tc>
                <a:tc>
                  <a:txBody>
                    <a:bodyPr/>
                    <a:lstStyle/>
                    <a:p>
                      <a:pPr algn="ctr" latinLnBrk="1"/>
                      <a:r>
                        <a:rPr lang="ko-KR" altLang="en-US" sz="1400"/>
                        <a:t>판정</a:t>
                      </a:r>
                    </a:p>
                  </a:txBody>
                  <a:tcPr anchor="ctr">
                    <a:solidFill>
                      <a:schemeClr val="bg1">
                        <a:lumMod val="95000"/>
                      </a:schemeClr>
                    </a:solidFill>
                  </a:tcPr>
                </a:tc>
                <a:extLst>
                  <a:ext uri="{0D108BD9-81ED-4DB2-BD59-A6C34878D82A}">
                    <a16:rowId xmlns:a16="http://schemas.microsoft.com/office/drawing/2014/main" val="1643146635"/>
                  </a:ext>
                </a:extLst>
              </a:tr>
              <a:tr h="370840">
                <a:tc>
                  <a:txBody>
                    <a:bodyPr/>
                    <a:lstStyle/>
                    <a:p>
                      <a:pPr algn="ctr" latinLnBrk="1"/>
                      <a:r>
                        <a:rPr lang="en-US" altLang="ko-KR" sz="1400"/>
                        <a:t>1</a:t>
                      </a:r>
                      <a:endParaRPr lang="ko-KR" altLang="en-US" sz="1400"/>
                    </a:p>
                  </a:txBody>
                  <a:tcPr anchor="ctr"/>
                </a:tc>
                <a:tc>
                  <a:txBody>
                    <a:bodyPr/>
                    <a:lstStyle/>
                    <a:p>
                      <a:pPr algn="ctr" latinLnBrk="1"/>
                      <a:r>
                        <a:rPr lang="en-US" altLang="ko-KR" sz="1400"/>
                        <a:t>85</a:t>
                      </a:r>
                      <a:endParaRPr lang="ko-KR" altLang="en-US" sz="1400"/>
                    </a:p>
                  </a:txBody>
                  <a:tcPr anchor="ctr"/>
                </a:tc>
                <a:tc>
                  <a:txBody>
                    <a:bodyPr/>
                    <a:lstStyle/>
                    <a:p>
                      <a:pPr algn="ctr" latinLnBrk="1"/>
                      <a:r>
                        <a:rPr lang="en-US" altLang="ko-KR" sz="1400"/>
                        <a:t>200</a:t>
                      </a:r>
                      <a:endParaRPr lang="ko-KR" altLang="en-US" sz="1400"/>
                    </a:p>
                  </a:txBody>
                  <a:tcPr anchor="ctr"/>
                </a:tc>
                <a:tc>
                  <a:txBody>
                    <a:bodyPr/>
                    <a:lstStyle/>
                    <a:p>
                      <a:pPr algn="ctr" latinLnBrk="1"/>
                      <a:r>
                        <a:rPr lang="en-US" altLang="ko-KR" sz="1400"/>
                        <a:t>P</a:t>
                      </a:r>
                      <a:endParaRPr lang="ko-KR" altLang="en-US" sz="1400"/>
                    </a:p>
                  </a:txBody>
                  <a:tcPr anchor="ctr"/>
                </a:tc>
                <a:extLst>
                  <a:ext uri="{0D108BD9-81ED-4DB2-BD59-A6C34878D82A}">
                    <a16:rowId xmlns:a16="http://schemas.microsoft.com/office/drawing/2014/main" val="2123877526"/>
                  </a:ext>
                </a:extLst>
              </a:tr>
              <a:tr h="370840">
                <a:tc>
                  <a:txBody>
                    <a:bodyPr/>
                    <a:lstStyle/>
                    <a:p>
                      <a:pPr algn="ctr" latinLnBrk="1"/>
                      <a:r>
                        <a:rPr lang="en-US" altLang="ko-KR" sz="1400"/>
                        <a:t>2</a:t>
                      </a:r>
                      <a:endParaRPr lang="ko-KR" altLang="en-US" sz="1400"/>
                    </a:p>
                  </a:txBody>
                  <a:tcPr anchor="ctr"/>
                </a:tc>
                <a:tc>
                  <a:txBody>
                    <a:bodyPr/>
                    <a:lstStyle/>
                    <a:p>
                      <a:pPr algn="ctr" latinLnBrk="1"/>
                      <a:r>
                        <a:rPr lang="en-US" altLang="ko-KR" sz="1400"/>
                        <a:t>65</a:t>
                      </a:r>
                      <a:endParaRPr lang="ko-KR" altLang="en-US" sz="1400"/>
                    </a:p>
                  </a:txBody>
                  <a:tcPr anchor="ctr"/>
                </a:tc>
                <a:tc>
                  <a:txBody>
                    <a:bodyPr/>
                    <a:lstStyle/>
                    <a:p>
                      <a:pPr algn="ctr" latinLnBrk="1"/>
                      <a:r>
                        <a:rPr lang="en-US" altLang="ko-KR" sz="1400"/>
                        <a:t>205</a:t>
                      </a:r>
                      <a:endParaRPr lang="ko-KR" altLang="en-US" sz="1400"/>
                    </a:p>
                  </a:txBody>
                  <a:tcPr anchor="ctr"/>
                </a:tc>
                <a:tc>
                  <a:txBody>
                    <a:bodyPr/>
                    <a:lstStyle/>
                    <a:p>
                      <a:pPr algn="ctr" latinLnBrk="1"/>
                      <a:r>
                        <a:rPr lang="en-US" altLang="ko-KR" sz="1400"/>
                        <a:t>F</a:t>
                      </a:r>
                      <a:endParaRPr lang="ko-KR" altLang="en-US" sz="1400"/>
                    </a:p>
                  </a:txBody>
                  <a:tcPr anchor="ctr"/>
                </a:tc>
                <a:extLst>
                  <a:ext uri="{0D108BD9-81ED-4DB2-BD59-A6C34878D82A}">
                    <a16:rowId xmlns:a16="http://schemas.microsoft.com/office/drawing/2014/main" val="3355578064"/>
                  </a:ext>
                </a:extLst>
              </a:tr>
              <a:tr h="370840">
                <a:tc>
                  <a:txBody>
                    <a:bodyPr/>
                    <a:lstStyle/>
                    <a:p>
                      <a:pPr algn="ctr" latinLnBrk="1"/>
                      <a:r>
                        <a:rPr lang="en-US" altLang="ko-KR" sz="1400"/>
                        <a:t>3</a:t>
                      </a:r>
                      <a:endParaRPr lang="ko-KR" altLang="en-US" sz="1400"/>
                    </a:p>
                  </a:txBody>
                  <a:tcPr anchor="ctr"/>
                </a:tc>
                <a:tc>
                  <a:txBody>
                    <a:bodyPr/>
                    <a:lstStyle/>
                    <a:p>
                      <a:pPr algn="ctr" latinLnBrk="1"/>
                      <a:r>
                        <a:rPr lang="en-US" altLang="ko-KR" sz="1400"/>
                        <a:t>82</a:t>
                      </a:r>
                      <a:endParaRPr lang="ko-KR" altLang="en-US" sz="1400"/>
                    </a:p>
                  </a:txBody>
                  <a:tcPr anchor="ctr"/>
                </a:tc>
                <a:tc>
                  <a:txBody>
                    <a:bodyPr/>
                    <a:lstStyle/>
                    <a:p>
                      <a:pPr algn="ctr" latinLnBrk="1"/>
                      <a:r>
                        <a:rPr lang="en-US" altLang="ko-KR" sz="1400"/>
                        <a:t>180</a:t>
                      </a:r>
                      <a:endParaRPr lang="ko-KR" altLang="en-US" sz="1400"/>
                    </a:p>
                  </a:txBody>
                  <a:tcPr anchor="ctr"/>
                </a:tc>
                <a:tc>
                  <a:txBody>
                    <a:bodyPr/>
                    <a:lstStyle/>
                    <a:p>
                      <a:pPr algn="ctr" latinLnBrk="1"/>
                      <a:r>
                        <a:rPr lang="en-US" altLang="ko-KR" sz="1400"/>
                        <a:t>P</a:t>
                      </a:r>
                      <a:endParaRPr lang="ko-KR" altLang="en-US" sz="1400"/>
                    </a:p>
                  </a:txBody>
                  <a:tcPr anchor="ctr"/>
                </a:tc>
                <a:extLst>
                  <a:ext uri="{0D108BD9-81ED-4DB2-BD59-A6C34878D82A}">
                    <a16:rowId xmlns:a16="http://schemas.microsoft.com/office/drawing/2014/main" val="1186712059"/>
                  </a:ext>
                </a:extLst>
              </a:tr>
              <a:tr h="123613">
                <a:tc>
                  <a:txBody>
                    <a:bodyPr/>
                    <a:lstStyle/>
                    <a:p>
                      <a:pPr algn="ctr" latinLnBrk="1"/>
                      <a:r>
                        <a:rPr lang="en-US" altLang="ko-KR" sz="1400"/>
                        <a:t>4</a:t>
                      </a:r>
                      <a:endParaRPr lang="ko-KR" altLang="en-US" sz="1400"/>
                    </a:p>
                  </a:txBody>
                  <a:tcPr anchor="ctr"/>
                </a:tc>
                <a:tc>
                  <a:txBody>
                    <a:bodyPr/>
                    <a:lstStyle/>
                    <a:p>
                      <a:pPr algn="ctr" latinLnBrk="1"/>
                      <a:r>
                        <a:rPr lang="en-US" altLang="ko-KR" sz="1400"/>
                        <a:t>81</a:t>
                      </a:r>
                      <a:endParaRPr lang="ko-KR" altLang="en-US" sz="1400"/>
                    </a:p>
                  </a:txBody>
                  <a:tcPr anchor="ctr"/>
                </a:tc>
                <a:tc>
                  <a:txBody>
                    <a:bodyPr/>
                    <a:lstStyle/>
                    <a:p>
                      <a:pPr algn="ctr" latinLnBrk="1"/>
                      <a:r>
                        <a:rPr lang="en-US" altLang="ko-KR" sz="1400"/>
                        <a:t>220</a:t>
                      </a:r>
                      <a:endParaRPr lang="ko-KR" altLang="en-US" sz="1400"/>
                    </a:p>
                  </a:txBody>
                  <a:tcPr anchor="ctr"/>
                </a:tc>
                <a:tc>
                  <a:txBody>
                    <a:bodyPr/>
                    <a:lstStyle/>
                    <a:p>
                      <a:pPr algn="ctr" latinLnBrk="1"/>
                      <a:r>
                        <a:rPr lang="en-US" altLang="ko-KR" sz="1400"/>
                        <a:t>P</a:t>
                      </a:r>
                      <a:endParaRPr lang="ko-KR" altLang="en-US" sz="1400"/>
                    </a:p>
                  </a:txBody>
                  <a:tcPr anchor="ctr"/>
                </a:tc>
                <a:extLst>
                  <a:ext uri="{0D108BD9-81ED-4DB2-BD59-A6C34878D82A}">
                    <a16:rowId xmlns:a16="http://schemas.microsoft.com/office/drawing/2014/main" val="633055989"/>
                  </a:ext>
                </a:extLst>
              </a:tr>
              <a:tr h="181187">
                <a:tc>
                  <a:txBody>
                    <a:bodyPr/>
                    <a:lstStyle/>
                    <a:p>
                      <a:pPr algn="ctr" latinLnBrk="1"/>
                      <a:r>
                        <a:rPr lang="en-US" altLang="ko-KR" sz="1400"/>
                        <a:t>5</a:t>
                      </a:r>
                      <a:endParaRPr lang="ko-KR" altLang="en-US" sz="1400"/>
                    </a:p>
                  </a:txBody>
                  <a:tcPr anchor="ctr"/>
                </a:tc>
                <a:tc>
                  <a:txBody>
                    <a:bodyPr/>
                    <a:lstStyle/>
                    <a:p>
                      <a:pPr algn="ctr" latinLnBrk="1"/>
                      <a:r>
                        <a:rPr lang="en-US" altLang="ko-KR" sz="1400"/>
                        <a:t>72</a:t>
                      </a:r>
                      <a:endParaRPr lang="ko-KR" altLang="en-US" sz="1400"/>
                    </a:p>
                  </a:txBody>
                  <a:tcPr anchor="ctr"/>
                </a:tc>
                <a:tc>
                  <a:txBody>
                    <a:bodyPr/>
                    <a:lstStyle/>
                    <a:p>
                      <a:pPr algn="ctr" latinLnBrk="1"/>
                      <a:r>
                        <a:rPr lang="en-US" altLang="ko-KR" sz="1400"/>
                        <a:t>203</a:t>
                      </a:r>
                      <a:endParaRPr lang="ko-KR" altLang="en-US" sz="1400"/>
                    </a:p>
                  </a:txBody>
                  <a:tcPr anchor="ctr"/>
                </a:tc>
                <a:tc>
                  <a:txBody>
                    <a:bodyPr/>
                    <a:lstStyle/>
                    <a:p>
                      <a:pPr algn="ctr" latinLnBrk="1"/>
                      <a:r>
                        <a:rPr lang="en-US" altLang="ko-KR" sz="1400"/>
                        <a:t>F</a:t>
                      </a:r>
                      <a:endParaRPr lang="ko-KR" altLang="en-US" sz="1400"/>
                    </a:p>
                  </a:txBody>
                  <a:tcPr anchor="ctr"/>
                </a:tc>
                <a:extLst>
                  <a:ext uri="{0D108BD9-81ED-4DB2-BD59-A6C34878D82A}">
                    <a16:rowId xmlns:a16="http://schemas.microsoft.com/office/drawing/2014/main" val="1183655314"/>
                  </a:ext>
                </a:extLst>
              </a:tr>
              <a:tr h="123613">
                <a:tc>
                  <a:txBody>
                    <a:bodyPr/>
                    <a:lstStyle/>
                    <a:p>
                      <a:pPr algn="ctr" latinLnBrk="1"/>
                      <a:r>
                        <a:rPr lang="en-US" altLang="ko-KR" sz="1400"/>
                        <a:t>6</a:t>
                      </a:r>
                      <a:endParaRPr lang="ko-KR" altLang="en-US" sz="1400"/>
                    </a:p>
                  </a:txBody>
                  <a:tcPr anchor="ctr"/>
                </a:tc>
                <a:tc>
                  <a:txBody>
                    <a:bodyPr/>
                    <a:lstStyle/>
                    <a:p>
                      <a:pPr algn="ctr" latinLnBrk="1"/>
                      <a:r>
                        <a:rPr lang="en-US" altLang="ko-KR" sz="1400"/>
                        <a:t>76</a:t>
                      </a:r>
                      <a:endParaRPr lang="ko-KR" altLang="en-US" sz="1400"/>
                    </a:p>
                  </a:txBody>
                  <a:tcPr anchor="ctr"/>
                </a:tc>
                <a:tc>
                  <a:txBody>
                    <a:bodyPr/>
                    <a:lstStyle/>
                    <a:p>
                      <a:pPr algn="ctr" latinLnBrk="1"/>
                      <a:r>
                        <a:rPr lang="en-US" altLang="ko-KR" sz="1400"/>
                        <a:t>188</a:t>
                      </a:r>
                      <a:endParaRPr lang="ko-KR" altLang="en-US" sz="1400"/>
                    </a:p>
                  </a:txBody>
                  <a:tcPr anchor="ctr"/>
                </a:tc>
                <a:tc>
                  <a:txBody>
                    <a:bodyPr/>
                    <a:lstStyle/>
                    <a:p>
                      <a:pPr algn="ctr" latinLnBrk="1"/>
                      <a:r>
                        <a:rPr lang="en-US" altLang="ko-KR" sz="1400"/>
                        <a:t>P</a:t>
                      </a:r>
                      <a:endParaRPr lang="ko-KR" altLang="en-US" sz="1400"/>
                    </a:p>
                  </a:txBody>
                  <a:tcPr anchor="ctr"/>
                </a:tc>
                <a:extLst>
                  <a:ext uri="{0D108BD9-81ED-4DB2-BD59-A6C34878D82A}">
                    <a16:rowId xmlns:a16="http://schemas.microsoft.com/office/drawing/2014/main" val="3638971137"/>
                  </a:ext>
                </a:extLst>
              </a:tr>
            </a:tbl>
          </a:graphicData>
        </a:graphic>
      </p:graphicFrame>
      <p:sp>
        <p:nvSpPr>
          <p:cNvPr id="11" name="모서리가 둥근 직사각형 2">
            <a:extLst>
              <a:ext uri="{FF2B5EF4-FFF2-40B4-BE49-F238E27FC236}">
                <a16:creationId xmlns:a16="http://schemas.microsoft.com/office/drawing/2014/main" id="{2C5C8041-F8E8-DB71-0AAA-7850D99432AF}"/>
              </a:ext>
            </a:extLst>
          </p:cNvPr>
          <p:cNvSpPr/>
          <p:nvPr/>
        </p:nvSpPr>
        <p:spPr>
          <a:xfrm>
            <a:off x="6252719" y="2330714"/>
            <a:ext cx="1215189" cy="38723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rgbClr val="002060"/>
                </a:solidFill>
                <a:latin typeface="+mn-ea"/>
              </a:rPr>
              <a:t>온도 </a:t>
            </a:r>
            <a:r>
              <a:rPr lang="en-US" altLang="ko-KR" sz="1400">
                <a:solidFill>
                  <a:srgbClr val="002060"/>
                </a:solidFill>
                <a:latin typeface="+mn-ea"/>
              </a:rPr>
              <a:t>&gt; 80</a:t>
            </a:r>
            <a:endParaRPr lang="ko-KR" altLang="en-US" sz="1400">
              <a:solidFill>
                <a:srgbClr val="002060"/>
              </a:solidFill>
              <a:latin typeface="+mn-ea"/>
            </a:endParaRPr>
          </a:p>
        </p:txBody>
      </p:sp>
      <p:sp>
        <p:nvSpPr>
          <p:cNvPr id="12" name="모서리가 둥근 직사각형 12">
            <a:extLst>
              <a:ext uri="{FF2B5EF4-FFF2-40B4-BE49-F238E27FC236}">
                <a16:creationId xmlns:a16="http://schemas.microsoft.com/office/drawing/2014/main" id="{3CD3C980-1110-3157-DDFB-DAC63321A910}"/>
              </a:ext>
            </a:extLst>
          </p:cNvPr>
          <p:cNvSpPr/>
          <p:nvPr/>
        </p:nvSpPr>
        <p:spPr>
          <a:xfrm>
            <a:off x="5334309" y="3142355"/>
            <a:ext cx="1215189" cy="38723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rgbClr val="002060"/>
                </a:solidFill>
                <a:latin typeface="+mn-ea"/>
              </a:rPr>
              <a:t>속도 </a:t>
            </a:r>
            <a:r>
              <a:rPr lang="en-US" altLang="ko-KR" sz="1400">
                <a:solidFill>
                  <a:srgbClr val="002060"/>
                </a:solidFill>
                <a:latin typeface="+mn-ea"/>
              </a:rPr>
              <a:t>&gt; 190</a:t>
            </a:r>
            <a:endParaRPr lang="ko-KR" altLang="en-US" sz="1400">
              <a:solidFill>
                <a:srgbClr val="002060"/>
              </a:solidFill>
              <a:latin typeface="+mn-ea"/>
            </a:endParaRPr>
          </a:p>
        </p:txBody>
      </p:sp>
      <p:cxnSp>
        <p:nvCxnSpPr>
          <p:cNvPr id="13" name="직선 화살표 연결선 12">
            <a:extLst>
              <a:ext uri="{FF2B5EF4-FFF2-40B4-BE49-F238E27FC236}">
                <a16:creationId xmlns:a16="http://schemas.microsoft.com/office/drawing/2014/main" id="{DF6B3F8C-2BA7-FC82-0D00-DC534FE64595}"/>
              </a:ext>
            </a:extLst>
          </p:cNvPr>
          <p:cNvCxnSpPr>
            <a:stCxn id="11" idx="2"/>
            <a:endCxn id="12" idx="0"/>
          </p:cNvCxnSpPr>
          <p:nvPr/>
        </p:nvCxnSpPr>
        <p:spPr>
          <a:xfrm flipH="1">
            <a:off x="5941904" y="2717953"/>
            <a:ext cx="918410" cy="424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모서리가 둥근 직사각형 13">
            <a:extLst>
              <a:ext uri="{FF2B5EF4-FFF2-40B4-BE49-F238E27FC236}">
                <a16:creationId xmlns:a16="http://schemas.microsoft.com/office/drawing/2014/main" id="{3DB3C503-78CA-151E-A52F-90D2A61549F4}"/>
              </a:ext>
            </a:extLst>
          </p:cNvPr>
          <p:cNvSpPr/>
          <p:nvPr/>
        </p:nvSpPr>
        <p:spPr>
          <a:xfrm>
            <a:off x="7467908" y="3123817"/>
            <a:ext cx="1215189" cy="38723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rgbClr val="002060"/>
                </a:solidFill>
                <a:latin typeface="+mn-ea"/>
              </a:rPr>
              <a:t>속도 </a:t>
            </a:r>
            <a:r>
              <a:rPr lang="en-US" altLang="ko-KR" sz="1400">
                <a:solidFill>
                  <a:srgbClr val="002060"/>
                </a:solidFill>
                <a:latin typeface="+mn-ea"/>
              </a:rPr>
              <a:t>&lt; 190</a:t>
            </a:r>
            <a:endParaRPr lang="ko-KR" altLang="en-US" sz="1400">
              <a:solidFill>
                <a:srgbClr val="002060"/>
              </a:solidFill>
              <a:latin typeface="+mn-ea"/>
            </a:endParaRPr>
          </a:p>
        </p:txBody>
      </p:sp>
      <p:cxnSp>
        <p:nvCxnSpPr>
          <p:cNvPr id="15" name="직선 화살표 연결선 14">
            <a:extLst>
              <a:ext uri="{FF2B5EF4-FFF2-40B4-BE49-F238E27FC236}">
                <a16:creationId xmlns:a16="http://schemas.microsoft.com/office/drawing/2014/main" id="{0FC9175B-89CB-3344-91E5-1C863AC69436}"/>
              </a:ext>
            </a:extLst>
          </p:cNvPr>
          <p:cNvCxnSpPr>
            <a:stCxn id="11" idx="2"/>
            <a:endCxn id="14" idx="0"/>
          </p:cNvCxnSpPr>
          <p:nvPr/>
        </p:nvCxnSpPr>
        <p:spPr>
          <a:xfrm>
            <a:off x="6860314" y="2717953"/>
            <a:ext cx="1215189" cy="4058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18">
            <a:extLst>
              <a:ext uri="{FF2B5EF4-FFF2-40B4-BE49-F238E27FC236}">
                <a16:creationId xmlns:a16="http://schemas.microsoft.com/office/drawing/2014/main" id="{6B533465-D472-257B-2AB0-E037C2CAB5DC}"/>
              </a:ext>
            </a:extLst>
          </p:cNvPr>
          <p:cNvSpPr/>
          <p:nvPr/>
        </p:nvSpPr>
        <p:spPr>
          <a:xfrm>
            <a:off x="5037530" y="3915496"/>
            <a:ext cx="733925" cy="40025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rgbClr val="002060"/>
                </a:solidFill>
                <a:latin typeface="+mn-ea"/>
              </a:rPr>
              <a:t>P = 2</a:t>
            </a:r>
            <a:endParaRPr lang="ko-KR" altLang="en-US" sz="1400">
              <a:solidFill>
                <a:srgbClr val="002060"/>
              </a:solidFill>
              <a:latin typeface="+mn-ea"/>
            </a:endParaRPr>
          </a:p>
        </p:txBody>
      </p:sp>
      <p:sp>
        <p:nvSpPr>
          <p:cNvPr id="17" name="모서리가 둥근 직사각형 19">
            <a:extLst>
              <a:ext uri="{FF2B5EF4-FFF2-40B4-BE49-F238E27FC236}">
                <a16:creationId xmlns:a16="http://schemas.microsoft.com/office/drawing/2014/main" id="{60BCA956-2897-93D2-9CD8-C5D7DC640CA1}"/>
              </a:ext>
            </a:extLst>
          </p:cNvPr>
          <p:cNvSpPr/>
          <p:nvPr/>
        </p:nvSpPr>
        <p:spPr>
          <a:xfrm>
            <a:off x="6175717" y="3915496"/>
            <a:ext cx="733925" cy="40025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rgbClr val="002060"/>
                </a:solidFill>
                <a:latin typeface="+mn-ea"/>
              </a:rPr>
              <a:t>P = 1</a:t>
            </a:r>
            <a:endParaRPr lang="ko-KR" altLang="en-US" sz="1400">
              <a:solidFill>
                <a:srgbClr val="002060"/>
              </a:solidFill>
              <a:latin typeface="+mn-ea"/>
            </a:endParaRPr>
          </a:p>
        </p:txBody>
      </p:sp>
      <p:sp>
        <p:nvSpPr>
          <p:cNvPr id="18" name="모서리가 둥근 직사각형 20">
            <a:extLst>
              <a:ext uri="{FF2B5EF4-FFF2-40B4-BE49-F238E27FC236}">
                <a16:creationId xmlns:a16="http://schemas.microsoft.com/office/drawing/2014/main" id="{A3BEDC0E-D738-7F2B-0A94-5687F56CD914}"/>
              </a:ext>
            </a:extLst>
          </p:cNvPr>
          <p:cNvSpPr/>
          <p:nvPr/>
        </p:nvSpPr>
        <p:spPr>
          <a:xfrm>
            <a:off x="7271393" y="3878420"/>
            <a:ext cx="733925" cy="40025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2060"/>
                </a:solidFill>
                <a:latin typeface="+mn-ea"/>
              </a:rPr>
              <a:t>P = 1</a:t>
            </a:r>
            <a:endParaRPr lang="ko-KR" altLang="en-US" sz="1400" dirty="0">
              <a:solidFill>
                <a:srgbClr val="002060"/>
              </a:solidFill>
              <a:latin typeface="+mn-ea"/>
            </a:endParaRPr>
          </a:p>
        </p:txBody>
      </p:sp>
      <p:sp>
        <p:nvSpPr>
          <p:cNvPr id="19" name="모서리가 둥근 직사각형 21">
            <a:extLst>
              <a:ext uri="{FF2B5EF4-FFF2-40B4-BE49-F238E27FC236}">
                <a16:creationId xmlns:a16="http://schemas.microsoft.com/office/drawing/2014/main" id="{042C755D-3B39-6C47-5CA1-118A0D5B5627}"/>
              </a:ext>
            </a:extLst>
          </p:cNvPr>
          <p:cNvSpPr/>
          <p:nvPr/>
        </p:nvSpPr>
        <p:spPr>
          <a:xfrm>
            <a:off x="8284451" y="3878420"/>
            <a:ext cx="733925" cy="40025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rgbClr val="002060"/>
                </a:solidFill>
                <a:latin typeface="+mn-ea"/>
              </a:rPr>
              <a:t>F = 2</a:t>
            </a:r>
            <a:endParaRPr lang="ko-KR" altLang="en-US" sz="1400">
              <a:solidFill>
                <a:srgbClr val="002060"/>
              </a:solidFill>
              <a:latin typeface="+mn-ea"/>
            </a:endParaRPr>
          </a:p>
        </p:txBody>
      </p:sp>
      <p:sp>
        <p:nvSpPr>
          <p:cNvPr id="20" name="TextBox 19">
            <a:extLst>
              <a:ext uri="{FF2B5EF4-FFF2-40B4-BE49-F238E27FC236}">
                <a16:creationId xmlns:a16="http://schemas.microsoft.com/office/drawing/2014/main" id="{71800E41-96A9-88B5-4FC6-D8EA961B7CE5}"/>
              </a:ext>
            </a:extLst>
          </p:cNvPr>
          <p:cNvSpPr txBox="1"/>
          <p:nvPr/>
        </p:nvSpPr>
        <p:spPr>
          <a:xfrm>
            <a:off x="6010371" y="2700608"/>
            <a:ext cx="443391" cy="307777"/>
          </a:xfrm>
          <a:prstGeom prst="rect">
            <a:avLst/>
          </a:prstGeom>
          <a:noFill/>
        </p:spPr>
        <p:txBody>
          <a:bodyPr wrap="none" rtlCol="0">
            <a:spAutoFit/>
          </a:bodyPr>
          <a:lstStyle/>
          <a:p>
            <a:r>
              <a:rPr lang="en-US" altLang="ko-KR" sz="1400"/>
              <a:t>Yes</a:t>
            </a:r>
            <a:endParaRPr lang="ko-KR" altLang="en-US" sz="1400"/>
          </a:p>
        </p:txBody>
      </p:sp>
      <p:sp>
        <p:nvSpPr>
          <p:cNvPr id="21" name="TextBox 20">
            <a:extLst>
              <a:ext uri="{FF2B5EF4-FFF2-40B4-BE49-F238E27FC236}">
                <a16:creationId xmlns:a16="http://schemas.microsoft.com/office/drawing/2014/main" id="{4BDE29A1-3DAA-11B3-3251-1D1DEE5EC6C2}"/>
              </a:ext>
            </a:extLst>
          </p:cNvPr>
          <p:cNvSpPr txBox="1"/>
          <p:nvPr/>
        </p:nvSpPr>
        <p:spPr>
          <a:xfrm>
            <a:off x="7474409" y="2708549"/>
            <a:ext cx="429926" cy="307777"/>
          </a:xfrm>
          <a:prstGeom prst="rect">
            <a:avLst/>
          </a:prstGeom>
          <a:noFill/>
        </p:spPr>
        <p:txBody>
          <a:bodyPr wrap="none" rtlCol="0">
            <a:spAutoFit/>
          </a:bodyPr>
          <a:lstStyle/>
          <a:p>
            <a:r>
              <a:rPr lang="en-US" altLang="ko-KR" sz="1400"/>
              <a:t>No</a:t>
            </a:r>
            <a:endParaRPr lang="ko-KR" altLang="en-US" sz="1400"/>
          </a:p>
        </p:txBody>
      </p:sp>
      <p:cxnSp>
        <p:nvCxnSpPr>
          <p:cNvPr id="22" name="직선 화살표 연결선 21">
            <a:extLst>
              <a:ext uri="{FF2B5EF4-FFF2-40B4-BE49-F238E27FC236}">
                <a16:creationId xmlns:a16="http://schemas.microsoft.com/office/drawing/2014/main" id="{16638F6C-51B2-DEF9-6E02-02B7DE58EC57}"/>
              </a:ext>
            </a:extLst>
          </p:cNvPr>
          <p:cNvCxnSpPr>
            <a:stCxn id="12" idx="2"/>
            <a:endCxn id="16" idx="0"/>
          </p:cNvCxnSpPr>
          <p:nvPr/>
        </p:nvCxnSpPr>
        <p:spPr>
          <a:xfrm flipH="1">
            <a:off x="5404493" y="3529594"/>
            <a:ext cx="537411" cy="385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0377098A-AB2B-85C4-A696-A96ADBC68F93}"/>
              </a:ext>
            </a:extLst>
          </p:cNvPr>
          <p:cNvCxnSpPr>
            <a:stCxn id="12" idx="2"/>
            <a:endCxn id="17" idx="0"/>
          </p:cNvCxnSpPr>
          <p:nvPr/>
        </p:nvCxnSpPr>
        <p:spPr>
          <a:xfrm>
            <a:off x="5941904" y="3529594"/>
            <a:ext cx="600776" cy="385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A559459-EF2F-868F-DC68-448959C705EA}"/>
              </a:ext>
            </a:extLst>
          </p:cNvPr>
          <p:cNvCxnSpPr>
            <a:stCxn id="14" idx="2"/>
            <a:endCxn id="18" idx="0"/>
          </p:cNvCxnSpPr>
          <p:nvPr/>
        </p:nvCxnSpPr>
        <p:spPr>
          <a:xfrm flipH="1">
            <a:off x="7638356" y="3511056"/>
            <a:ext cx="437147" cy="367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70255B4-B7E9-0E78-9D4D-7D6764B05F00}"/>
              </a:ext>
            </a:extLst>
          </p:cNvPr>
          <p:cNvCxnSpPr>
            <a:stCxn id="14" idx="2"/>
            <a:endCxn id="19" idx="0"/>
          </p:cNvCxnSpPr>
          <p:nvPr/>
        </p:nvCxnSpPr>
        <p:spPr>
          <a:xfrm>
            <a:off x="8075503" y="3511056"/>
            <a:ext cx="575911" cy="367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A2CD3EB-5F8D-1F58-945D-1DF1E5E94B3C}"/>
              </a:ext>
            </a:extLst>
          </p:cNvPr>
          <p:cNvSpPr txBox="1"/>
          <p:nvPr/>
        </p:nvSpPr>
        <p:spPr>
          <a:xfrm>
            <a:off x="5210872" y="3538487"/>
            <a:ext cx="443391" cy="307777"/>
          </a:xfrm>
          <a:prstGeom prst="rect">
            <a:avLst/>
          </a:prstGeom>
          <a:noFill/>
        </p:spPr>
        <p:txBody>
          <a:bodyPr wrap="none" rtlCol="0">
            <a:spAutoFit/>
          </a:bodyPr>
          <a:lstStyle/>
          <a:p>
            <a:r>
              <a:rPr lang="en-US" altLang="ko-KR" sz="1400"/>
              <a:t>Yes</a:t>
            </a:r>
            <a:endParaRPr lang="ko-KR" altLang="en-US" sz="1400"/>
          </a:p>
        </p:txBody>
      </p:sp>
      <p:sp>
        <p:nvSpPr>
          <p:cNvPr id="27" name="TextBox 26">
            <a:extLst>
              <a:ext uri="{FF2B5EF4-FFF2-40B4-BE49-F238E27FC236}">
                <a16:creationId xmlns:a16="http://schemas.microsoft.com/office/drawing/2014/main" id="{326D4557-847D-458B-8BF4-3DE3AC16BB88}"/>
              </a:ext>
            </a:extLst>
          </p:cNvPr>
          <p:cNvSpPr txBox="1"/>
          <p:nvPr/>
        </p:nvSpPr>
        <p:spPr>
          <a:xfrm>
            <a:off x="7394603" y="3511056"/>
            <a:ext cx="443391" cy="307777"/>
          </a:xfrm>
          <a:prstGeom prst="rect">
            <a:avLst/>
          </a:prstGeom>
          <a:noFill/>
        </p:spPr>
        <p:txBody>
          <a:bodyPr wrap="none" rtlCol="0">
            <a:spAutoFit/>
          </a:bodyPr>
          <a:lstStyle/>
          <a:p>
            <a:r>
              <a:rPr lang="en-US" altLang="ko-KR" sz="1400"/>
              <a:t>Yes</a:t>
            </a:r>
            <a:endParaRPr lang="ko-KR" altLang="en-US" sz="1400"/>
          </a:p>
        </p:txBody>
      </p:sp>
      <p:sp>
        <p:nvSpPr>
          <p:cNvPr id="28" name="TextBox 27">
            <a:extLst>
              <a:ext uri="{FF2B5EF4-FFF2-40B4-BE49-F238E27FC236}">
                <a16:creationId xmlns:a16="http://schemas.microsoft.com/office/drawing/2014/main" id="{EAFBB7A6-9DD9-EE29-6206-8C841EC49899}"/>
              </a:ext>
            </a:extLst>
          </p:cNvPr>
          <p:cNvSpPr txBox="1"/>
          <p:nvPr/>
        </p:nvSpPr>
        <p:spPr>
          <a:xfrm>
            <a:off x="6300648" y="3528257"/>
            <a:ext cx="429926" cy="307777"/>
          </a:xfrm>
          <a:prstGeom prst="rect">
            <a:avLst/>
          </a:prstGeom>
          <a:noFill/>
        </p:spPr>
        <p:txBody>
          <a:bodyPr wrap="none" rtlCol="0">
            <a:spAutoFit/>
          </a:bodyPr>
          <a:lstStyle/>
          <a:p>
            <a:r>
              <a:rPr lang="en-US" altLang="ko-KR" sz="1400"/>
              <a:t>No</a:t>
            </a:r>
            <a:endParaRPr lang="ko-KR" altLang="en-US" sz="1400"/>
          </a:p>
        </p:txBody>
      </p:sp>
      <p:sp>
        <p:nvSpPr>
          <p:cNvPr id="29" name="TextBox 28">
            <a:extLst>
              <a:ext uri="{FF2B5EF4-FFF2-40B4-BE49-F238E27FC236}">
                <a16:creationId xmlns:a16="http://schemas.microsoft.com/office/drawing/2014/main" id="{7B162382-63D3-B993-CC3A-0403E868E361}"/>
              </a:ext>
            </a:extLst>
          </p:cNvPr>
          <p:cNvSpPr txBox="1"/>
          <p:nvPr/>
        </p:nvSpPr>
        <p:spPr>
          <a:xfrm>
            <a:off x="8417202" y="3525552"/>
            <a:ext cx="429926" cy="307777"/>
          </a:xfrm>
          <a:prstGeom prst="rect">
            <a:avLst/>
          </a:prstGeom>
          <a:noFill/>
        </p:spPr>
        <p:txBody>
          <a:bodyPr wrap="none" rtlCol="0">
            <a:spAutoFit/>
          </a:bodyPr>
          <a:lstStyle/>
          <a:p>
            <a:r>
              <a:rPr lang="en-US" altLang="ko-KR" sz="1400"/>
              <a:t>No</a:t>
            </a:r>
            <a:endParaRPr lang="ko-KR" altLang="en-US" sz="1400"/>
          </a:p>
        </p:txBody>
      </p:sp>
      <p:sp>
        <p:nvSpPr>
          <p:cNvPr id="30" name="직사각형 29">
            <a:extLst>
              <a:ext uri="{FF2B5EF4-FFF2-40B4-BE49-F238E27FC236}">
                <a16:creationId xmlns:a16="http://schemas.microsoft.com/office/drawing/2014/main" id="{C73F1EE7-0198-CBB4-F980-A07161382024}"/>
              </a:ext>
            </a:extLst>
          </p:cNvPr>
          <p:cNvSpPr/>
          <p:nvPr/>
        </p:nvSpPr>
        <p:spPr>
          <a:xfrm>
            <a:off x="1055440" y="1988840"/>
            <a:ext cx="8136904" cy="273630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012FBE55-E7FF-3D5A-5097-25822019EB2F}"/>
              </a:ext>
            </a:extLst>
          </p:cNvPr>
          <p:cNvSpPr txBox="1"/>
          <p:nvPr/>
        </p:nvSpPr>
        <p:spPr>
          <a:xfrm>
            <a:off x="4943872" y="4301398"/>
            <a:ext cx="4168129" cy="307777"/>
          </a:xfrm>
          <a:prstGeom prst="rect">
            <a:avLst/>
          </a:prstGeom>
          <a:noFill/>
        </p:spPr>
        <p:txBody>
          <a:bodyPr wrap="none" rtlCol="0">
            <a:spAutoFit/>
          </a:bodyPr>
          <a:lstStyle/>
          <a:p>
            <a:r>
              <a:rPr lang="en-US" altLang="ko-KR" sz="1400" dirty="0"/>
              <a:t> 1</a:t>
            </a:r>
            <a:r>
              <a:rPr lang="ko-KR" altLang="en-US" sz="1400" dirty="0"/>
              <a:t>번</a:t>
            </a:r>
            <a:r>
              <a:rPr lang="en-US" altLang="ko-KR" sz="1400" dirty="0"/>
              <a:t>,4</a:t>
            </a:r>
            <a:r>
              <a:rPr lang="ko-KR" altLang="en-US" sz="1400" dirty="0"/>
              <a:t>번</a:t>
            </a:r>
            <a:r>
              <a:rPr lang="en-US" altLang="ko-KR" sz="1400" dirty="0"/>
              <a:t>            3</a:t>
            </a:r>
            <a:r>
              <a:rPr lang="ko-KR" altLang="en-US" sz="1400" dirty="0"/>
              <a:t>번</a:t>
            </a:r>
            <a:r>
              <a:rPr lang="en-US" altLang="ko-KR" sz="1400" dirty="0"/>
              <a:t>            6</a:t>
            </a:r>
            <a:r>
              <a:rPr lang="ko-KR" altLang="en-US" sz="1400" dirty="0"/>
              <a:t>번</a:t>
            </a:r>
            <a:r>
              <a:rPr lang="en-US" altLang="ko-KR" sz="1400" dirty="0"/>
              <a:t>          2</a:t>
            </a:r>
            <a:r>
              <a:rPr lang="ko-KR" altLang="en-US" sz="1400" dirty="0"/>
              <a:t>번</a:t>
            </a:r>
            <a:r>
              <a:rPr lang="en-US" altLang="ko-KR" sz="1400" dirty="0"/>
              <a:t>,5</a:t>
            </a:r>
            <a:r>
              <a:rPr lang="ko-KR" altLang="en-US" sz="1400" dirty="0"/>
              <a:t>번</a:t>
            </a:r>
          </a:p>
        </p:txBody>
      </p:sp>
    </p:spTree>
    <p:extLst>
      <p:ext uri="{BB962C8B-B14F-4D97-AF65-F5344CB8AC3E}">
        <p14:creationId xmlns:p14="http://schemas.microsoft.com/office/powerpoint/2010/main" val="2497437301"/>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ko-KR" altLang="en-US" b="1" dirty="0"/>
              <a:t>분석 단계별 절차</a:t>
            </a:r>
          </a:p>
        </p:txBody>
      </p:sp>
      <p:grpSp>
        <p:nvGrpSpPr>
          <p:cNvPr id="49" name="그룹 48">
            <a:extLst>
              <a:ext uri="{FF2B5EF4-FFF2-40B4-BE49-F238E27FC236}">
                <a16:creationId xmlns:a16="http://schemas.microsoft.com/office/drawing/2014/main" id="{FFB44E3A-478E-B3E1-B7CE-A0B1C3838D65}"/>
              </a:ext>
            </a:extLst>
          </p:cNvPr>
          <p:cNvGrpSpPr/>
          <p:nvPr/>
        </p:nvGrpSpPr>
        <p:grpSpPr>
          <a:xfrm>
            <a:off x="942830" y="1196752"/>
            <a:ext cx="10306340" cy="1516221"/>
            <a:chOff x="1550300" y="1480731"/>
            <a:chExt cx="8207160" cy="949953"/>
          </a:xfrm>
        </p:grpSpPr>
        <p:sp>
          <p:nvSpPr>
            <p:cNvPr id="3" name="직사각형 2">
              <a:extLst>
                <a:ext uri="{FF2B5EF4-FFF2-40B4-BE49-F238E27FC236}">
                  <a16:creationId xmlns:a16="http://schemas.microsoft.com/office/drawing/2014/main" id="{89EE5D6A-D99F-C745-262A-76DBD361589B}"/>
                </a:ext>
              </a:extLst>
            </p:cNvPr>
            <p:cNvSpPr/>
            <p:nvPr/>
          </p:nvSpPr>
          <p:spPr>
            <a:xfrm>
              <a:off x="1550300" y="1733280"/>
              <a:ext cx="1065578" cy="697404"/>
            </a:xfrm>
            <a:prstGeom prst="rect">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a:solidFill>
                    <a:schemeClr val="tx1"/>
                  </a:solidFill>
                  <a:latin typeface="+mn-ea"/>
                </a:rPr>
                <a:t>라이브러리</a:t>
              </a:r>
              <a:r>
                <a:rPr lang="en-US" altLang="ko-KR" sz="1400" b="1">
                  <a:solidFill>
                    <a:schemeClr val="tx1"/>
                  </a:solidFill>
                  <a:latin typeface="+mn-ea"/>
                </a:rPr>
                <a:t>/</a:t>
              </a:r>
            </a:p>
            <a:p>
              <a:pPr algn="ctr"/>
              <a:r>
                <a:rPr lang="ko-KR" altLang="en-US" sz="1400" b="1">
                  <a:solidFill>
                    <a:schemeClr val="tx1"/>
                  </a:solidFill>
                  <a:latin typeface="+mn-ea"/>
                </a:rPr>
                <a:t>데이터</a:t>
              </a:r>
              <a:endParaRPr lang="en-US" altLang="ko-KR" sz="1400" b="1">
                <a:solidFill>
                  <a:schemeClr val="tx1"/>
                </a:solidFill>
                <a:latin typeface="+mn-ea"/>
              </a:endParaRPr>
            </a:p>
            <a:p>
              <a:pPr algn="ctr"/>
              <a:r>
                <a:rPr lang="ko-KR" altLang="en-US" sz="1400" b="1">
                  <a:solidFill>
                    <a:schemeClr val="tx1"/>
                  </a:solidFill>
                  <a:latin typeface="+mn-ea"/>
                </a:rPr>
                <a:t>불러오기</a:t>
              </a:r>
              <a:endParaRPr lang="ko-KR" altLang="en-US" sz="1400" b="1" dirty="0">
                <a:solidFill>
                  <a:schemeClr val="tx1"/>
                </a:solidFill>
                <a:latin typeface="+mn-ea"/>
              </a:endParaRPr>
            </a:p>
          </p:txBody>
        </p:sp>
        <p:sp>
          <p:nvSpPr>
            <p:cNvPr id="4" name="직사각형 3">
              <a:extLst>
                <a:ext uri="{FF2B5EF4-FFF2-40B4-BE49-F238E27FC236}">
                  <a16:creationId xmlns:a16="http://schemas.microsoft.com/office/drawing/2014/main" id="{9A55243C-138E-1DFB-94AF-06AA82DA0A03}"/>
                </a:ext>
              </a:extLst>
            </p:cNvPr>
            <p:cNvSpPr/>
            <p:nvPr/>
          </p:nvSpPr>
          <p:spPr>
            <a:xfrm>
              <a:off x="1550300" y="1480731"/>
              <a:ext cx="1065578" cy="252549"/>
            </a:xfrm>
            <a:prstGeom prst="rect">
              <a:avLst/>
            </a:prstGeom>
            <a:solidFill>
              <a:schemeClr val="bg2"/>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ko-KR" sz="1400" b="1">
                  <a:solidFill>
                    <a:schemeClr val="tx1"/>
                  </a:solidFill>
                  <a:latin typeface="+mn-ea"/>
                </a:rPr>
                <a:t>1 </a:t>
              </a:r>
              <a:r>
                <a:rPr lang="ko-KR" altLang="en-US" sz="1400" b="1">
                  <a:solidFill>
                    <a:schemeClr val="tx1"/>
                  </a:solidFill>
                  <a:latin typeface="+mn-ea"/>
                </a:rPr>
                <a:t>단계</a:t>
              </a:r>
              <a:endParaRPr lang="ko-KR" altLang="en-US" sz="1400" b="1" dirty="0">
                <a:solidFill>
                  <a:schemeClr val="tx1"/>
                </a:solidFill>
                <a:latin typeface="+mn-ea"/>
              </a:endParaRPr>
            </a:p>
          </p:txBody>
        </p:sp>
        <p:sp>
          <p:nvSpPr>
            <p:cNvPr id="5" name="직사각형 4">
              <a:extLst>
                <a:ext uri="{FF2B5EF4-FFF2-40B4-BE49-F238E27FC236}">
                  <a16:creationId xmlns:a16="http://schemas.microsoft.com/office/drawing/2014/main" id="{4A01878F-E559-8476-01BA-19E3F20E9E97}"/>
                </a:ext>
              </a:extLst>
            </p:cNvPr>
            <p:cNvSpPr/>
            <p:nvPr/>
          </p:nvSpPr>
          <p:spPr>
            <a:xfrm>
              <a:off x="2802295" y="1733280"/>
              <a:ext cx="713257" cy="697404"/>
            </a:xfrm>
            <a:prstGeom prst="rect">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a:solidFill>
                    <a:schemeClr val="tx1"/>
                  </a:solidFill>
                  <a:latin typeface="+mn-ea"/>
                </a:rPr>
                <a:t>데이터</a:t>
              </a:r>
              <a:endParaRPr lang="en-US" altLang="ko-KR" sz="1400" b="1">
                <a:solidFill>
                  <a:schemeClr val="tx1"/>
                </a:solidFill>
                <a:latin typeface="+mn-ea"/>
              </a:endParaRPr>
            </a:p>
            <a:p>
              <a:pPr algn="ctr"/>
              <a:r>
                <a:rPr lang="ko-KR" altLang="en-US" sz="1400" b="1">
                  <a:solidFill>
                    <a:schemeClr val="tx1"/>
                  </a:solidFill>
                  <a:latin typeface="+mn-ea"/>
                </a:rPr>
                <a:t>탐색</a:t>
              </a:r>
              <a:endParaRPr lang="ko-KR" altLang="en-US" sz="1400" b="1" dirty="0">
                <a:solidFill>
                  <a:schemeClr val="tx1"/>
                </a:solidFill>
                <a:latin typeface="+mn-ea"/>
              </a:endParaRPr>
            </a:p>
          </p:txBody>
        </p:sp>
        <p:sp>
          <p:nvSpPr>
            <p:cNvPr id="6" name="직사각형 5">
              <a:extLst>
                <a:ext uri="{FF2B5EF4-FFF2-40B4-BE49-F238E27FC236}">
                  <a16:creationId xmlns:a16="http://schemas.microsoft.com/office/drawing/2014/main" id="{BACF2C28-7C23-8F69-1FE0-448D63AFC401}"/>
                </a:ext>
              </a:extLst>
            </p:cNvPr>
            <p:cNvSpPr/>
            <p:nvPr/>
          </p:nvSpPr>
          <p:spPr>
            <a:xfrm>
              <a:off x="2802295" y="1480731"/>
              <a:ext cx="713257" cy="252549"/>
            </a:xfrm>
            <a:prstGeom prst="rect">
              <a:avLst/>
            </a:prstGeom>
            <a:solidFill>
              <a:schemeClr val="bg2"/>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ko-KR" sz="1400" b="1">
                  <a:solidFill>
                    <a:schemeClr val="tx1"/>
                  </a:solidFill>
                  <a:latin typeface="+mn-ea"/>
                </a:rPr>
                <a:t>2 </a:t>
              </a:r>
              <a:r>
                <a:rPr lang="ko-KR" altLang="en-US" sz="1400" b="1">
                  <a:solidFill>
                    <a:schemeClr val="tx1"/>
                  </a:solidFill>
                  <a:latin typeface="+mn-ea"/>
                </a:rPr>
                <a:t>단계</a:t>
              </a:r>
              <a:endParaRPr lang="ko-KR" altLang="en-US" sz="1400" b="1" dirty="0">
                <a:solidFill>
                  <a:schemeClr val="tx1"/>
                </a:solidFill>
                <a:latin typeface="+mn-ea"/>
              </a:endParaRPr>
            </a:p>
          </p:txBody>
        </p:sp>
        <p:cxnSp>
          <p:nvCxnSpPr>
            <p:cNvPr id="7" name="직선 화살표 연결선 6">
              <a:extLst>
                <a:ext uri="{FF2B5EF4-FFF2-40B4-BE49-F238E27FC236}">
                  <a16:creationId xmlns:a16="http://schemas.microsoft.com/office/drawing/2014/main" id="{F1F4BABC-4C12-B659-C3CE-E2610C2D769F}"/>
                </a:ext>
              </a:extLst>
            </p:cNvPr>
            <p:cNvCxnSpPr>
              <a:stCxn id="3" idx="3"/>
              <a:endCxn id="5" idx="1"/>
            </p:cNvCxnSpPr>
            <p:nvPr/>
          </p:nvCxnSpPr>
          <p:spPr>
            <a:xfrm>
              <a:off x="2615878" y="2081982"/>
              <a:ext cx="186417"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22D8955-6576-BEDE-95E4-225E0AE93DBA}"/>
                </a:ext>
              </a:extLst>
            </p:cNvPr>
            <p:cNvSpPr/>
            <p:nvPr/>
          </p:nvSpPr>
          <p:spPr>
            <a:xfrm>
              <a:off x="3701969" y="1733280"/>
              <a:ext cx="704642" cy="697404"/>
            </a:xfrm>
            <a:prstGeom prst="rect">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a:solidFill>
                    <a:schemeClr val="tx1"/>
                  </a:solidFill>
                  <a:latin typeface="+mn-ea"/>
                </a:rPr>
                <a:t>데이터</a:t>
              </a:r>
              <a:endParaRPr lang="en-US" altLang="ko-KR" sz="1400" b="1">
                <a:solidFill>
                  <a:schemeClr val="tx1"/>
                </a:solidFill>
                <a:latin typeface="+mn-ea"/>
              </a:endParaRPr>
            </a:p>
            <a:p>
              <a:pPr algn="ctr"/>
              <a:r>
                <a:rPr lang="ko-KR" altLang="en-US" sz="1400" b="1">
                  <a:solidFill>
                    <a:schemeClr val="tx1"/>
                  </a:solidFill>
                  <a:latin typeface="+mn-ea"/>
                </a:rPr>
                <a:t>전처리</a:t>
              </a:r>
              <a:endParaRPr lang="ko-KR" altLang="en-US" sz="1400" b="1" dirty="0">
                <a:solidFill>
                  <a:schemeClr val="tx1"/>
                </a:solidFill>
                <a:latin typeface="+mn-ea"/>
              </a:endParaRPr>
            </a:p>
          </p:txBody>
        </p:sp>
        <p:sp>
          <p:nvSpPr>
            <p:cNvPr id="31" name="직사각형 30">
              <a:extLst>
                <a:ext uri="{FF2B5EF4-FFF2-40B4-BE49-F238E27FC236}">
                  <a16:creationId xmlns:a16="http://schemas.microsoft.com/office/drawing/2014/main" id="{233A16C9-1B14-446F-4AB2-3DFCAD6392E3}"/>
                </a:ext>
              </a:extLst>
            </p:cNvPr>
            <p:cNvSpPr/>
            <p:nvPr/>
          </p:nvSpPr>
          <p:spPr>
            <a:xfrm>
              <a:off x="3701969" y="1480731"/>
              <a:ext cx="704642" cy="252549"/>
            </a:xfrm>
            <a:prstGeom prst="rect">
              <a:avLst/>
            </a:prstGeom>
            <a:solidFill>
              <a:schemeClr val="bg2"/>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ko-KR" sz="1400" b="1">
                  <a:solidFill>
                    <a:schemeClr val="tx1"/>
                  </a:solidFill>
                  <a:latin typeface="+mn-ea"/>
                </a:rPr>
                <a:t>3 </a:t>
              </a:r>
              <a:r>
                <a:rPr lang="ko-KR" altLang="en-US" sz="1400" b="1">
                  <a:solidFill>
                    <a:schemeClr val="tx1"/>
                  </a:solidFill>
                  <a:latin typeface="+mn-ea"/>
                </a:rPr>
                <a:t>단계</a:t>
              </a:r>
              <a:endParaRPr lang="ko-KR" altLang="en-US" sz="1400" b="1" dirty="0">
                <a:solidFill>
                  <a:schemeClr val="tx1"/>
                </a:solidFill>
                <a:latin typeface="+mn-ea"/>
              </a:endParaRPr>
            </a:p>
          </p:txBody>
        </p:sp>
        <p:cxnSp>
          <p:nvCxnSpPr>
            <p:cNvPr id="33" name="직선 화살표 연결선 32">
              <a:extLst>
                <a:ext uri="{FF2B5EF4-FFF2-40B4-BE49-F238E27FC236}">
                  <a16:creationId xmlns:a16="http://schemas.microsoft.com/office/drawing/2014/main" id="{7A506A00-6CF5-9219-A6FC-33BCAE6094A2}"/>
                </a:ext>
              </a:extLst>
            </p:cNvPr>
            <p:cNvCxnSpPr>
              <a:stCxn id="5" idx="3"/>
              <a:endCxn id="8" idx="1"/>
            </p:cNvCxnSpPr>
            <p:nvPr/>
          </p:nvCxnSpPr>
          <p:spPr>
            <a:xfrm>
              <a:off x="3515552" y="2081982"/>
              <a:ext cx="186417"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D211778D-E099-293B-34AE-1566A24A71DE}"/>
                </a:ext>
              </a:extLst>
            </p:cNvPr>
            <p:cNvSpPr/>
            <p:nvPr/>
          </p:nvSpPr>
          <p:spPr>
            <a:xfrm>
              <a:off x="4593028" y="1733280"/>
              <a:ext cx="632749" cy="697404"/>
            </a:xfrm>
            <a:prstGeom prst="rect">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a:solidFill>
                    <a:schemeClr val="tx1"/>
                  </a:solidFill>
                  <a:latin typeface="+mn-ea"/>
                </a:rPr>
                <a:t>데이터</a:t>
              </a:r>
              <a:endParaRPr lang="en-US" altLang="ko-KR" sz="1400" b="1">
                <a:solidFill>
                  <a:schemeClr val="tx1"/>
                </a:solidFill>
                <a:latin typeface="+mn-ea"/>
              </a:endParaRPr>
            </a:p>
            <a:p>
              <a:pPr algn="ctr"/>
              <a:r>
                <a:rPr lang="ko-KR" altLang="en-US" sz="1400" b="1">
                  <a:solidFill>
                    <a:schemeClr val="tx1"/>
                  </a:solidFill>
                  <a:latin typeface="+mn-ea"/>
                </a:rPr>
                <a:t>특성</a:t>
              </a:r>
              <a:endParaRPr lang="en-US" altLang="ko-KR" sz="1400" b="1">
                <a:solidFill>
                  <a:schemeClr val="tx1"/>
                </a:solidFill>
                <a:latin typeface="+mn-ea"/>
              </a:endParaRPr>
            </a:p>
            <a:p>
              <a:pPr algn="ctr"/>
              <a:r>
                <a:rPr lang="ko-KR" altLang="en-US" sz="1400" b="1">
                  <a:solidFill>
                    <a:schemeClr val="tx1"/>
                  </a:solidFill>
                  <a:latin typeface="+mn-ea"/>
                </a:rPr>
                <a:t>분석</a:t>
              </a:r>
              <a:endParaRPr lang="ko-KR" altLang="en-US" sz="1400" b="1" dirty="0">
                <a:solidFill>
                  <a:schemeClr val="tx1"/>
                </a:solidFill>
                <a:latin typeface="+mn-ea"/>
              </a:endParaRPr>
            </a:p>
          </p:txBody>
        </p:sp>
        <p:sp>
          <p:nvSpPr>
            <p:cNvPr id="35" name="직사각형 34">
              <a:extLst>
                <a:ext uri="{FF2B5EF4-FFF2-40B4-BE49-F238E27FC236}">
                  <a16:creationId xmlns:a16="http://schemas.microsoft.com/office/drawing/2014/main" id="{8ABBE139-7FDB-F3BE-E47D-F479FC124C0A}"/>
                </a:ext>
              </a:extLst>
            </p:cNvPr>
            <p:cNvSpPr/>
            <p:nvPr/>
          </p:nvSpPr>
          <p:spPr>
            <a:xfrm>
              <a:off x="4593028" y="1480731"/>
              <a:ext cx="632749" cy="252549"/>
            </a:xfrm>
            <a:prstGeom prst="rect">
              <a:avLst/>
            </a:prstGeom>
            <a:solidFill>
              <a:schemeClr val="bg2"/>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ko-KR" sz="1400" b="1">
                  <a:solidFill>
                    <a:schemeClr val="tx1"/>
                  </a:solidFill>
                  <a:latin typeface="+mn-ea"/>
                </a:rPr>
                <a:t>4 </a:t>
              </a:r>
              <a:r>
                <a:rPr lang="ko-KR" altLang="en-US" sz="1400" b="1">
                  <a:solidFill>
                    <a:schemeClr val="tx1"/>
                  </a:solidFill>
                  <a:latin typeface="+mn-ea"/>
                </a:rPr>
                <a:t>단계</a:t>
              </a:r>
              <a:endParaRPr lang="ko-KR" altLang="en-US" sz="1400" b="1" dirty="0">
                <a:solidFill>
                  <a:schemeClr val="tx1"/>
                </a:solidFill>
                <a:latin typeface="+mn-ea"/>
              </a:endParaRPr>
            </a:p>
          </p:txBody>
        </p:sp>
        <p:cxnSp>
          <p:nvCxnSpPr>
            <p:cNvPr id="36" name="직선 화살표 연결선 35">
              <a:extLst>
                <a:ext uri="{FF2B5EF4-FFF2-40B4-BE49-F238E27FC236}">
                  <a16:creationId xmlns:a16="http://schemas.microsoft.com/office/drawing/2014/main" id="{2E9925DF-D5D0-A397-4652-37C952281E0D}"/>
                </a:ext>
              </a:extLst>
            </p:cNvPr>
            <p:cNvCxnSpPr>
              <a:stCxn id="8" idx="3"/>
              <a:endCxn id="34" idx="1"/>
            </p:cNvCxnSpPr>
            <p:nvPr/>
          </p:nvCxnSpPr>
          <p:spPr>
            <a:xfrm>
              <a:off x="4406611" y="2081982"/>
              <a:ext cx="186417"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8A2CF00-FDEC-592D-926C-69AE21C68640}"/>
                </a:ext>
              </a:extLst>
            </p:cNvPr>
            <p:cNvSpPr/>
            <p:nvPr/>
          </p:nvSpPr>
          <p:spPr>
            <a:xfrm>
              <a:off x="5412194" y="1733280"/>
              <a:ext cx="872859" cy="697404"/>
            </a:xfrm>
            <a:prstGeom prst="rect">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a:solidFill>
                    <a:schemeClr val="tx1"/>
                  </a:solidFill>
                  <a:latin typeface="+mn-ea"/>
                </a:rPr>
                <a:t>학습</a:t>
              </a:r>
              <a:r>
                <a:rPr lang="en-US" altLang="ko-KR" sz="1400" b="1">
                  <a:solidFill>
                    <a:schemeClr val="tx1"/>
                  </a:solidFill>
                  <a:latin typeface="+mn-ea"/>
                </a:rPr>
                <a:t>/</a:t>
              </a:r>
              <a:r>
                <a:rPr lang="ko-KR" altLang="en-US" sz="1400" b="1">
                  <a:solidFill>
                    <a:schemeClr val="tx1"/>
                  </a:solidFill>
                  <a:latin typeface="+mn-ea"/>
                </a:rPr>
                <a:t>테스트</a:t>
              </a:r>
              <a:endParaRPr lang="en-US" altLang="ko-KR" sz="1400" b="1">
                <a:solidFill>
                  <a:schemeClr val="tx1"/>
                </a:solidFill>
                <a:latin typeface="+mn-ea"/>
              </a:endParaRPr>
            </a:p>
            <a:p>
              <a:pPr algn="ctr"/>
              <a:r>
                <a:rPr lang="ko-KR" altLang="en-US" sz="1400" b="1">
                  <a:solidFill>
                    <a:schemeClr val="tx1"/>
                  </a:solidFill>
                  <a:latin typeface="+mn-ea"/>
                </a:rPr>
                <a:t>데이터 분리</a:t>
              </a:r>
              <a:endParaRPr lang="ko-KR" altLang="en-US" sz="1400" b="1" dirty="0">
                <a:solidFill>
                  <a:schemeClr val="tx1"/>
                </a:solidFill>
                <a:latin typeface="+mn-ea"/>
              </a:endParaRPr>
            </a:p>
          </p:txBody>
        </p:sp>
        <p:sp>
          <p:nvSpPr>
            <p:cNvPr id="38" name="직사각형 37">
              <a:extLst>
                <a:ext uri="{FF2B5EF4-FFF2-40B4-BE49-F238E27FC236}">
                  <a16:creationId xmlns:a16="http://schemas.microsoft.com/office/drawing/2014/main" id="{C2B74767-B50F-884E-21D2-C3B421615058}"/>
                </a:ext>
              </a:extLst>
            </p:cNvPr>
            <p:cNvSpPr/>
            <p:nvPr/>
          </p:nvSpPr>
          <p:spPr>
            <a:xfrm>
              <a:off x="5412194" y="1480731"/>
              <a:ext cx="872859" cy="252549"/>
            </a:xfrm>
            <a:prstGeom prst="rect">
              <a:avLst/>
            </a:prstGeom>
            <a:solidFill>
              <a:schemeClr val="bg2"/>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ko-KR" sz="1400" b="1">
                  <a:solidFill>
                    <a:schemeClr val="tx1"/>
                  </a:solidFill>
                  <a:latin typeface="+mn-ea"/>
                </a:rPr>
                <a:t>5 </a:t>
              </a:r>
              <a:r>
                <a:rPr lang="ko-KR" altLang="en-US" sz="1400" b="1">
                  <a:solidFill>
                    <a:schemeClr val="tx1"/>
                  </a:solidFill>
                  <a:latin typeface="+mn-ea"/>
                </a:rPr>
                <a:t>단계</a:t>
              </a:r>
              <a:endParaRPr lang="ko-KR" altLang="en-US" sz="1400" b="1" dirty="0">
                <a:solidFill>
                  <a:schemeClr val="tx1"/>
                </a:solidFill>
                <a:latin typeface="+mn-ea"/>
              </a:endParaRPr>
            </a:p>
          </p:txBody>
        </p:sp>
        <p:cxnSp>
          <p:nvCxnSpPr>
            <p:cNvPr id="39" name="직선 화살표 연결선 38">
              <a:extLst>
                <a:ext uri="{FF2B5EF4-FFF2-40B4-BE49-F238E27FC236}">
                  <a16:creationId xmlns:a16="http://schemas.microsoft.com/office/drawing/2014/main" id="{B9E2B5FA-A48E-A6A6-666A-BFAD9563BD21}"/>
                </a:ext>
              </a:extLst>
            </p:cNvPr>
            <p:cNvCxnSpPr>
              <a:endCxn id="37" idx="1"/>
            </p:cNvCxnSpPr>
            <p:nvPr/>
          </p:nvCxnSpPr>
          <p:spPr>
            <a:xfrm>
              <a:off x="5225777" y="2081982"/>
              <a:ext cx="186417"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D350842D-FA60-3BE7-40B7-28E6085A81CF}"/>
                </a:ext>
              </a:extLst>
            </p:cNvPr>
            <p:cNvSpPr/>
            <p:nvPr/>
          </p:nvSpPr>
          <p:spPr>
            <a:xfrm>
              <a:off x="6471470" y="1733280"/>
              <a:ext cx="971052" cy="697404"/>
            </a:xfrm>
            <a:prstGeom prst="rect">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a:solidFill>
                    <a:schemeClr val="tx1"/>
                  </a:solidFill>
                  <a:latin typeface="+mn-ea"/>
                </a:rPr>
                <a:t>의사결정나무</a:t>
              </a:r>
              <a:endParaRPr lang="en-US" altLang="ko-KR" sz="1400" b="1">
                <a:solidFill>
                  <a:schemeClr val="tx1"/>
                </a:solidFill>
                <a:latin typeface="+mn-ea"/>
              </a:endParaRPr>
            </a:p>
            <a:p>
              <a:pPr algn="ctr"/>
              <a:r>
                <a:rPr lang="ko-KR" altLang="en-US" sz="1400" b="1">
                  <a:solidFill>
                    <a:schemeClr val="tx1"/>
                  </a:solidFill>
                  <a:latin typeface="+mn-ea"/>
                </a:rPr>
                <a:t>변수 설정 및</a:t>
              </a:r>
              <a:endParaRPr lang="en-US" altLang="ko-KR" sz="1400" b="1">
                <a:solidFill>
                  <a:schemeClr val="tx1"/>
                </a:solidFill>
                <a:latin typeface="+mn-ea"/>
              </a:endParaRPr>
            </a:p>
            <a:p>
              <a:pPr algn="ctr"/>
              <a:r>
                <a:rPr lang="ko-KR" altLang="en-US" sz="1400" b="1">
                  <a:solidFill>
                    <a:schemeClr val="tx1"/>
                  </a:solidFill>
                  <a:latin typeface="+mn-ea"/>
                </a:rPr>
                <a:t>실행</a:t>
              </a:r>
              <a:endParaRPr lang="ko-KR" altLang="en-US" sz="1400" b="1" dirty="0">
                <a:solidFill>
                  <a:schemeClr val="tx1"/>
                </a:solidFill>
                <a:latin typeface="+mn-ea"/>
              </a:endParaRPr>
            </a:p>
          </p:txBody>
        </p:sp>
        <p:sp>
          <p:nvSpPr>
            <p:cNvPr id="41" name="직사각형 40">
              <a:extLst>
                <a:ext uri="{FF2B5EF4-FFF2-40B4-BE49-F238E27FC236}">
                  <a16:creationId xmlns:a16="http://schemas.microsoft.com/office/drawing/2014/main" id="{A95E618B-5A3E-B6FE-65F0-3BA91475349C}"/>
                </a:ext>
              </a:extLst>
            </p:cNvPr>
            <p:cNvSpPr/>
            <p:nvPr/>
          </p:nvSpPr>
          <p:spPr>
            <a:xfrm>
              <a:off x="6471470" y="1480731"/>
              <a:ext cx="971052" cy="252549"/>
            </a:xfrm>
            <a:prstGeom prst="rect">
              <a:avLst/>
            </a:prstGeom>
            <a:solidFill>
              <a:schemeClr val="bg2"/>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ko-KR" sz="1400" b="1">
                  <a:solidFill>
                    <a:schemeClr val="tx1"/>
                  </a:solidFill>
                  <a:latin typeface="+mn-ea"/>
                </a:rPr>
                <a:t>6 </a:t>
              </a:r>
              <a:r>
                <a:rPr lang="ko-KR" altLang="en-US" sz="1400" b="1">
                  <a:solidFill>
                    <a:schemeClr val="tx1"/>
                  </a:solidFill>
                  <a:latin typeface="+mn-ea"/>
                </a:rPr>
                <a:t>단계</a:t>
              </a:r>
              <a:endParaRPr lang="ko-KR" altLang="en-US" sz="1400" b="1" dirty="0">
                <a:solidFill>
                  <a:schemeClr val="tx1"/>
                </a:solidFill>
                <a:latin typeface="+mn-ea"/>
              </a:endParaRPr>
            </a:p>
          </p:txBody>
        </p:sp>
        <p:cxnSp>
          <p:nvCxnSpPr>
            <p:cNvPr id="42" name="직선 화살표 연결선 41">
              <a:extLst>
                <a:ext uri="{FF2B5EF4-FFF2-40B4-BE49-F238E27FC236}">
                  <a16:creationId xmlns:a16="http://schemas.microsoft.com/office/drawing/2014/main" id="{FE4F141F-514A-1AC7-5497-480B5263DE8F}"/>
                </a:ext>
              </a:extLst>
            </p:cNvPr>
            <p:cNvCxnSpPr>
              <a:endCxn id="40" idx="1"/>
            </p:cNvCxnSpPr>
            <p:nvPr/>
          </p:nvCxnSpPr>
          <p:spPr>
            <a:xfrm>
              <a:off x="6285053" y="2081982"/>
              <a:ext cx="186417"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A5113488-9864-839A-FC6A-63A3F35FE45F}"/>
                </a:ext>
              </a:extLst>
            </p:cNvPr>
            <p:cNvSpPr/>
            <p:nvPr/>
          </p:nvSpPr>
          <p:spPr>
            <a:xfrm>
              <a:off x="7628939" y="1733280"/>
              <a:ext cx="971052" cy="697404"/>
            </a:xfrm>
            <a:prstGeom prst="rect">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a:solidFill>
                    <a:schemeClr val="tx1"/>
                  </a:solidFill>
                  <a:latin typeface="+mn-ea"/>
                </a:rPr>
                <a:t>의사결정나무</a:t>
              </a:r>
              <a:endParaRPr lang="en-US" altLang="ko-KR" sz="1400" b="1">
                <a:solidFill>
                  <a:schemeClr val="tx1"/>
                </a:solidFill>
                <a:latin typeface="+mn-ea"/>
              </a:endParaRPr>
            </a:p>
            <a:p>
              <a:pPr algn="ctr"/>
              <a:r>
                <a:rPr lang="ko-KR" altLang="en-US" sz="1400" b="1">
                  <a:solidFill>
                    <a:schemeClr val="tx1"/>
                  </a:solidFill>
                  <a:latin typeface="+mn-ea"/>
                </a:rPr>
                <a:t>시각화</a:t>
              </a:r>
              <a:endParaRPr lang="ko-KR" altLang="en-US" sz="1400" b="1" dirty="0">
                <a:solidFill>
                  <a:schemeClr val="tx1"/>
                </a:solidFill>
                <a:latin typeface="+mn-ea"/>
              </a:endParaRPr>
            </a:p>
          </p:txBody>
        </p:sp>
        <p:sp>
          <p:nvSpPr>
            <p:cNvPr id="44" name="직사각형 43">
              <a:extLst>
                <a:ext uri="{FF2B5EF4-FFF2-40B4-BE49-F238E27FC236}">
                  <a16:creationId xmlns:a16="http://schemas.microsoft.com/office/drawing/2014/main" id="{323CF2B4-C38A-636E-194E-93C4DA0FB665}"/>
                </a:ext>
              </a:extLst>
            </p:cNvPr>
            <p:cNvSpPr/>
            <p:nvPr/>
          </p:nvSpPr>
          <p:spPr>
            <a:xfrm>
              <a:off x="7628939" y="1480731"/>
              <a:ext cx="971052" cy="252549"/>
            </a:xfrm>
            <a:prstGeom prst="rect">
              <a:avLst/>
            </a:prstGeom>
            <a:solidFill>
              <a:schemeClr val="bg2"/>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ko-KR" sz="1400" b="1">
                  <a:solidFill>
                    <a:schemeClr val="tx1"/>
                  </a:solidFill>
                  <a:latin typeface="+mn-ea"/>
                </a:rPr>
                <a:t>7 </a:t>
              </a:r>
              <a:r>
                <a:rPr lang="ko-KR" altLang="en-US" sz="1400" b="1">
                  <a:solidFill>
                    <a:schemeClr val="tx1"/>
                  </a:solidFill>
                  <a:latin typeface="+mn-ea"/>
                </a:rPr>
                <a:t>단계</a:t>
              </a:r>
              <a:endParaRPr lang="ko-KR" altLang="en-US" sz="1400" b="1" dirty="0">
                <a:solidFill>
                  <a:schemeClr val="tx1"/>
                </a:solidFill>
                <a:latin typeface="+mn-ea"/>
              </a:endParaRPr>
            </a:p>
          </p:txBody>
        </p:sp>
        <p:cxnSp>
          <p:nvCxnSpPr>
            <p:cNvPr id="45" name="직선 화살표 연결선 44">
              <a:extLst>
                <a:ext uri="{FF2B5EF4-FFF2-40B4-BE49-F238E27FC236}">
                  <a16:creationId xmlns:a16="http://schemas.microsoft.com/office/drawing/2014/main" id="{F6B3103E-D9CE-D9BB-C729-1A747822060B}"/>
                </a:ext>
              </a:extLst>
            </p:cNvPr>
            <p:cNvCxnSpPr>
              <a:endCxn id="43" idx="1"/>
            </p:cNvCxnSpPr>
            <p:nvPr/>
          </p:nvCxnSpPr>
          <p:spPr>
            <a:xfrm>
              <a:off x="7442522" y="2081982"/>
              <a:ext cx="186417"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id="{B6E46C57-3C9C-C236-EFA6-8293F9F1F78D}"/>
                </a:ext>
              </a:extLst>
            </p:cNvPr>
            <p:cNvSpPr/>
            <p:nvPr/>
          </p:nvSpPr>
          <p:spPr>
            <a:xfrm>
              <a:off x="8786408" y="1733280"/>
              <a:ext cx="971052" cy="697404"/>
            </a:xfrm>
            <a:prstGeom prst="rect">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ko-KR" altLang="en-US" sz="1400" b="1">
                  <a:solidFill>
                    <a:schemeClr val="tx1"/>
                  </a:solidFill>
                  <a:latin typeface="+mn-ea"/>
                </a:rPr>
                <a:t>결과분석 및 </a:t>
              </a:r>
              <a:endParaRPr lang="en-US" altLang="ko-KR" sz="1400" b="1">
                <a:solidFill>
                  <a:schemeClr val="tx1"/>
                </a:solidFill>
                <a:latin typeface="+mn-ea"/>
              </a:endParaRPr>
            </a:p>
            <a:p>
              <a:pPr algn="ctr"/>
              <a:r>
                <a:rPr lang="ko-KR" altLang="en-US" sz="1400" b="1">
                  <a:solidFill>
                    <a:schemeClr val="tx1"/>
                  </a:solidFill>
                  <a:latin typeface="+mn-ea"/>
                </a:rPr>
                <a:t>해석</a:t>
              </a:r>
              <a:endParaRPr lang="ko-KR" altLang="en-US" sz="1400" b="1" dirty="0">
                <a:solidFill>
                  <a:schemeClr val="tx1"/>
                </a:solidFill>
                <a:latin typeface="+mn-ea"/>
              </a:endParaRPr>
            </a:p>
          </p:txBody>
        </p:sp>
        <p:sp>
          <p:nvSpPr>
            <p:cNvPr id="47" name="직사각형 46">
              <a:extLst>
                <a:ext uri="{FF2B5EF4-FFF2-40B4-BE49-F238E27FC236}">
                  <a16:creationId xmlns:a16="http://schemas.microsoft.com/office/drawing/2014/main" id="{0DE4E053-CAEE-2E21-483E-CE3B016EE3E2}"/>
                </a:ext>
              </a:extLst>
            </p:cNvPr>
            <p:cNvSpPr/>
            <p:nvPr/>
          </p:nvSpPr>
          <p:spPr>
            <a:xfrm>
              <a:off x="8786408" y="1480731"/>
              <a:ext cx="971052" cy="252549"/>
            </a:xfrm>
            <a:prstGeom prst="rect">
              <a:avLst/>
            </a:prstGeom>
            <a:solidFill>
              <a:schemeClr val="bg2"/>
            </a:solidFill>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ko-KR" sz="1400" b="1">
                  <a:solidFill>
                    <a:schemeClr val="tx1"/>
                  </a:solidFill>
                  <a:latin typeface="+mn-ea"/>
                </a:rPr>
                <a:t>8 </a:t>
              </a:r>
              <a:r>
                <a:rPr lang="ko-KR" altLang="en-US" sz="1400" b="1">
                  <a:solidFill>
                    <a:schemeClr val="tx1"/>
                  </a:solidFill>
                  <a:latin typeface="+mn-ea"/>
                </a:rPr>
                <a:t>단계</a:t>
              </a:r>
              <a:endParaRPr lang="ko-KR" altLang="en-US" sz="1400" b="1" dirty="0">
                <a:solidFill>
                  <a:schemeClr val="tx1"/>
                </a:solidFill>
                <a:latin typeface="+mn-ea"/>
              </a:endParaRPr>
            </a:p>
          </p:txBody>
        </p:sp>
        <p:cxnSp>
          <p:nvCxnSpPr>
            <p:cNvPr id="48" name="직선 화살표 연결선 47">
              <a:extLst>
                <a:ext uri="{FF2B5EF4-FFF2-40B4-BE49-F238E27FC236}">
                  <a16:creationId xmlns:a16="http://schemas.microsoft.com/office/drawing/2014/main" id="{BFE77B53-3A6D-2FC3-986F-608171DB63CC}"/>
                </a:ext>
              </a:extLst>
            </p:cNvPr>
            <p:cNvCxnSpPr>
              <a:endCxn id="46" idx="1"/>
            </p:cNvCxnSpPr>
            <p:nvPr/>
          </p:nvCxnSpPr>
          <p:spPr>
            <a:xfrm>
              <a:off x="8599991" y="2081982"/>
              <a:ext cx="186417"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455983"/>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a:t>Firmware </a:t>
            </a:r>
            <a:r>
              <a:rPr lang="ko-KR" altLang="en-US" b="1" dirty="0"/>
              <a:t>수정  </a:t>
            </a:r>
            <a:r>
              <a:rPr lang="en-US" altLang="ko-KR" b="1" dirty="0">
                <a:sym typeface="Wingdings" panose="05000000000000000000" pitchFamily="2" charset="2"/>
              </a:rPr>
              <a:t> </a:t>
            </a:r>
            <a:r>
              <a:rPr lang="ko-KR" altLang="en-US" b="1" dirty="0">
                <a:sym typeface="Wingdings" panose="05000000000000000000" pitchFamily="2" charset="2"/>
              </a:rPr>
              <a:t>습도가 </a:t>
            </a:r>
            <a:r>
              <a:rPr lang="en-US" altLang="ko-KR" b="1" dirty="0">
                <a:sym typeface="Wingdings" panose="05000000000000000000" pitchFamily="2" charset="2"/>
              </a:rPr>
              <a:t>75% </a:t>
            </a:r>
            <a:r>
              <a:rPr lang="ko-KR" altLang="en-US" b="1" dirty="0">
                <a:sym typeface="Wingdings" panose="05000000000000000000" pitchFamily="2" charset="2"/>
              </a:rPr>
              <a:t>이상이면 생산품 불량</a:t>
            </a:r>
            <a:r>
              <a:rPr lang="en-US" altLang="ko-KR" b="1" dirty="0">
                <a:sym typeface="Wingdings" panose="05000000000000000000" pitchFamily="2" charset="2"/>
              </a:rPr>
              <a:t>(Failure)</a:t>
            </a:r>
            <a:endParaRPr lang="ko-KR" altLang="en-US" b="1" dirty="0"/>
          </a:p>
        </p:txBody>
      </p:sp>
      <p:sp>
        <p:nvSpPr>
          <p:cNvPr id="10" name="TextBox 9">
            <a:extLst>
              <a:ext uri="{FF2B5EF4-FFF2-40B4-BE49-F238E27FC236}">
                <a16:creationId xmlns:a16="http://schemas.microsoft.com/office/drawing/2014/main" id="{5846ACA3-A4C7-50BF-CA83-1EFD09A51C21}"/>
              </a:ext>
            </a:extLst>
          </p:cNvPr>
          <p:cNvSpPr txBox="1"/>
          <p:nvPr/>
        </p:nvSpPr>
        <p:spPr>
          <a:xfrm>
            <a:off x="623392" y="836712"/>
            <a:ext cx="9217024" cy="2308324"/>
          </a:xfrm>
          <a:prstGeom prst="rect">
            <a:avLst/>
          </a:prstGeom>
          <a:solidFill>
            <a:schemeClr val="bg2"/>
          </a:solidFill>
        </p:spPr>
        <p:txBody>
          <a:bodyPr wrap="square">
            <a:spAutoFit/>
          </a:bodyPr>
          <a:lstStyle/>
          <a:p>
            <a:pPr marL="0" marR="0">
              <a:spcBef>
                <a:spcPts val="0"/>
              </a:spcBef>
              <a:spcAft>
                <a:spcPts val="0"/>
              </a:spcAft>
            </a:pPr>
            <a:r>
              <a:rPr lang="en-US" altLang="ko-KR" sz="1800" dirty="0" err="1">
                <a:solidFill>
                  <a:srgbClr val="000000"/>
                </a:solidFill>
                <a:effectLst/>
                <a:latin typeface="Courier New" panose="02070309020205020404" pitchFamily="49" charset="0"/>
              </a:rPr>
              <a:t>cds_v</a:t>
            </a:r>
            <a:r>
              <a:rPr lang="en-US" altLang="ko-KR" sz="1800" dirty="0">
                <a:solidFill>
                  <a:srgbClr val="000000"/>
                </a:solidFill>
                <a:effectLst/>
                <a:latin typeface="Courier New" panose="02070309020205020404" pitchFamily="49" charset="0"/>
              </a:rPr>
              <a:t> = (</a:t>
            </a:r>
            <a:r>
              <a:rPr lang="en-US" altLang="ko-KR" sz="1800" b="1" dirty="0">
                <a:solidFill>
                  <a:srgbClr val="7F0055"/>
                </a:solidFill>
                <a:effectLst/>
                <a:latin typeface="Courier New" panose="02070309020205020404" pitchFamily="49" charset="0"/>
              </a:rPr>
              <a:t>unsigned</a:t>
            </a:r>
            <a:r>
              <a:rPr lang="en-US" altLang="ko-KR" sz="1800" dirty="0">
                <a:solidFill>
                  <a:srgbClr val="000000"/>
                </a:solidFill>
                <a:effectLst/>
                <a:latin typeface="Courier New" panose="02070309020205020404" pitchFamily="49" charset="0"/>
              </a:rPr>
              <a:t> </a:t>
            </a:r>
            <a:r>
              <a:rPr lang="en-US" altLang="ko-KR" sz="1800" b="1" dirty="0">
                <a:solidFill>
                  <a:srgbClr val="7F0055"/>
                </a:solidFill>
                <a:effectLst/>
                <a:latin typeface="Courier New" panose="02070309020205020404" pitchFamily="49" charset="0"/>
              </a:rPr>
              <a:t>char</a:t>
            </a:r>
            <a:r>
              <a:rPr lang="en-US" altLang="ko-KR" sz="1800" dirty="0">
                <a:solidFill>
                  <a:srgbClr val="000000"/>
                </a:solidFill>
                <a:effectLst/>
                <a:latin typeface="Courier New" panose="02070309020205020404" pitchFamily="49" charset="0"/>
              </a:rPr>
              <a:t>)(</a:t>
            </a:r>
            <a:r>
              <a:rPr lang="en-US" altLang="ko-KR" sz="1800" dirty="0" err="1">
                <a:solidFill>
                  <a:srgbClr val="000000"/>
                </a:solidFill>
                <a:effectLst/>
                <a:latin typeface="Courier New" panose="02070309020205020404" pitchFamily="49" charset="0"/>
              </a:rPr>
              <a:t>HAL_ADC_GetValue</a:t>
            </a:r>
            <a:r>
              <a:rPr lang="en-US" altLang="ko-KR" sz="1800" dirty="0">
                <a:solidFill>
                  <a:srgbClr val="000000"/>
                </a:solidFill>
                <a:effectLst/>
                <a:latin typeface="Courier New" panose="02070309020205020404" pitchFamily="49" charset="0"/>
              </a:rPr>
              <a:t>(&amp;hadc1)/41);</a:t>
            </a:r>
            <a:br>
              <a:rPr lang="en-US" altLang="ko-KR" sz="1800" dirty="0">
                <a:solidFill>
                  <a:srgbClr val="000000"/>
                </a:solidFill>
                <a:effectLst/>
                <a:latin typeface="Courier New" panose="02070309020205020404" pitchFamily="49" charset="0"/>
              </a:rPr>
            </a:br>
            <a:endParaRPr lang="en-US" altLang="ko-KR" sz="1800" dirty="0">
              <a:solidFill>
                <a:srgbClr val="000000"/>
              </a:solidFill>
              <a:effectLst/>
              <a:latin typeface="Courier New" panose="02070309020205020404" pitchFamily="49" charset="0"/>
            </a:endParaRPr>
          </a:p>
          <a:p>
            <a:pPr marL="0" marR="0">
              <a:spcBef>
                <a:spcPts val="0"/>
              </a:spcBef>
              <a:spcAft>
                <a:spcPts val="0"/>
              </a:spcAft>
            </a:pPr>
            <a:r>
              <a:rPr lang="en-US" altLang="ko-KR" sz="1800" b="1" dirty="0">
                <a:solidFill>
                  <a:srgbClr val="7F0055"/>
                </a:solidFill>
                <a:effectLst/>
                <a:latin typeface="Courier New" panose="02070309020205020404" pitchFamily="49" charset="0"/>
              </a:rPr>
              <a:t>if</a:t>
            </a:r>
            <a:r>
              <a:rPr lang="en-US" altLang="ko-KR" sz="1800" dirty="0">
                <a:solidFill>
                  <a:srgbClr val="000000"/>
                </a:solidFill>
                <a:effectLst/>
                <a:latin typeface="Courier New" panose="02070309020205020404" pitchFamily="49" charset="0"/>
              </a:rPr>
              <a:t>(</a:t>
            </a:r>
            <a:r>
              <a:rPr lang="en-US" altLang="ko-KR" sz="1800" dirty="0" err="1">
                <a:solidFill>
                  <a:srgbClr val="000000"/>
                </a:solidFill>
                <a:effectLst/>
                <a:latin typeface="Courier New" panose="02070309020205020404" pitchFamily="49" charset="0"/>
              </a:rPr>
              <a:t>Sensing_Finish</a:t>
            </a:r>
            <a:r>
              <a:rPr lang="en-US" altLang="ko-KR" sz="1800" dirty="0">
                <a:solidFill>
                  <a:srgbClr val="000000"/>
                </a:solidFill>
                <a:effectLst/>
                <a:latin typeface="Courier New" panose="02070309020205020404" pitchFamily="49" charset="0"/>
              </a:rPr>
              <a:t>){</a:t>
            </a:r>
          </a:p>
          <a:p>
            <a:pPr marL="0" marR="0">
              <a:spcBef>
                <a:spcPts val="0"/>
              </a:spcBef>
              <a:spcAft>
                <a:spcPts val="0"/>
              </a:spcAft>
            </a:pPr>
            <a:r>
              <a:rPr lang="en-US" altLang="ko-KR" sz="1800" b="1" dirty="0">
                <a:solidFill>
                  <a:srgbClr val="7F0055"/>
                </a:solidFill>
                <a:effectLst/>
                <a:latin typeface="Courier New" panose="02070309020205020404" pitchFamily="49" charset="0"/>
              </a:rPr>
              <a:t>  if</a:t>
            </a:r>
            <a:r>
              <a:rPr lang="en-US" altLang="ko-KR" sz="1800" dirty="0">
                <a:solidFill>
                  <a:srgbClr val="000000"/>
                </a:solidFill>
                <a:effectLst/>
                <a:latin typeface="Courier New" panose="02070309020205020404" pitchFamily="49" charset="0"/>
              </a:rPr>
              <a:t>(</a:t>
            </a:r>
            <a:r>
              <a:rPr lang="en-US" altLang="ko-KR" sz="1800" dirty="0" err="1">
                <a:solidFill>
                  <a:srgbClr val="000000"/>
                </a:solidFill>
                <a:effectLst/>
                <a:latin typeface="Courier New" panose="02070309020205020404" pitchFamily="49" charset="0"/>
              </a:rPr>
              <a:t>Humi</a:t>
            </a:r>
            <a:r>
              <a:rPr lang="en-US" altLang="ko-KR" sz="1800" dirty="0">
                <a:solidFill>
                  <a:srgbClr val="000000"/>
                </a:solidFill>
                <a:effectLst/>
                <a:latin typeface="Courier New" panose="02070309020205020404" pitchFamily="49" charset="0"/>
              </a:rPr>
              <a:t> &gt; 75)</a:t>
            </a:r>
            <a:r>
              <a:rPr lang="en-US" altLang="ko-KR" sz="1800" dirty="0" err="1">
                <a:solidFill>
                  <a:srgbClr val="000000"/>
                </a:solidFill>
                <a:effectLst/>
                <a:latin typeface="Courier New" panose="02070309020205020404" pitchFamily="49" charset="0"/>
              </a:rPr>
              <a:t>insp</a:t>
            </a:r>
            <a:r>
              <a:rPr lang="en-US" altLang="ko-KR" sz="1800" dirty="0">
                <a:solidFill>
                  <a:srgbClr val="000000"/>
                </a:solidFill>
                <a:effectLst/>
                <a:latin typeface="Courier New" panose="02070309020205020404" pitchFamily="49" charset="0"/>
              </a:rPr>
              <a:t> = </a:t>
            </a:r>
            <a:r>
              <a:rPr lang="en-US" altLang="ko-KR" sz="1800" dirty="0">
                <a:solidFill>
                  <a:srgbClr val="2A00FF"/>
                </a:solidFill>
                <a:effectLst/>
                <a:latin typeface="Courier New" panose="02070309020205020404" pitchFamily="49" charset="0"/>
              </a:rPr>
              <a:t>'F’</a:t>
            </a:r>
            <a:r>
              <a:rPr lang="en-US" altLang="ko-KR" sz="1800" dirty="0">
                <a:solidFill>
                  <a:srgbClr val="000000"/>
                </a:solidFill>
                <a:effectLst/>
                <a:latin typeface="Courier New" panose="02070309020205020404" pitchFamily="49" charset="0"/>
              </a:rPr>
              <a:t>;</a:t>
            </a:r>
          </a:p>
          <a:p>
            <a:pPr marL="0" marR="0">
              <a:spcBef>
                <a:spcPts val="0"/>
              </a:spcBef>
              <a:spcAft>
                <a:spcPts val="0"/>
              </a:spcAft>
            </a:pPr>
            <a:r>
              <a:rPr lang="en-US" altLang="ko-KR" sz="1800" b="1" dirty="0">
                <a:solidFill>
                  <a:srgbClr val="7F0055"/>
                </a:solidFill>
                <a:effectLst/>
                <a:latin typeface="Courier New" panose="02070309020205020404" pitchFamily="49" charset="0"/>
              </a:rPr>
              <a:t>  else</a:t>
            </a:r>
            <a:r>
              <a:rPr lang="en-US" altLang="ko-KR" sz="1800" dirty="0">
                <a:solidFill>
                  <a:srgbClr val="000000"/>
                </a:solidFill>
                <a:effectLst/>
                <a:latin typeface="Courier New" panose="02070309020205020404" pitchFamily="49" charset="0"/>
              </a:rPr>
              <a:t> </a:t>
            </a:r>
            <a:r>
              <a:rPr lang="en-US" altLang="ko-KR" sz="1800" dirty="0" err="1">
                <a:solidFill>
                  <a:srgbClr val="000000"/>
                </a:solidFill>
                <a:effectLst/>
                <a:latin typeface="Courier New" panose="02070309020205020404" pitchFamily="49" charset="0"/>
              </a:rPr>
              <a:t>insp</a:t>
            </a:r>
            <a:r>
              <a:rPr lang="en-US" altLang="ko-KR" sz="1800" dirty="0">
                <a:solidFill>
                  <a:srgbClr val="000000"/>
                </a:solidFill>
                <a:effectLst/>
                <a:latin typeface="Courier New" panose="02070309020205020404" pitchFamily="49" charset="0"/>
              </a:rPr>
              <a:t> = </a:t>
            </a:r>
            <a:r>
              <a:rPr lang="en-US" altLang="ko-KR" sz="1800" dirty="0">
                <a:solidFill>
                  <a:srgbClr val="2A00FF"/>
                </a:solidFill>
                <a:effectLst/>
                <a:latin typeface="Courier New" panose="02070309020205020404" pitchFamily="49" charset="0"/>
              </a:rPr>
              <a:t>'P’</a:t>
            </a:r>
            <a:r>
              <a:rPr lang="en-US" altLang="ko-KR" sz="1800" dirty="0">
                <a:solidFill>
                  <a:srgbClr val="000000"/>
                </a:solidFill>
                <a:effectLst/>
                <a:latin typeface="Courier New" panose="02070309020205020404" pitchFamily="49" charset="0"/>
              </a:rPr>
              <a:t>;</a:t>
            </a:r>
          </a:p>
          <a:p>
            <a:pPr marL="0" marR="0">
              <a:spcBef>
                <a:spcPts val="0"/>
              </a:spcBef>
              <a:spcAft>
                <a:spcPts val="0"/>
              </a:spcAft>
            </a:pPr>
            <a:r>
              <a:rPr lang="en-US" altLang="ko-KR" sz="1800" b="1" dirty="0">
                <a:solidFill>
                  <a:srgbClr val="642880"/>
                </a:solidFill>
                <a:effectLst/>
                <a:latin typeface="Courier New" panose="02070309020205020404" pitchFamily="49" charset="0"/>
              </a:rPr>
              <a:t>  printf</a:t>
            </a:r>
            <a:r>
              <a:rPr lang="en-US" altLang="ko-KR" sz="1800" dirty="0">
                <a:solidFill>
                  <a:srgbClr val="000000"/>
                </a:solidFill>
                <a:effectLst/>
                <a:latin typeface="Courier New" panose="02070309020205020404" pitchFamily="49" charset="0"/>
              </a:rPr>
              <a:t>(</a:t>
            </a:r>
            <a:r>
              <a:rPr lang="en-US" altLang="ko-KR" sz="1800" dirty="0">
                <a:solidFill>
                  <a:srgbClr val="2A00FF"/>
                </a:solidFill>
                <a:effectLst/>
                <a:latin typeface="Courier New" panose="02070309020205020404" pitchFamily="49" charset="0"/>
              </a:rPr>
              <a:t>"%.1f,%.1f,02d,%c\n"</a:t>
            </a:r>
            <a:r>
              <a:rPr lang="en-US" altLang="ko-KR" sz="1800" dirty="0">
                <a:solidFill>
                  <a:srgbClr val="000000"/>
                </a:solidFill>
                <a:effectLst/>
                <a:latin typeface="Courier New" panose="02070309020205020404" pitchFamily="49" charset="0"/>
              </a:rPr>
              <a:t>,Temp, </a:t>
            </a:r>
            <a:r>
              <a:rPr lang="en-US" altLang="ko-KR" sz="1800" dirty="0" err="1">
                <a:solidFill>
                  <a:srgbClr val="000000"/>
                </a:solidFill>
                <a:effectLst/>
                <a:latin typeface="Courier New" panose="02070309020205020404" pitchFamily="49" charset="0"/>
              </a:rPr>
              <a:t>Humi</a:t>
            </a:r>
            <a:r>
              <a:rPr lang="en-US" altLang="ko-KR" sz="1800" dirty="0">
                <a:solidFill>
                  <a:srgbClr val="000000"/>
                </a:solidFill>
                <a:effectLst/>
                <a:latin typeface="Courier New" panose="02070309020205020404" pitchFamily="49" charset="0"/>
              </a:rPr>
              <a:t>, </a:t>
            </a:r>
            <a:r>
              <a:rPr lang="en-US" altLang="ko-KR" sz="1800" dirty="0" err="1">
                <a:solidFill>
                  <a:srgbClr val="000000"/>
                </a:solidFill>
                <a:effectLst/>
                <a:latin typeface="Courier New" panose="02070309020205020404" pitchFamily="49" charset="0"/>
              </a:rPr>
              <a:t>cds_v</a:t>
            </a:r>
            <a:r>
              <a:rPr lang="en-US" altLang="ko-KR" sz="1800" dirty="0">
                <a:solidFill>
                  <a:srgbClr val="000000"/>
                </a:solidFill>
                <a:effectLst/>
                <a:latin typeface="Courier New" panose="02070309020205020404" pitchFamily="49" charset="0"/>
              </a:rPr>
              <a:t>, </a:t>
            </a:r>
            <a:r>
              <a:rPr lang="en-US" altLang="ko-KR" sz="1800" dirty="0" err="1">
                <a:solidFill>
                  <a:srgbClr val="000000"/>
                </a:solidFill>
                <a:effectLst/>
                <a:latin typeface="Courier New" panose="02070309020205020404" pitchFamily="49" charset="0"/>
              </a:rPr>
              <a:t>insp</a:t>
            </a:r>
            <a:r>
              <a:rPr lang="en-US" altLang="ko-KR" sz="1800" dirty="0">
                <a:solidFill>
                  <a:srgbClr val="000000"/>
                </a:solidFill>
                <a:effectLst/>
                <a:latin typeface="Courier New" panose="02070309020205020404" pitchFamily="49" charset="0"/>
              </a:rPr>
              <a:t>);</a:t>
            </a:r>
          </a:p>
          <a:p>
            <a:pPr marL="0" marR="0">
              <a:spcBef>
                <a:spcPts val="0"/>
              </a:spcBef>
              <a:spcAft>
                <a:spcPts val="0"/>
              </a:spcAft>
            </a:pPr>
            <a:r>
              <a:rPr lang="en-US" altLang="ko-KR" sz="1800" dirty="0">
                <a:solidFill>
                  <a:srgbClr val="000000"/>
                </a:solidFill>
                <a:effectLst/>
                <a:latin typeface="Courier New" panose="02070309020205020404" pitchFamily="49" charset="0"/>
              </a:rPr>
              <a:t>  </a:t>
            </a:r>
            <a:r>
              <a:rPr lang="en-US" altLang="ko-KR" sz="1800" dirty="0" err="1">
                <a:solidFill>
                  <a:srgbClr val="000000"/>
                </a:solidFill>
                <a:effectLst/>
                <a:latin typeface="Courier New" panose="02070309020205020404" pitchFamily="49" charset="0"/>
              </a:rPr>
              <a:t>Sensing_Finish</a:t>
            </a:r>
            <a:r>
              <a:rPr lang="en-US" altLang="ko-KR" sz="1800" dirty="0">
                <a:solidFill>
                  <a:srgbClr val="000000"/>
                </a:solidFill>
                <a:effectLst/>
                <a:latin typeface="Courier New" panose="02070309020205020404" pitchFamily="49" charset="0"/>
              </a:rPr>
              <a:t>=0;</a:t>
            </a:r>
          </a:p>
          <a:p>
            <a:pPr marL="0" marR="0">
              <a:spcBef>
                <a:spcPts val="0"/>
              </a:spcBef>
              <a:spcAft>
                <a:spcPts val="0"/>
              </a:spcAft>
            </a:pPr>
            <a:r>
              <a:rPr lang="en-US" altLang="ko-KR" sz="1800" dirty="0">
                <a:solidFill>
                  <a:srgbClr val="000000"/>
                </a:solidFill>
                <a:effectLst/>
                <a:latin typeface="Courier New" panose="02070309020205020404" pitchFamily="49" charset="0"/>
              </a:rPr>
              <a:t>}</a:t>
            </a:r>
          </a:p>
        </p:txBody>
      </p:sp>
      <p:pic>
        <p:nvPicPr>
          <p:cNvPr id="14" name="그림 13">
            <a:extLst>
              <a:ext uri="{FF2B5EF4-FFF2-40B4-BE49-F238E27FC236}">
                <a16:creationId xmlns:a16="http://schemas.microsoft.com/office/drawing/2014/main" id="{8C9558B0-5CC8-BEF8-1E79-7ABBE0A224A7}"/>
              </a:ext>
            </a:extLst>
          </p:cNvPr>
          <p:cNvPicPr>
            <a:picLocks noChangeAspect="1"/>
          </p:cNvPicPr>
          <p:nvPr/>
        </p:nvPicPr>
        <p:blipFill>
          <a:blip r:embed="rId2"/>
          <a:stretch>
            <a:fillRect/>
          </a:stretch>
        </p:blipFill>
        <p:spPr>
          <a:xfrm>
            <a:off x="654878" y="3145036"/>
            <a:ext cx="2736304" cy="3584173"/>
          </a:xfrm>
          <a:prstGeom prst="rect">
            <a:avLst/>
          </a:prstGeom>
        </p:spPr>
      </p:pic>
      <p:pic>
        <p:nvPicPr>
          <p:cNvPr id="16" name="그림 15">
            <a:extLst>
              <a:ext uri="{FF2B5EF4-FFF2-40B4-BE49-F238E27FC236}">
                <a16:creationId xmlns:a16="http://schemas.microsoft.com/office/drawing/2014/main" id="{2CBE1151-530C-325F-16A6-C86642DCF49A}"/>
              </a:ext>
            </a:extLst>
          </p:cNvPr>
          <p:cNvPicPr>
            <a:picLocks noChangeAspect="1"/>
          </p:cNvPicPr>
          <p:nvPr/>
        </p:nvPicPr>
        <p:blipFill>
          <a:blip r:embed="rId3"/>
          <a:stretch>
            <a:fillRect/>
          </a:stretch>
        </p:blipFill>
        <p:spPr>
          <a:xfrm>
            <a:off x="5579195" y="3299730"/>
            <a:ext cx="3200847" cy="3429479"/>
          </a:xfrm>
          <a:prstGeom prst="rect">
            <a:avLst/>
          </a:prstGeom>
        </p:spPr>
      </p:pic>
      <p:sp>
        <p:nvSpPr>
          <p:cNvPr id="17" name="화살표: 오른쪽 16">
            <a:extLst>
              <a:ext uri="{FF2B5EF4-FFF2-40B4-BE49-F238E27FC236}">
                <a16:creationId xmlns:a16="http://schemas.microsoft.com/office/drawing/2014/main" id="{CE842167-2FCD-EAF4-48B3-609D0DB2593C}"/>
              </a:ext>
            </a:extLst>
          </p:cNvPr>
          <p:cNvSpPr/>
          <p:nvPr/>
        </p:nvSpPr>
        <p:spPr>
          <a:xfrm>
            <a:off x="3982674" y="4829110"/>
            <a:ext cx="936104"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4441515"/>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err="1"/>
              <a:t>Colab</a:t>
            </a:r>
            <a:r>
              <a:rPr lang="en-US" altLang="ko-KR" b="1" dirty="0"/>
              <a:t> coding : </a:t>
            </a:r>
            <a:r>
              <a:rPr lang="ko-KR" altLang="en-US" b="1" dirty="0"/>
              <a:t>라이브러리 추가</a:t>
            </a:r>
          </a:p>
        </p:txBody>
      </p:sp>
      <p:graphicFrame>
        <p:nvGraphicFramePr>
          <p:cNvPr id="3" name="표 2">
            <a:extLst>
              <a:ext uri="{FF2B5EF4-FFF2-40B4-BE49-F238E27FC236}">
                <a16:creationId xmlns:a16="http://schemas.microsoft.com/office/drawing/2014/main" id="{42F7343B-F038-DA95-007F-396FF1B8C520}"/>
              </a:ext>
            </a:extLst>
          </p:cNvPr>
          <p:cNvGraphicFramePr>
            <a:graphicFrameLocks noGrp="1"/>
          </p:cNvGraphicFramePr>
          <p:nvPr>
            <p:extLst>
              <p:ext uri="{D42A27DB-BD31-4B8C-83A1-F6EECF244321}">
                <p14:modId xmlns:p14="http://schemas.microsoft.com/office/powerpoint/2010/main" val="3187559366"/>
              </p:ext>
            </p:extLst>
          </p:nvPr>
        </p:nvGraphicFramePr>
        <p:xfrm>
          <a:off x="551384" y="908720"/>
          <a:ext cx="8440729" cy="3931920"/>
        </p:xfrm>
        <a:graphic>
          <a:graphicData uri="http://schemas.openxmlformats.org/drawingml/2006/table">
            <a:tbl>
              <a:tblPr firstRow="1" bandRow="1">
                <a:tableStyleId>{F5AB1C69-6EDB-4FF4-983F-18BD219EF322}</a:tableStyleId>
              </a:tblPr>
              <a:tblGrid>
                <a:gridCol w="752293">
                  <a:extLst>
                    <a:ext uri="{9D8B030D-6E8A-4147-A177-3AD203B41FA5}">
                      <a16:colId xmlns:a16="http://schemas.microsoft.com/office/drawing/2014/main" val="2147013170"/>
                    </a:ext>
                  </a:extLst>
                </a:gridCol>
                <a:gridCol w="7688436">
                  <a:extLst>
                    <a:ext uri="{9D8B030D-6E8A-4147-A177-3AD203B41FA5}">
                      <a16:colId xmlns:a16="http://schemas.microsoft.com/office/drawing/2014/main" val="2125429397"/>
                    </a:ext>
                  </a:extLst>
                </a:gridCol>
              </a:tblGrid>
              <a:tr h="3885579">
                <a:tc>
                  <a:txBody>
                    <a:bodyPr/>
                    <a:lstStyle/>
                    <a:p>
                      <a:pPr latinLnBrk="1"/>
                      <a:endParaRPr lang="ko-KR" altLang="en-US"/>
                    </a:p>
                  </a:txBody>
                  <a:tcPr>
                    <a:solidFill>
                      <a:schemeClr val="bg1">
                        <a:lumMod val="85000"/>
                      </a:schemeClr>
                    </a:solidFill>
                  </a:tcPr>
                </a:tc>
                <a:tc>
                  <a:txBody>
                    <a:bodyPr/>
                    <a:lstStyle/>
                    <a:p>
                      <a:pPr latinLnBrk="1"/>
                      <a:endParaRPr lang="en-US" altLang="ko-KR" dirty="0"/>
                    </a:p>
                    <a:p>
                      <a:pPr latinLnBrk="1"/>
                      <a:endParaRPr lang="en-US" altLang="ko-KR" dirty="0"/>
                    </a:p>
                    <a:p>
                      <a:pPr latinLnBrk="1"/>
                      <a:endParaRPr lang="en-US" altLang="ko-KR" dirty="0"/>
                    </a:p>
                    <a:p>
                      <a:pPr latinLnBrk="1"/>
                      <a:endParaRPr lang="en-US" altLang="ko-KR" dirty="0"/>
                    </a:p>
                    <a:p>
                      <a:pPr latinLnBrk="1"/>
                      <a:endParaRPr lang="en-US" altLang="ko-KR" dirty="0"/>
                    </a:p>
                    <a:p>
                      <a:pPr latinLnBrk="1"/>
                      <a:endParaRPr lang="en-US" altLang="ko-KR" dirty="0"/>
                    </a:p>
                    <a:p>
                      <a:pPr latinLnBrk="1"/>
                      <a:endParaRPr lang="en-US" altLang="ko-KR" dirty="0"/>
                    </a:p>
                    <a:p>
                      <a:pPr latinLnBrk="1"/>
                      <a:endParaRPr lang="en-US" altLang="ko-KR" dirty="0"/>
                    </a:p>
                    <a:p>
                      <a:pPr latinLnBrk="1"/>
                      <a:endParaRPr lang="en-US" altLang="ko-KR" dirty="0"/>
                    </a:p>
                    <a:p>
                      <a:pPr latinLnBrk="1"/>
                      <a:endParaRPr lang="en-US" altLang="ko-KR" dirty="0"/>
                    </a:p>
                    <a:p>
                      <a:pPr latinLnBrk="1"/>
                      <a:endParaRPr lang="en-US" altLang="ko-KR" dirty="0"/>
                    </a:p>
                    <a:p>
                      <a:pPr latinLnBrk="1"/>
                      <a:endParaRPr lang="en-US" altLang="ko-KR" dirty="0"/>
                    </a:p>
                    <a:p>
                      <a:pPr latinLnBrk="1"/>
                      <a:endParaRPr lang="en-US" altLang="ko-KR" dirty="0"/>
                    </a:p>
                    <a:p>
                      <a:pPr latinLnBrk="1"/>
                      <a:endParaRPr lang="en-US" altLang="ko-KR" dirty="0"/>
                    </a:p>
                  </a:txBody>
                  <a:tcPr>
                    <a:solidFill>
                      <a:schemeClr val="bg1">
                        <a:lumMod val="85000"/>
                      </a:schemeClr>
                    </a:solidFill>
                  </a:tcPr>
                </a:tc>
                <a:extLst>
                  <a:ext uri="{0D108BD9-81ED-4DB2-BD59-A6C34878D82A}">
                    <a16:rowId xmlns:a16="http://schemas.microsoft.com/office/drawing/2014/main" val="3213890852"/>
                  </a:ext>
                </a:extLst>
              </a:tr>
            </a:tbl>
          </a:graphicData>
        </a:graphic>
      </p:graphicFrame>
      <p:pic>
        <p:nvPicPr>
          <p:cNvPr id="4" name="그림 3">
            <a:extLst>
              <a:ext uri="{FF2B5EF4-FFF2-40B4-BE49-F238E27FC236}">
                <a16:creationId xmlns:a16="http://schemas.microsoft.com/office/drawing/2014/main" id="{8DBDE8E7-94F8-C308-3437-CA48C9E58B75}"/>
              </a:ext>
            </a:extLst>
          </p:cNvPr>
          <p:cNvPicPr>
            <a:picLocks noChangeAspect="1"/>
          </p:cNvPicPr>
          <p:nvPr/>
        </p:nvPicPr>
        <p:blipFill>
          <a:blip r:embed="rId2">
            <a:clrChange>
              <a:clrFrom>
                <a:srgbClr val="F7F7F7"/>
              </a:clrFrom>
              <a:clrTo>
                <a:srgbClr val="F7F7F7">
                  <a:alpha val="0"/>
                </a:srgbClr>
              </a:clrTo>
            </a:clrChange>
          </a:blip>
          <a:stretch>
            <a:fillRect/>
          </a:stretch>
        </p:blipFill>
        <p:spPr>
          <a:xfrm>
            <a:off x="796525" y="1100980"/>
            <a:ext cx="276225" cy="266700"/>
          </a:xfrm>
          <a:prstGeom prst="rect">
            <a:avLst/>
          </a:prstGeom>
        </p:spPr>
      </p:pic>
      <p:sp>
        <p:nvSpPr>
          <p:cNvPr id="5" name="TextBox 4">
            <a:extLst>
              <a:ext uri="{FF2B5EF4-FFF2-40B4-BE49-F238E27FC236}">
                <a16:creationId xmlns:a16="http://schemas.microsoft.com/office/drawing/2014/main" id="{84386CD0-1EBB-E311-43DE-1EDE73098A7B}"/>
              </a:ext>
            </a:extLst>
          </p:cNvPr>
          <p:cNvSpPr txBox="1"/>
          <p:nvPr/>
        </p:nvSpPr>
        <p:spPr>
          <a:xfrm>
            <a:off x="591737" y="1414592"/>
            <a:ext cx="685800" cy="307777"/>
          </a:xfrm>
          <a:prstGeom prst="rect">
            <a:avLst/>
          </a:prstGeom>
          <a:noFill/>
        </p:spPr>
        <p:txBody>
          <a:bodyPr wrap="square" rtlCol="0">
            <a:spAutoFit/>
          </a:bodyPr>
          <a:lstStyle/>
          <a:p>
            <a:pPr algn="ctr"/>
            <a:r>
              <a:rPr lang="ko-KR" altLang="en-US" sz="1400" dirty="0">
                <a:solidFill>
                  <a:schemeClr val="accent2">
                    <a:lumMod val="50000"/>
                  </a:schemeClr>
                </a:solidFill>
                <a:latin typeface="+mn-ea"/>
              </a:rPr>
              <a:t>실행</a:t>
            </a:r>
          </a:p>
        </p:txBody>
      </p:sp>
      <p:sp>
        <p:nvSpPr>
          <p:cNvPr id="6" name="직사각형 5">
            <a:extLst>
              <a:ext uri="{FF2B5EF4-FFF2-40B4-BE49-F238E27FC236}">
                <a16:creationId xmlns:a16="http://schemas.microsoft.com/office/drawing/2014/main" id="{1CA547EE-70EF-6A2D-BAA6-7DEB1C1A3B47}"/>
              </a:ext>
            </a:extLst>
          </p:cNvPr>
          <p:cNvSpPr/>
          <p:nvPr/>
        </p:nvSpPr>
        <p:spPr>
          <a:xfrm>
            <a:off x="1334823" y="981006"/>
            <a:ext cx="7657290" cy="3693319"/>
          </a:xfrm>
          <a:prstGeom prst="rect">
            <a:avLst/>
          </a:prstGeom>
        </p:spPr>
        <p:txBody>
          <a:bodyPr wrap="square">
            <a:spAutoFit/>
          </a:bodyPr>
          <a:lstStyle/>
          <a:p>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matplotlib.pyplot</a:t>
            </a:r>
            <a:r>
              <a:rPr lang="en-US" altLang="ko-KR" dirty="0">
                <a:solidFill>
                  <a:srgbClr val="000000"/>
                </a:solidFill>
                <a:latin typeface="Courier New" panose="02070309020205020404" pitchFamily="49" charset="0"/>
              </a:rPr>
              <a:t> </a:t>
            </a:r>
            <a:r>
              <a:rPr lang="en-US" altLang="ko-KR" dirty="0">
                <a:solidFill>
                  <a:srgbClr val="AF00DB"/>
                </a:solidFill>
                <a:latin typeface="Courier New" panose="02070309020205020404" pitchFamily="49" charset="0"/>
              </a:rPr>
              <a:t>as</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plt</a:t>
            </a:r>
            <a:endParaRPr lang="en-US" altLang="ko-KR" dirty="0">
              <a:solidFill>
                <a:srgbClr val="000000"/>
              </a:solidFill>
              <a:latin typeface="Courier New" panose="02070309020205020404" pitchFamily="49" charset="0"/>
            </a:endParaRPr>
          </a:p>
          <a:p>
            <a:r>
              <a:rPr lang="en-US" altLang="ko-KR" dirty="0">
                <a:solidFill>
                  <a:srgbClr val="AF00DB"/>
                </a:solidFill>
                <a:latin typeface="Courier New" panose="02070309020205020404" pitchFamily="49" charset="0"/>
              </a:rPr>
              <a:t>from</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sklearn.model_selection</a:t>
            </a:r>
            <a:r>
              <a:rPr lang="en-US" altLang="ko-KR" dirty="0">
                <a:solidFill>
                  <a:srgbClr val="000000"/>
                </a:solidFill>
                <a:latin typeface="Courier New" panose="02070309020205020404" pitchFamily="49" charset="0"/>
              </a:rPr>
              <a:t> </a:t>
            </a:r>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train_test_split</a:t>
            </a:r>
            <a:endParaRPr lang="en-US" altLang="ko-KR" dirty="0">
              <a:solidFill>
                <a:srgbClr val="000000"/>
              </a:solidFill>
              <a:latin typeface="Courier New" panose="02070309020205020404" pitchFamily="49" charset="0"/>
            </a:endParaRPr>
          </a:p>
          <a:p>
            <a:r>
              <a:rPr lang="en-US" altLang="ko-KR" dirty="0">
                <a:solidFill>
                  <a:srgbClr val="AF00DB"/>
                </a:solidFill>
                <a:latin typeface="Courier New" panose="02070309020205020404" pitchFamily="49" charset="0"/>
              </a:rPr>
              <a:t>from</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sklearn.tree</a:t>
            </a:r>
            <a:r>
              <a:rPr lang="en-US" altLang="ko-KR" dirty="0">
                <a:solidFill>
                  <a:srgbClr val="000000"/>
                </a:solidFill>
                <a:latin typeface="Courier New" panose="02070309020205020404" pitchFamily="49" charset="0"/>
              </a:rPr>
              <a:t> </a:t>
            </a:r>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DecisionTreeClassifier</a:t>
            </a:r>
            <a:endParaRPr lang="en-US" altLang="ko-KR" dirty="0">
              <a:solidFill>
                <a:srgbClr val="000000"/>
              </a:solidFill>
              <a:latin typeface="Courier New" panose="02070309020205020404" pitchFamily="49" charset="0"/>
            </a:endParaRPr>
          </a:p>
          <a:p>
            <a:r>
              <a:rPr lang="en-US" altLang="ko-KR" dirty="0">
                <a:solidFill>
                  <a:srgbClr val="AF00DB"/>
                </a:solidFill>
                <a:latin typeface="Courier New" panose="02070309020205020404" pitchFamily="49" charset="0"/>
              </a:rPr>
              <a:t>from</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sklearn</a:t>
            </a:r>
            <a:r>
              <a:rPr lang="en-US" altLang="ko-KR" dirty="0">
                <a:solidFill>
                  <a:srgbClr val="000000"/>
                </a:solidFill>
                <a:latin typeface="Courier New" panose="02070309020205020404" pitchFamily="49" charset="0"/>
              </a:rPr>
              <a:t> </a:t>
            </a:r>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tree</a:t>
            </a:r>
          </a:p>
          <a:p>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graphviz</a:t>
            </a:r>
            <a:endParaRPr lang="en-US" altLang="ko-KR" dirty="0">
              <a:solidFill>
                <a:srgbClr val="000000"/>
              </a:solidFill>
              <a:latin typeface="Courier New" panose="02070309020205020404" pitchFamily="49" charset="0"/>
            </a:endParaRPr>
          </a:p>
          <a:p>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seaborn </a:t>
            </a:r>
            <a:r>
              <a:rPr lang="en-US" altLang="ko-KR" dirty="0">
                <a:solidFill>
                  <a:srgbClr val="AF00DB"/>
                </a:solidFill>
                <a:latin typeface="Courier New" panose="02070309020205020404" pitchFamily="49" charset="0"/>
              </a:rPr>
              <a:t>as</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sns</a:t>
            </a:r>
            <a:endParaRPr lang="en-US" altLang="ko-KR" dirty="0">
              <a:solidFill>
                <a:srgbClr val="000000"/>
              </a:solidFill>
              <a:latin typeface="Courier New" panose="02070309020205020404" pitchFamily="49" charset="0"/>
            </a:endParaRPr>
          </a:p>
          <a:p>
            <a:r>
              <a:rPr lang="en-US" altLang="ko-KR" dirty="0">
                <a:solidFill>
                  <a:srgbClr val="AF00DB"/>
                </a:solidFill>
                <a:latin typeface="Courier New" panose="02070309020205020404" pitchFamily="49" charset="0"/>
              </a:rPr>
              <a:t>from</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IPython.display</a:t>
            </a:r>
            <a:r>
              <a:rPr lang="en-US" altLang="ko-KR" dirty="0">
                <a:solidFill>
                  <a:srgbClr val="000000"/>
                </a:solidFill>
                <a:latin typeface="Courier New" panose="02070309020205020404" pitchFamily="49" charset="0"/>
              </a:rPr>
              <a:t> </a:t>
            </a:r>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Image</a:t>
            </a:r>
          </a:p>
          <a:p>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pydotplus</a:t>
            </a:r>
            <a:endParaRPr lang="en-US" altLang="ko-KR" dirty="0">
              <a:solidFill>
                <a:srgbClr val="000000"/>
              </a:solidFill>
              <a:latin typeface="Courier New" panose="02070309020205020404" pitchFamily="49" charset="0"/>
            </a:endParaRPr>
          </a:p>
          <a:p>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pandas </a:t>
            </a:r>
            <a:r>
              <a:rPr lang="en-US" altLang="ko-KR" dirty="0">
                <a:solidFill>
                  <a:srgbClr val="AF00DB"/>
                </a:solidFill>
                <a:latin typeface="Courier New" panose="02070309020205020404" pitchFamily="49" charset="0"/>
              </a:rPr>
              <a:t>as</a:t>
            </a:r>
            <a:r>
              <a:rPr lang="en-US" altLang="ko-KR" dirty="0">
                <a:solidFill>
                  <a:srgbClr val="000000"/>
                </a:solidFill>
                <a:latin typeface="Courier New" panose="02070309020205020404" pitchFamily="49" charset="0"/>
              </a:rPr>
              <a:t> pd</a:t>
            </a:r>
          </a:p>
          <a:p>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numpy</a:t>
            </a:r>
            <a:r>
              <a:rPr lang="en-US" altLang="ko-KR" dirty="0">
                <a:solidFill>
                  <a:srgbClr val="000000"/>
                </a:solidFill>
                <a:latin typeface="Courier New" panose="02070309020205020404" pitchFamily="49" charset="0"/>
              </a:rPr>
              <a:t> </a:t>
            </a:r>
            <a:r>
              <a:rPr lang="en-US" altLang="ko-KR" dirty="0">
                <a:solidFill>
                  <a:srgbClr val="AF00DB"/>
                </a:solidFill>
                <a:latin typeface="Courier New" panose="02070309020205020404" pitchFamily="49" charset="0"/>
              </a:rPr>
              <a:t>as</a:t>
            </a:r>
            <a:r>
              <a:rPr lang="en-US" altLang="ko-KR" dirty="0">
                <a:solidFill>
                  <a:srgbClr val="000000"/>
                </a:solidFill>
                <a:latin typeface="Courier New" panose="02070309020205020404" pitchFamily="49" charset="0"/>
              </a:rPr>
              <a:t> np</a:t>
            </a:r>
          </a:p>
          <a:p>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os</a:t>
            </a:r>
            <a:endParaRPr lang="en-US" altLang="ko-KR" dirty="0">
              <a:solidFill>
                <a:srgbClr val="000000"/>
              </a:solidFill>
              <a:latin typeface="Courier New" panose="02070309020205020404" pitchFamily="49" charset="0"/>
            </a:endParaRPr>
          </a:p>
          <a:p>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io</a:t>
            </a:r>
          </a:p>
          <a:p>
            <a:r>
              <a:rPr lang="en-US" altLang="ko-KR" dirty="0">
                <a:solidFill>
                  <a:srgbClr val="AF00DB"/>
                </a:solidFill>
                <a:latin typeface="Courier New" panose="02070309020205020404" pitchFamily="49" charset="0"/>
              </a:rPr>
              <a:t>from</a:t>
            </a:r>
            <a:r>
              <a:rPr lang="en-US" altLang="ko-KR" dirty="0">
                <a:solidFill>
                  <a:srgbClr val="000000"/>
                </a:solidFill>
                <a:latin typeface="Courier New" panose="02070309020205020404" pitchFamily="49" charset="0"/>
              </a:rPr>
              <a:t> </a:t>
            </a:r>
            <a:r>
              <a:rPr lang="en-US" altLang="ko-KR" dirty="0" err="1">
                <a:solidFill>
                  <a:srgbClr val="000000"/>
                </a:solidFill>
                <a:latin typeface="Courier New" panose="02070309020205020404" pitchFamily="49" charset="0"/>
              </a:rPr>
              <a:t>google.colab</a:t>
            </a:r>
            <a:r>
              <a:rPr lang="en-US" altLang="ko-KR" dirty="0">
                <a:solidFill>
                  <a:srgbClr val="000000"/>
                </a:solidFill>
                <a:latin typeface="Courier New" panose="02070309020205020404" pitchFamily="49" charset="0"/>
              </a:rPr>
              <a:t> </a:t>
            </a:r>
            <a:r>
              <a:rPr lang="en-US" altLang="ko-KR" dirty="0">
                <a:solidFill>
                  <a:srgbClr val="AF00DB"/>
                </a:solidFill>
                <a:latin typeface="Courier New" panose="02070309020205020404" pitchFamily="49" charset="0"/>
              </a:rPr>
              <a:t>import</a:t>
            </a:r>
            <a:r>
              <a:rPr lang="en-US" altLang="ko-KR" dirty="0">
                <a:solidFill>
                  <a:srgbClr val="000000"/>
                </a:solidFill>
                <a:latin typeface="Courier New" panose="02070309020205020404" pitchFamily="49" charset="0"/>
              </a:rPr>
              <a:t> files</a:t>
            </a:r>
            <a:endParaRPr lang="en-US" altLang="ko-K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696160173"/>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err="1"/>
              <a:t>Colab</a:t>
            </a:r>
            <a:r>
              <a:rPr lang="en-US" altLang="ko-KR" b="1" dirty="0"/>
              <a:t> coding :  Sensor data </a:t>
            </a:r>
            <a:r>
              <a:rPr lang="ko-KR" altLang="en-US" b="1" dirty="0"/>
              <a:t>불러오기</a:t>
            </a:r>
          </a:p>
        </p:txBody>
      </p:sp>
      <p:pic>
        <p:nvPicPr>
          <p:cNvPr id="7" name="그림 6">
            <a:extLst>
              <a:ext uri="{FF2B5EF4-FFF2-40B4-BE49-F238E27FC236}">
                <a16:creationId xmlns:a16="http://schemas.microsoft.com/office/drawing/2014/main" id="{10511753-B2E4-7498-ABD3-B53F7E24A3FA}"/>
              </a:ext>
            </a:extLst>
          </p:cNvPr>
          <p:cNvPicPr>
            <a:picLocks noChangeAspect="1"/>
          </p:cNvPicPr>
          <p:nvPr/>
        </p:nvPicPr>
        <p:blipFill>
          <a:blip r:embed="rId2"/>
          <a:stretch>
            <a:fillRect/>
          </a:stretch>
        </p:blipFill>
        <p:spPr>
          <a:xfrm>
            <a:off x="506210" y="908720"/>
            <a:ext cx="7619050" cy="4320480"/>
          </a:xfrm>
          <a:prstGeom prst="rect">
            <a:avLst/>
          </a:prstGeom>
        </p:spPr>
      </p:pic>
      <p:sp>
        <p:nvSpPr>
          <p:cNvPr id="13" name="직사각형 12">
            <a:extLst>
              <a:ext uri="{FF2B5EF4-FFF2-40B4-BE49-F238E27FC236}">
                <a16:creationId xmlns:a16="http://schemas.microsoft.com/office/drawing/2014/main" id="{8F5B0630-AB15-49AD-E919-5462CCED1FA3}"/>
              </a:ext>
            </a:extLst>
          </p:cNvPr>
          <p:cNvSpPr/>
          <p:nvPr/>
        </p:nvSpPr>
        <p:spPr>
          <a:xfrm>
            <a:off x="1271464" y="908720"/>
            <a:ext cx="2448272" cy="360040"/>
          </a:xfrm>
          <a:prstGeom prst="rect">
            <a:avLst/>
          </a:prstGeom>
          <a:no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44351B19-8C76-9558-286B-000EFD531BF7}"/>
              </a:ext>
            </a:extLst>
          </p:cNvPr>
          <p:cNvSpPr/>
          <p:nvPr/>
        </p:nvSpPr>
        <p:spPr>
          <a:xfrm>
            <a:off x="1271464" y="2492896"/>
            <a:ext cx="6192688" cy="648072"/>
          </a:xfrm>
          <a:prstGeom prst="rect">
            <a:avLst/>
          </a:prstGeom>
          <a:no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2573462"/>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err="1"/>
              <a:t>Colab</a:t>
            </a:r>
            <a:r>
              <a:rPr lang="en-US" altLang="ko-KR" b="1" dirty="0"/>
              <a:t> coding :  data </a:t>
            </a:r>
            <a:r>
              <a:rPr lang="ko-KR" altLang="en-US" b="1" dirty="0"/>
              <a:t>정보 확인</a:t>
            </a:r>
          </a:p>
        </p:txBody>
      </p:sp>
      <p:pic>
        <p:nvPicPr>
          <p:cNvPr id="3" name="그림 2">
            <a:extLst>
              <a:ext uri="{FF2B5EF4-FFF2-40B4-BE49-F238E27FC236}">
                <a16:creationId xmlns:a16="http://schemas.microsoft.com/office/drawing/2014/main" id="{437AA6CA-071B-9A03-754D-45F6E515D6FF}"/>
              </a:ext>
            </a:extLst>
          </p:cNvPr>
          <p:cNvPicPr>
            <a:picLocks noChangeAspect="1"/>
          </p:cNvPicPr>
          <p:nvPr/>
        </p:nvPicPr>
        <p:blipFill>
          <a:blip r:embed="rId2"/>
          <a:stretch>
            <a:fillRect/>
          </a:stretch>
        </p:blipFill>
        <p:spPr>
          <a:xfrm>
            <a:off x="983432" y="908720"/>
            <a:ext cx="7776864" cy="4804991"/>
          </a:xfrm>
          <a:prstGeom prst="rect">
            <a:avLst/>
          </a:prstGeom>
        </p:spPr>
      </p:pic>
      <p:sp>
        <p:nvSpPr>
          <p:cNvPr id="4" name="직사각형 3">
            <a:extLst>
              <a:ext uri="{FF2B5EF4-FFF2-40B4-BE49-F238E27FC236}">
                <a16:creationId xmlns:a16="http://schemas.microsoft.com/office/drawing/2014/main" id="{809C6E14-D6D0-DCDB-FF74-03C8E1FEA202}"/>
              </a:ext>
            </a:extLst>
          </p:cNvPr>
          <p:cNvSpPr/>
          <p:nvPr/>
        </p:nvSpPr>
        <p:spPr>
          <a:xfrm>
            <a:off x="1991544" y="1144289"/>
            <a:ext cx="2448272" cy="484511"/>
          </a:xfrm>
          <a:prstGeom prst="rect">
            <a:avLst/>
          </a:prstGeom>
          <a:noFill/>
          <a:ln w="381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1F1E71FD-8EEF-F3CF-70F5-89CD44ED6DFE}"/>
              </a:ext>
            </a:extLst>
          </p:cNvPr>
          <p:cNvSpPr/>
          <p:nvPr/>
        </p:nvSpPr>
        <p:spPr>
          <a:xfrm>
            <a:off x="3359696" y="3284984"/>
            <a:ext cx="1944216" cy="13681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27F2C283-7A69-80C8-0350-5D820B5D0710}"/>
              </a:ext>
            </a:extLst>
          </p:cNvPr>
          <p:cNvSpPr txBox="1"/>
          <p:nvPr/>
        </p:nvSpPr>
        <p:spPr>
          <a:xfrm>
            <a:off x="8184232" y="3861048"/>
            <a:ext cx="1502334" cy="369332"/>
          </a:xfrm>
          <a:prstGeom prst="rect">
            <a:avLst/>
          </a:prstGeom>
          <a:noFill/>
        </p:spPr>
        <p:txBody>
          <a:bodyPr wrap="none" rtlCol="0">
            <a:spAutoFit/>
          </a:bodyPr>
          <a:lstStyle/>
          <a:p>
            <a:r>
              <a:rPr lang="ko-KR" altLang="en-US" b="1" dirty="0">
                <a:solidFill>
                  <a:srgbClr val="C00000"/>
                </a:solidFill>
              </a:rPr>
              <a:t>결측 값 존재</a:t>
            </a:r>
          </a:p>
        </p:txBody>
      </p:sp>
    </p:spTree>
    <p:extLst>
      <p:ext uri="{BB962C8B-B14F-4D97-AF65-F5344CB8AC3E}">
        <p14:creationId xmlns:p14="http://schemas.microsoft.com/office/powerpoint/2010/main" val="3022390445"/>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err="1"/>
              <a:t>Colab</a:t>
            </a:r>
            <a:r>
              <a:rPr lang="en-US" altLang="ko-KR" b="1" dirty="0"/>
              <a:t> coding :  </a:t>
            </a:r>
            <a:r>
              <a:rPr lang="ko-KR" altLang="en-US" b="1" dirty="0"/>
              <a:t>결측 값 개수 확인</a:t>
            </a:r>
          </a:p>
        </p:txBody>
      </p:sp>
      <p:pic>
        <p:nvPicPr>
          <p:cNvPr id="3" name="그림 2">
            <a:extLst>
              <a:ext uri="{FF2B5EF4-FFF2-40B4-BE49-F238E27FC236}">
                <a16:creationId xmlns:a16="http://schemas.microsoft.com/office/drawing/2014/main" id="{60E6AE91-10CF-D5E1-F234-1864F641CFAA}"/>
              </a:ext>
            </a:extLst>
          </p:cNvPr>
          <p:cNvPicPr>
            <a:picLocks noChangeAspect="1"/>
          </p:cNvPicPr>
          <p:nvPr/>
        </p:nvPicPr>
        <p:blipFill>
          <a:blip r:embed="rId2"/>
          <a:stretch>
            <a:fillRect/>
          </a:stretch>
        </p:blipFill>
        <p:spPr>
          <a:xfrm>
            <a:off x="869140" y="908720"/>
            <a:ext cx="5256584" cy="4865598"/>
          </a:xfrm>
          <a:prstGeom prst="rect">
            <a:avLst/>
          </a:prstGeom>
        </p:spPr>
      </p:pic>
    </p:spTree>
    <p:extLst>
      <p:ext uri="{BB962C8B-B14F-4D97-AF65-F5344CB8AC3E}">
        <p14:creationId xmlns:p14="http://schemas.microsoft.com/office/powerpoint/2010/main" val="3506718185"/>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err="1"/>
              <a:t>Colab</a:t>
            </a:r>
            <a:r>
              <a:rPr lang="en-US" altLang="ko-KR" b="1" dirty="0"/>
              <a:t> coding :  </a:t>
            </a:r>
            <a:r>
              <a:rPr lang="ko-KR" altLang="en-US" b="1" dirty="0"/>
              <a:t>결측 값 제거</a:t>
            </a:r>
          </a:p>
        </p:txBody>
      </p:sp>
      <p:pic>
        <p:nvPicPr>
          <p:cNvPr id="3" name="그림 2">
            <a:extLst>
              <a:ext uri="{FF2B5EF4-FFF2-40B4-BE49-F238E27FC236}">
                <a16:creationId xmlns:a16="http://schemas.microsoft.com/office/drawing/2014/main" id="{F5094649-8AE4-31DF-8C54-C245E9390414}"/>
              </a:ext>
            </a:extLst>
          </p:cNvPr>
          <p:cNvPicPr>
            <a:picLocks noChangeAspect="1"/>
          </p:cNvPicPr>
          <p:nvPr/>
        </p:nvPicPr>
        <p:blipFill>
          <a:blip r:embed="rId2"/>
          <a:stretch>
            <a:fillRect/>
          </a:stretch>
        </p:blipFill>
        <p:spPr>
          <a:xfrm>
            <a:off x="839416" y="836712"/>
            <a:ext cx="6408712" cy="3961749"/>
          </a:xfrm>
          <a:prstGeom prst="rect">
            <a:avLst/>
          </a:prstGeom>
        </p:spPr>
      </p:pic>
    </p:spTree>
    <p:extLst>
      <p:ext uri="{BB962C8B-B14F-4D97-AF65-F5344CB8AC3E}">
        <p14:creationId xmlns:p14="http://schemas.microsoft.com/office/powerpoint/2010/main" val="245738905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err="1"/>
              <a:t>Colab</a:t>
            </a:r>
            <a:r>
              <a:rPr lang="en-US" altLang="ko-KR" b="1" dirty="0"/>
              <a:t> coding :  </a:t>
            </a:r>
            <a:r>
              <a:rPr lang="ko-KR" altLang="en-US" b="1" dirty="0"/>
              <a:t>훈련 데이터</a:t>
            </a:r>
            <a:r>
              <a:rPr lang="en-US" altLang="ko-KR" b="1" dirty="0"/>
              <a:t>, </a:t>
            </a:r>
            <a:r>
              <a:rPr lang="ko-KR" altLang="en-US" b="1" dirty="0"/>
              <a:t>학습 데이터 분리</a:t>
            </a:r>
          </a:p>
        </p:txBody>
      </p:sp>
      <p:pic>
        <p:nvPicPr>
          <p:cNvPr id="6" name="그림 5">
            <a:extLst>
              <a:ext uri="{FF2B5EF4-FFF2-40B4-BE49-F238E27FC236}">
                <a16:creationId xmlns:a16="http://schemas.microsoft.com/office/drawing/2014/main" id="{B667D5AC-34A7-0E69-A46D-7D7CDB74E796}"/>
              </a:ext>
            </a:extLst>
          </p:cNvPr>
          <p:cNvPicPr>
            <a:picLocks noChangeAspect="1"/>
          </p:cNvPicPr>
          <p:nvPr/>
        </p:nvPicPr>
        <p:blipFill>
          <a:blip r:embed="rId2"/>
          <a:stretch>
            <a:fillRect/>
          </a:stretch>
        </p:blipFill>
        <p:spPr>
          <a:xfrm>
            <a:off x="551384" y="764704"/>
            <a:ext cx="6336703" cy="2880320"/>
          </a:xfrm>
          <a:prstGeom prst="rect">
            <a:avLst/>
          </a:prstGeom>
        </p:spPr>
      </p:pic>
      <p:sp>
        <p:nvSpPr>
          <p:cNvPr id="7" name="TextBox 6">
            <a:extLst>
              <a:ext uri="{FF2B5EF4-FFF2-40B4-BE49-F238E27FC236}">
                <a16:creationId xmlns:a16="http://schemas.microsoft.com/office/drawing/2014/main" id="{1918B634-18EC-B984-F858-3C8C02DC8708}"/>
              </a:ext>
            </a:extLst>
          </p:cNvPr>
          <p:cNvSpPr txBox="1"/>
          <p:nvPr/>
        </p:nvSpPr>
        <p:spPr>
          <a:xfrm>
            <a:off x="6023992" y="980728"/>
            <a:ext cx="4084773" cy="1970091"/>
          </a:xfrm>
          <a:prstGeom prst="rect">
            <a:avLst/>
          </a:prstGeom>
          <a:noFill/>
        </p:spPr>
        <p:txBody>
          <a:bodyPr wrap="none" rtlCol="0">
            <a:spAutoFit/>
          </a:bodyPr>
          <a:lstStyle/>
          <a:p>
            <a:pPr>
              <a:lnSpc>
                <a:spcPts val="3000"/>
              </a:lnSpc>
            </a:pPr>
            <a:r>
              <a:rPr lang="en-US" altLang="ko-KR" dirty="0"/>
              <a:t>// </a:t>
            </a:r>
            <a:r>
              <a:rPr lang="ko-KR" altLang="en-US" dirty="0"/>
              <a:t>행 전체</a:t>
            </a:r>
            <a:r>
              <a:rPr lang="en-US" altLang="ko-KR" dirty="0"/>
              <a:t>, </a:t>
            </a:r>
            <a:r>
              <a:rPr lang="ko-KR" altLang="en-US" dirty="0"/>
              <a:t>열 </a:t>
            </a:r>
            <a:r>
              <a:rPr lang="en-US" altLang="ko-KR" dirty="0"/>
              <a:t>0~2</a:t>
            </a:r>
            <a:r>
              <a:rPr lang="ko-KR" altLang="en-US" dirty="0"/>
              <a:t>까지 값을 </a:t>
            </a:r>
            <a:r>
              <a:rPr lang="en-US" altLang="ko-KR" dirty="0"/>
              <a:t>X</a:t>
            </a:r>
            <a:r>
              <a:rPr lang="ko-KR" altLang="en-US" dirty="0"/>
              <a:t>에 저장</a:t>
            </a:r>
            <a:endParaRPr lang="en-US" altLang="ko-KR" dirty="0"/>
          </a:p>
          <a:p>
            <a:pPr>
              <a:lnSpc>
                <a:spcPts val="3000"/>
              </a:lnSpc>
            </a:pPr>
            <a:r>
              <a:rPr lang="en-US" altLang="ko-KR" dirty="0"/>
              <a:t>// </a:t>
            </a:r>
            <a:r>
              <a:rPr lang="ko-KR" altLang="en-US" dirty="0"/>
              <a:t>행 전체</a:t>
            </a:r>
            <a:r>
              <a:rPr lang="en-US" altLang="ko-KR" dirty="0"/>
              <a:t>, </a:t>
            </a:r>
            <a:r>
              <a:rPr lang="ko-KR" altLang="en-US" dirty="0"/>
              <a:t>마지막 열을 </a:t>
            </a:r>
            <a:r>
              <a:rPr lang="en-US" altLang="ko-KR" dirty="0"/>
              <a:t>Y</a:t>
            </a:r>
            <a:r>
              <a:rPr lang="ko-KR" altLang="en-US" dirty="0"/>
              <a:t>에 저장</a:t>
            </a:r>
            <a:endParaRPr lang="en-US" altLang="ko-KR" dirty="0"/>
          </a:p>
          <a:p>
            <a:pPr>
              <a:lnSpc>
                <a:spcPts val="3000"/>
              </a:lnSpc>
            </a:pPr>
            <a:r>
              <a:rPr lang="en-US" altLang="ko-KR" dirty="0"/>
              <a:t>// </a:t>
            </a:r>
            <a:r>
              <a:rPr lang="ko-KR" altLang="en-US" dirty="0"/>
              <a:t>결과 값이 만약 </a:t>
            </a:r>
            <a:r>
              <a:rPr lang="en-US" altLang="ko-KR" dirty="0"/>
              <a:t>‘P’ </a:t>
            </a:r>
            <a:r>
              <a:rPr lang="ko-KR" altLang="en-US" dirty="0"/>
              <a:t>이면 </a:t>
            </a:r>
            <a:r>
              <a:rPr lang="en-US" altLang="ko-KR" dirty="0"/>
              <a:t>1 </a:t>
            </a:r>
            <a:r>
              <a:rPr lang="ko-KR" altLang="en-US" dirty="0"/>
              <a:t>로 저장</a:t>
            </a:r>
            <a:endParaRPr lang="en-US" altLang="ko-KR" dirty="0"/>
          </a:p>
          <a:p>
            <a:pPr>
              <a:lnSpc>
                <a:spcPts val="3000"/>
              </a:lnSpc>
            </a:pPr>
            <a:r>
              <a:rPr lang="en-US" altLang="ko-KR" dirty="0"/>
              <a:t>// </a:t>
            </a:r>
            <a:r>
              <a:rPr lang="ko-KR" altLang="en-US" dirty="0"/>
              <a:t>다차원 배열을 </a:t>
            </a:r>
            <a:r>
              <a:rPr lang="en-US" altLang="ko-KR" dirty="0"/>
              <a:t>1</a:t>
            </a:r>
            <a:r>
              <a:rPr lang="ko-KR" altLang="en-US" dirty="0"/>
              <a:t>차원 배열로 변경</a:t>
            </a:r>
            <a:endParaRPr lang="en-US" altLang="ko-KR" dirty="0"/>
          </a:p>
          <a:p>
            <a:pPr>
              <a:lnSpc>
                <a:spcPts val="3000"/>
              </a:lnSpc>
            </a:pPr>
            <a:r>
              <a:rPr lang="en-US" altLang="ko-KR" dirty="0"/>
              <a:t>// X, Y </a:t>
            </a:r>
            <a:r>
              <a:rPr lang="ko-KR" altLang="en-US" dirty="0"/>
              <a:t>형태 확인</a:t>
            </a:r>
          </a:p>
        </p:txBody>
      </p:sp>
    </p:spTree>
    <p:extLst>
      <p:ext uri="{BB962C8B-B14F-4D97-AF65-F5344CB8AC3E}">
        <p14:creationId xmlns:p14="http://schemas.microsoft.com/office/powerpoint/2010/main" val="57230785"/>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err="1"/>
              <a:t>Colab</a:t>
            </a:r>
            <a:r>
              <a:rPr lang="en-US" altLang="ko-KR" b="1" dirty="0"/>
              <a:t> coding :  </a:t>
            </a:r>
            <a:r>
              <a:rPr lang="ko-KR" altLang="en-US" b="1" dirty="0"/>
              <a:t>훈련 데이터</a:t>
            </a:r>
            <a:r>
              <a:rPr lang="en-US" altLang="ko-KR" b="1" dirty="0"/>
              <a:t>, </a:t>
            </a:r>
            <a:r>
              <a:rPr lang="ko-KR" altLang="en-US" b="1" dirty="0"/>
              <a:t>학습 데이터 분리</a:t>
            </a:r>
          </a:p>
        </p:txBody>
      </p:sp>
      <p:pic>
        <p:nvPicPr>
          <p:cNvPr id="3" name="그림 2">
            <a:extLst>
              <a:ext uri="{FF2B5EF4-FFF2-40B4-BE49-F238E27FC236}">
                <a16:creationId xmlns:a16="http://schemas.microsoft.com/office/drawing/2014/main" id="{21906EBA-DDA6-09EE-9331-E419A69530E6}"/>
              </a:ext>
            </a:extLst>
          </p:cNvPr>
          <p:cNvPicPr>
            <a:picLocks noChangeAspect="1"/>
          </p:cNvPicPr>
          <p:nvPr/>
        </p:nvPicPr>
        <p:blipFill>
          <a:blip r:embed="rId2"/>
          <a:stretch>
            <a:fillRect/>
          </a:stretch>
        </p:blipFill>
        <p:spPr>
          <a:xfrm>
            <a:off x="623392" y="836712"/>
            <a:ext cx="8268854" cy="3515216"/>
          </a:xfrm>
          <a:prstGeom prst="rect">
            <a:avLst/>
          </a:prstGeom>
        </p:spPr>
      </p:pic>
      <p:sp>
        <p:nvSpPr>
          <p:cNvPr id="4" name="TextBox 3">
            <a:extLst>
              <a:ext uri="{FF2B5EF4-FFF2-40B4-BE49-F238E27FC236}">
                <a16:creationId xmlns:a16="http://schemas.microsoft.com/office/drawing/2014/main" id="{93CBB373-2646-892F-1BFF-7D2AD58C1388}"/>
              </a:ext>
            </a:extLst>
          </p:cNvPr>
          <p:cNvSpPr txBox="1"/>
          <p:nvPr/>
        </p:nvSpPr>
        <p:spPr>
          <a:xfrm>
            <a:off x="839416" y="4725144"/>
            <a:ext cx="7444346" cy="369332"/>
          </a:xfrm>
          <a:prstGeom prst="rect">
            <a:avLst/>
          </a:prstGeom>
          <a:noFill/>
        </p:spPr>
        <p:txBody>
          <a:bodyPr wrap="none" rtlCol="0">
            <a:spAutoFit/>
          </a:bodyPr>
          <a:lstStyle/>
          <a:p>
            <a:r>
              <a:rPr lang="en-US" altLang="ko-KR" dirty="0"/>
              <a:t>// test size = 0.3 </a:t>
            </a:r>
            <a:r>
              <a:rPr lang="en-US" altLang="ko-KR" dirty="0">
                <a:sym typeface="Wingdings" panose="05000000000000000000" pitchFamily="2" charset="2"/>
              </a:rPr>
              <a:t> 70%</a:t>
            </a:r>
            <a:r>
              <a:rPr lang="ko-KR" altLang="en-US" dirty="0">
                <a:sym typeface="Wingdings" panose="05000000000000000000" pitchFamily="2" charset="2"/>
              </a:rPr>
              <a:t>는</a:t>
            </a:r>
            <a:r>
              <a:rPr lang="en-US" altLang="ko-KR" dirty="0">
                <a:sym typeface="Wingdings" panose="05000000000000000000" pitchFamily="2" charset="2"/>
              </a:rPr>
              <a:t> </a:t>
            </a:r>
            <a:r>
              <a:rPr lang="ko-KR" altLang="en-US" dirty="0">
                <a:sym typeface="Wingdings" panose="05000000000000000000" pitchFamily="2" charset="2"/>
              </a:rPr>
              <a:t>학습 데이터</a:t>
            </a:r>
            <a:r>
              <a:rPr lang="en-US" altLang="ko-KR" dirty="0">
                <a:sym typeface="Wingdings" panose="05000000000000000000" pitchFamily="2" charset="2"/>
              </a:rPr>
              <a:t>, 30%</a:t>
            </a:r>
            <a:r>
              <a:rPr lang="ko-KR" altLang="en-US" dirty="0">
                <a:sym typeface="Wingdings" panose="05000000000000000000" pitchFamily="2" charset="2"/>
              </a:rPr>
              <a:t>는 테스트 데이터로 사용</a:t>
            </a:r>
            <a:endParaRPr lang="ko-KR" altLang="en-US" dirty="0"/>
          </a:p>
        </p:txBody>
      </p:sp>
    </p:spTree>
    <p:extLst>
      <p:ext uri="{BB962C8B-B14F-4D97-AF65-F5344CB8AC3E}">
        <p14:creationId xmlns:p14="http://schemas.microsoft.com/office/powerpoint/2010/main" val="344276202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7"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8"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9" name="Rectangle 2"/>
          <p:cNvSpPr>
            <a:spLocks noChangeArrowheads="1"/>
          </p:cNvSpPr>
          <p:nvPr/>
        </p:nvSpPr>
        <p:spPr>
          <a:xfrm>
            <a:off x="1524001"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20" name="직사각형 19"/>
          <p:cNvSpPr/>
          <p:nvPr/>
        </p:nvSpPr>
        <p:spPr>
          <a:xfrm>
            <a:off x="0" y="0"/>
            <a:ext cx="9144000" cy="5099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173038">
              <a:buFont typeface="Wingdings"/>
              <a:buChar char="§"/>
              <a:defRPr/>
            </a:pPr>
            <a:r>
              <a:rPr lang="en-US" altLang="ko-KR" sz="2000" b="1">
                <a:solidFill>
                  <a:srgbClr val="000099"/>
                </a:solidFill>
                <a:latin typeface="+mn-ea"/>
              </a:rPr>
              <a:t>  GUI : AQM_Run.py (1/4)</a:t>
            </a:r>
            <a:endParaRPr lang="ko-KR" altLang="en-US" sz="2000" b="1" dirty="0">
              <a:solidFill>
                <a:srgbClr val="000099"/>
              </a:solidFill>
            </a:endParaRPr>
          </a:p>
        </p:txBody>
      </p:sp>
      <p:sp>
        <p:nvSpPr>
          <p:cNvPr id="3" name="직사각형 2"/>
          <p:cNvSpPr/>
          <p:nvPr/>
        </p:nvSpPr>
        <p:spPr>
          <a:xfrm>
            <a:off x="4786" y="476672"/>
            <a:ext cx="9139214" cy="5324535"/>
          </a:xfrm>
          <a:prstGeom prst="rect">
            <a:avLst/>
          </a:prstGeom>
          <a:solidFill>
            <a:schemeClr val="tx1"/>
          </a:solidFill>
        </p:spPr>
        <p:txBody>
          <a:bodyPr wrap="square">
            <a:spAutoFit/>
          </a:bodyPr>
          <a:lstStyle/>
          <a:p>
            <a:r>
              <a:rPr lang="en-US" altLang="ko-KR" sz="2000">
                <a:solidFill>
                  <a:srgbClr val="D8A0DF"/>
                </a:solidFill>
                <a:latin typeface="Consolas" panose="020B0609020204030204" pitchFamily="49" charset="0"/>
              </a:rPr>
              <a:t>from</a:t>
            </a:r>
            <a:r>
              <a:rPr lang="en-US" altLang="ko-KR" sz="2000">
                <a:solidFill>
                  <a:srgbClr val="DADADA"/>
                </a:solidFill>
                <a:latin typeface="Consolas" panose="020B0609020204030204" pitchFamily="49" charset="0"/>
              </a:rPr>
              <a:t> </a:t>
            </a:r>
            <a:r>
              <a:rPr lang="en-US" altLang="ko-KR" sz="2000">
                <a:solidFill>
                  <a:srgbClr val="C8C8C8"/>
                </a:solidFill>
                <a:latin typeface="Consolas" panose="020B0609020204030204" pitchFamily="49" charset="0"/>
              </a:rPr>
              <a:t>THgraph_gui</a:t>
            </a:r>
            <a:r>
              <a:rPr lang="en-US" altLang="ko-KR" sz="2000">
                <a:solidFill>
                  <a:srgbClr val="DADADA"/>
                </a:solidFill>
                <a:latin typeface="Consolas" panose="020B0609020204030204" pitchFamily="49" charset="0"/>
              </a:rPr>
              <a:t> </a:t>
            </a:r>
            <a:r>
              <a:rPr lang="en-US" altLang="ko-KR" sz="2000">
                <a:solidFill>
                  <a:srgbClr val="D8A0DF"/>
                </a:solidFill>
                <a:latin typeface="Consolas" panose="020B0609020204030204" pitchFamily="49" charset="0"/>
              </a:rPr>
              <a:t>import</a:t>
            </a:r>
            <a:r>
              <a:rPr lang="en-US" altLang="ko-KR" sz="2000">
                <a:solidFill>
                  <a:srgbClr val="DADADA"/>
                </a:solidFill>
                <a:latin typeface="Consolas" panose="020B0609020204030204" pitchFamily="49" charset="0"/>
              </a:rPr>
              <a:t> </a:t>
            </a:r>
            <a:r>
              <a:rPr lang="en-US" altLang="ko-KR" sz="2000">
                <a:solidFill>
                  <a:srgbClr val="B4B4B4"/>
                </a:solidFill>
                <a:latin typeface="Consolas" panose="020B0609020204030204" pitchFamily="49" charset="0"/>
              </a:rPr>
              <a:t>*</a:t>
            </a:r>
            <a:endParaRPr lang="en-US" altLang="ko-KR" sz="2000">
              <a:solidFill>
                <a:srgbClr val="DADADA"/>
              </a:solidFill>
              <a:latin typeface="Consolas" panose="020B0609020204030204" pitchFamily="49" charset="0"/>
            </a:endParaRPr>
          </a:p>
          <a:p>
            <a:r>
              <a:rPr lang="en-US" altLang="ko-KR" sz="2000">
                <a:solidFill>
                  <a:srgbClr val="D8A0DF"/>
                </a:solidFill>
                <a:latin typeface="Consolas" panose="020B0609020204030204" pitchFamily="49" charset="0"/>
              </a:rPr>
              <a:t>import</a:t>
            </a:r>
            <a:r>
              <a:rPr lang="en-US" altLang="ko-KR" sz="2000">
                <a:solidFill>
                  <a:srgbClr val="DADADA"/>
                </a:solidFill>
                <a:latin typeface="Consolas" panose="020B0609020204030204" pitchFamily="49" charset="0"/>
              </a:rPr>
              <a:t> </a:t>
            </a:r>
            <a:r>
              <a:rPr lang="en-US" altLang="ko-KR" sz="2000">
                <a:solidFill>
                  <a:srgbClr val="C8C8C8"/>
                </a:solidFill>
                <a:latin typeface="Consolas" panose="020B0609020204030204" pitchFamily="49" charset="0"/>
              </a:rPr>
              <a:t>pyqtgraph</a:t>
            </a:r>
            <a:r>
              <a:rPr lang="en-US" altLang="ko-KR" sz="2000">
                <a:solidFill>
                  <a:srgbClr val="DADADA"/>
                </a:solidFill>
                <a:latin typeface="Consolas" panose="020B0609020204030204" pitchFamily="49" charset="0"/>
              </a:rPr>
              <a:t> </a:t>
            </a:r>
            <a:r>
              <a:rPr lang="en-US" altLang="ko-KR" sz="2000">
                <a:solidFill>
                  <a:srgbClr val="569CD6"/>
                </a:solidFill>
                <a:latin typeface="Consolas" panose="020B0609020204030204" pitchFamily="49" charset="0"/>
              </a:rPr>
              <a:t>as</a:t>
            </a:r>
            <a:r>
              <a:rPr lang="en-US" altLang="ko-KR" sz="2000">
                <a:solidFill>
                  <a:srgbClr val="DADADA"/>
                </a:solidFill>
                <a:latin typeface="Consolas" panose="020B0609020204030204" pitchFamily="49" charset="0"/>
              </a:rPr>
              <a:t> </a:t>
            </a:r>
            <a:r>
              <a:rPr lang="en-US" altLang="ko-KR" sz="2000">
                <a:solidFill>
                  <a:srgbClr val="C8C8C8"/>
                </a:solidFill>
                <a:latin typeface="Consolas" panose="020B0609020204030204" pitchFamily="49" charset="0"/>
              </a:rPr>
              <a:t>pg</a:t>
            </a:r>
            <a:endParaRPr lang="en-US" altLang="ko-KR" sz="2000">
              <a:solidFill>
                <a:srgbClr val="DADADA"/>
              </a:solidFill>
              <a:latin typeface="Consolas" panose="020B0609020204030204" pitchFamily="49" charset="0"/>
            </a:endParaRPr>
          </a:p>
          <a:p>
            <a:r>
              <a:rPr lang="en-US" altLang="ko-KR" sz="2000">
                <a:solidFill>
                  <a:srgbClr val="D8A0DF"/>
                </a:solidFill>
                <a:latin typeface="Consolas" panose="020B0609020204030204" pitchFamily="49" charset="0"/>
              </a:rPr>
              <a:t>import</a:t>
            </a:r>
            <a:r>
              <a:rPr lang="en-US" altLang="ko-KR" sz="2000">
                <a:solidFill>
                  <a:srgbClr val="DADADA"/>
                </a:solidFill>
                <a:latin typeface="Consolas" panose="020B0609020204030204" pitchFamily="49" charset="0"/>
              </a:rPr>
              <a:t> </a:t>
            </a:r>
            <a:r>
              <a:rPr lang="en-US" altLang="ko-KR" sz="2000">
                <a:solidFill>
                  <a:srgbClr val="C8C8C8"/>
                </a:solidFill>
                <a:latin typeface="Consolas" panose="020B0609020204030204" pitchFamily="49" charset="0"/>
              </a:rPr>
              <a:t>threading</a:t>
            </a:r>
            <a:endParaRPr lang="en-US" altLang="ko-KR" sz="2000">
              <a:solidFill>
                <a:srgbClr val="DADADA"/>
              </a:solidFill>
              <a:latin typeface="Consolas" panose="020B0609020204030204" pitchFamily="49" charset="0"/>
            </a:endParaRPr>
          </a:p>
          <a:p>
            <a:r>
              <a:rPr lang="en-US" altLang="ko-KR" sz="2000">
                <a:solidFill>
                  <a:srgbClr val="D8A0DF"/>
                </a:solidFill>
                <a:latin typeface="Consolas" panose="020B0609020204030204" pitchFamily="49" charset="0"/>
              </a:rPr>
              <a:t>import</a:t>
            </a:r>
            <a:r>
              <a:rPr lang="en-US" altLang="ko-KR" sz="2000">
                <a:solidFill>
                  <a:srgbClr val="DADADA"/>
                </a:solidFill>
                <a:latin typeface="Consolas" panose="020B0609020204030204" pitchFamily="49" charset="0"/>
              </a:rPr>
              <a:t> </a:t>
            </a:r>
            <a:r>
              <a:rPr lang="en-US" altLang="ko-KR" sz="2000">
                <a:solidFill>
                  <a:srgbClr val="C8C8C8"/>
                </a:solidFill>
                <a:latin typeface="Consolas" panose="020B0609020204030204" pitchFamily="49" charset="0"/>
              </a:rPr>
              <a:t>serial</a:t>
            </a:r>
            <a:endParaRPr lang="en-US" altLang="ko-KR" sz="2000">
              <a:solidFill>
                <a:srgbClr val="DADADA"/>
              </a:solidFill>
              <a:latin typeface="Consolas" panose="020B0609020204030204" pitchFamily="49" charset="0"/>
            </a:endParaRPr>
          </a:p>
          <a:p>
            <a:r>
              <a:rPr lang="en-US" altLang="ko-KR" sz="2000">
                <a:solidFill>
                  <a:srgbClr val="D8A0DF"/>
                </a:solidFill>
                <a:latin typeface="Consolas" panose="020B0609020204030204" pitchFamily="49" charset="0"/>
              </a:rPr>
              <a:t>import</a:t>
            </a:r>
            <a:r>
              <a:rPr lang="en-US" altLang="ko-KR" sz="2000">
                <a:solidFill>
                  <a:srgbClr val="DADADA"/>
                </a:solidFill>
                <a:latin typeface="Consolas" panose="020B0609020204030204" pitchFamily="49" charset="0"/>
              </a:rPr>
              <a:t> </a:t>
            </a:r>
            <a:r>
              <a:rPr lang="en-US" altLang="ko-KR" sz="2000">
                <a:solidFill>
                  <a:srgbClr val="C8C8C8"/>
                </a:solidFill>
                <a:latin typeface="Consolas" panose="020B0609020204030204" pitchFamily="49" charset="0"/>
              </a:rPr>
              <a:t>numpy</a:t>
            </a:r>
            <a:r>
              <a:rPr lang="en-US" altLang="ko-KR" sz="2000">
                <a:solidFill>
                  <a:srgbClr val="DADADA"/>
                </a:solidFill>
                <a:latin typeface="Consolas" panose="020B0609020204030204" pitchFamily="49" charset="0"/>
              </a:rPr>
              <a:t> </a:t>
            </a:r>
            <a:r>
              <a:rPr lang="en-US" altLang="ko-KR" sz="2000">
                <a:solidFill>
                  <a:srgbClr val="569CD6"/>
                </a:solidFill>
                <a:latin typeface="Consolas" panose="020B0609020204030204" pitchFamily="49" charset="0"/>
              </a:rPr>
              <a:t>as</a:t>
            </a:r>
            <a:r>
              <a:rPr lang="en-US" altLang="ko-KR" sz="2000">
                <a:solidFill>
                  <a:srgbClr val="DADADA"/>
                </a:solidFill>
                <a:latin typeface="Consolas" panose="020B0609020204030204" pitchFamily="49" charset="0"/>
              </a:rPr>
              <a:t> </a:t>
            </a:r>
            <a:r>
              <a:rPr lang="en-US" altLang="ko-KR" sz="2000">
                <a:solidFill>
                  <a:srgbClr val="C8C8C8"/>
                </a:solidFill>
                <a:latin typeface="Consolas" panose="020B0609020204030204" pitchFamily="49" charset="0"/>
              </a:rPr>
              <a:t>numpy</a:t>
            </a:r>
            <a:endParaRPr lang="en-US" altLang="ko-KR" sz="2000">
              <a:solidFill>
                <a:srgbClr val="DADADA"/>
              </a:solidFill>
              <a:latin typeface="Consolas" panose="020B0609020204030204" pitchFamily="49" charset="0"/>
            </a:endParaRPr>
          </a:p>
          <a:p>
            <a:r>
              <a:rPr lang="en-US" altLang="ko-KR" sz="2000">
                <a:solidFill>
                  <a:srgbClr val="D8A0DF"/>
                </a:solidFill>
                <a:latin typeface="Consolas" panose="020B0609020204030204" pitchFamily="49" charset="0"/>
              </a:rPr>
              <a:t>import</a:t>
            </a:r>
            <a:r>
              <a:rPr lang="en-US" altLang="ko-KR" sz="2000">
                <a:solidFill>
                  <a:srgbClr val="DADADA"/>
                </a:solidFill>
                <a:latin typeface="Consolas" panose="020B0609020204030204" pitchFamily="49" charset="0"/>
              </a:rPr>
              <a:t> </a:t>
            </a:r>
            <a:r>
              <a:rPr lang="en-US" altLang="ko-KR" sz="2000">
                <a:solidFill>
                  <a:srgbClr val="C8C8C8"/>
                </a:solidFill>
                <a:latin typeface="Consolas" panose="020B0609020204030204" pitchFamily="49" charset="0"/>
              </a:rPr>
              <a:t>time</a:t>
            </a:r>
            <a:endParaRPr lang="en-US" altLang="ko-KR" sz="2000">
              <a:solidFill>
                <a:srgbClr val="DADADA"/>
              </a:solidFill>
              <a:latin typeface="Consolas" panose="020B0609020204030204" pitchFamily="49" charset="0"/>
            </a:endParaRPr>
          </a:p>
          <a:p>
            <a:r>
              <a:rPr lang="en-US" altLang="ko-KR" sz="2000">
                <a:solidFill>
                  <a:srgbClr val="D8A0DF"/>
                </a:solidFill>
                <a:latin typeface="Consolas" panose="020B0609020204030204" pitchFamily="49" charset="0"/>
              </a:rPr>
              <a:t>from</a:t>
            </a:r>
            <a:r>
              <a:rPr lang="en-US" altLang="ko-KR" sz="2000">
                <a:solidFill>
                  <a:srgbClr val="DADADA"/>
                </a:solidFill>
                <a:latin typeface="Consolas" panose="020B0609020204030204" pitchFamily="49" charset="0"/>
              </a:rPr>
              <a:t> </a:t>
            </a:r>
            <a:r>
              <a:rPr lang="en-US" altLang="ko-KR" sz="2000">
                <a:solidFill>
                  <a:srgbClr val="C8C8C8"/>
                </a:solidFill>
                <a:latin typeface="Consolas" panose="020B0609020204030204" pitchFamily="49" charset="0"/>
              </a:rPr>
              <a:t>PyQt5</a:t>
            </a:r>
            <a:r>
              <a:rPr lang="en-US" altLang="ko-KR" sz="2000">
                <a:solidFill>
                  <a:srgbClr val="DADADA"/>
                </a:solidFill>
                <a:latin typeface="Consolas" panose="020B0609020204030204" pitchFamily="49" charset="0"/>
              </a:rPr>
              <a:t>.</a:t>
            </a:r>
            <a:r>
              <a:rPr lang="en-US" altLang="ko-KR" sz="2000">
                <a:solidFill>
                  <a:srgbClr val="C8C8C8"/>
                </a:solidFill>
                <a:latin typeface="Consolas" panose="020B0609020204030204" pitchFamily="49" charset="0"/>
              </a:rPr>
              <a:t>QtCore</a:t>
            </a:r>
            <a:r>
              <a:rPr lang="en-US" altLang="ko-KR" sz="2000">
                <a:solidFill>
                  <a:srgbClr val="DADADA"/>
                </a:solidFill>
                <a:latin typeface="Consolas" panose="020B0609020204030204" pitchFamily="49" charset="0"/>
              </a:rPr>
              <a:t> </a:t>
            </a:r>
            <a:r>
              <a:rPr lang="en-US" altLang="ko-KR" sz="2000">
                <a:solidFill>
                  <a:srgbClr val="D8A0DF"/>
                </a:solidFill>
                <a:latin typeface="Consolas" panose="020B0609020204030204" pitchFamily="49" charset="0"/>
              </a:rPr>
              <a:t>import</a:t>
            </a:r>
            <a:r>
              <a:rPr lang="en-US" altLang="ko-KR" sz="2000">
                <a:solidFill>
                  <a:srgbClr val="DADADA"/>
                </a:solidFill>
                <a:latin typeface="Consolas" panose="020B0609020204030204" pitchFamily="49" charset="0"/>
              </a:rPr>
              <a:t> </a:t>
            </a:r>
            <a:r>
              <a:rPr lang="en-US" altLang="ko-KR" sz="2000">
                <a:solidFill>
                  <a:srgbClr val="4EC9B0"/>
                </a:solidFill>
                <a:latin typeface="Consolas" panose="020B0609020204030204" pitchFamily="49" charset="0"/>
              </a:rPr>
              <a:t>pyqtSignal</a:t>
            </a:r>
            <a:endParaRPr lang="en-US" altLang="ko-KR" sz="2000">
              <a:solidFill>
                <a:srgbClr val="DADADA"/>
              </a:solidFill>
              <a:latin typeface="Consolas" panose="020B0609020204030204" pitchFamily="49" charset="0"/>
            </a:endParaRPr>
          </a:p>
          <a:p>
            <a:br>
              <a:rPr lang="en-US" altLang="ko-KR" sz="2000">
                <a:solidFill>
                  <a:srgbClr val="DADADA"/>
                </a:solidFill>
                <a:latin typeface="Consolas" panose="020B0609020204030204" pitchFamily="49" charset="0"/>
              </a:rPr>
            </a:br>
            <a:r>
              <a:rPr lang="en-US" altLang="ko-KR" sz="2000">
                <a:solidFill>
                  <a:srgbClr val="9CDCFE"/>
                </a:solidFill>
                <a:latin typeface="Consolas" panose="020B0609020204030204" pitchFamily="49" charset="0"/>
              </a:rPr>
              <a:t>temperature</a:t>
            </a:r>
            <a:r>
              <a:rPr lang="en-US" altLang="ko-KR" sz="2000">
                <a:solidFill>
                  <a:srgbClr val="B4B4B4"/>
                </a:solidFill>
                <a:latin typeface="Consolas" panose="020B0609020204030204" pitchFamily="49" charset="0"/>
              </a:rPr>
              <a:t>=[]</a:t>
            </a:r>
            <a:r>
              <a:rPr lang="en-US" altLang="ko-KR" sz="2000">
                <a:solidFill>
                  <a:srgbClr val="DADADA"/>
                </a:solidFill>
                <a:latin typeface="Consolas" panose="020B0609020204030204" pitchFamily="49" charset="0"/>
              </a:rPr>
              <a:t>; </a:t>
            </a:r>
            <a:r>
              <a:rPr lang="en-US" altLang="ko-KR" sz="2000">
                <a:solidFill>
                  <a:srgbClr val="9CDCFE"/>
                </a:solidFill>
                <a:latin typeface="Consolas" panose="020B0609020204030204" pitchFamily="49" charset="0"/>
              </a:rPr>
              <a:t>humidity</a:t>
            </a:r>
            <a:r>
              <a:rPr lang="en-US" altLang="ko-KR" sz="2000">
                <a:solidFill>
                  <a:srgbClr val="B4B4B4"/>
                </a:solidFill>
                <a:latin typeface="Consolas" panose="020B0609020204030204" pitchFamily="49" charset="0"/>
              </a:rPr>
              <a:t>=[]</a:t>
            </a:r>
            <a:r>
              <a:rPr lang="en-US" altLang="ko-KR" sz="2000">
                <a:solidFill>
                  <a:srgbClr val="DADADA"/>
                </a:solidFill>
                <a:latin typeface="Consolas" panose="020B0609020204030204" pitchFamily="49" charset="0"/>
              </a:rPr>
              <a:t>; </a:t>
            </a:r>
            <a:r>
              <a:rPr lang="en-US" altLang="ko-KR" sz="2000">
                <a:solidFill>
                  <a:srgbClr val="9CDCFE"/>
                </a:solidFill>
                <a:latin typeface="Consolas" panose="020B0609020204030204" pitchFamily="49" charset="0"/>
              </a:rPr>
              <a:t>cds</a:t>
            </a:r>
            <a:r>
              <a:rPr lang="en-US" altLang="ko-KR" sz="2000">
                <a:solidFill>
                  <a:srgbClr val="B4B4B4"/>
                </a:solidFill>
                <a:latin typeface="Consolas" panose="020B0609020204030204" pitchFamily="49" charset="0"/>
              </a:rPr>
              <a:t>=[]</a:t>
            </a:r>
            <a:endParaRPr lang="en-US" altLang="ko-KR" sz="2000">
              <a:solidFill>
                <a:srgbClr val="DADADA"/>
              </a:solidFill>
              <a:latin typeface="Consolas" panose="020B0609020204030204" pitchFamily="49" charset="0"/>
            </a:endParaRPr>
          </a:p>
          <a:p>
            <a:r>
              <a:rPr lang="en-US" altLang="ko-KR" sz="2000">
                <a:solidFill>
                  <a:srgbClr val="9CDCFE"/>
                </a:solidFill>
                <a:latin typeface="Consolas" panose="020B0609020204030204" pitchFamily="49" charset="0"/>
              </a:rPr>
              <a:t>Now_temp</a:t>
            </a:r>
            <a:r>
              <a:rPr lang="en-US" altLang="ko-KR" sz="2000">
                <a:solidFill>
                  <a:srgbClr val="B4B4B4"/>
                </a:solidFill>
                <a:latin typeface="Consolas" panose="020B0609020204030204" pitchFamily="49" charset="0"/>
              </a:rPr>
              <a:t>=</a:t>
            </a:r>
            <a:r>
              <a:rPr lang="en-US" altLang="ko-KR" sz="2000">
                <a:solidFill>
                  <a:srgbClr val="B5CEA8"/>
                </a:solidFill>
                <a:latin typeface="Consolas" panose="020B0609020204030204" pitchFamily="49" charset="0"/>
              </a:rPr>
              <a:t>0</a:t>
            </a:r>
            <a:r>
              <a:rPr lang="en-US" altLang="ko-KR" sz="2000">
                <a:solidFill>
                  <a:srgbClr val="DADADA"/>
                </a:solidFill>
                <a:latin typeface="Consolas" panose="020B0609020204030204" pitchFamily="49" charset="0"/>
              </a:rPr>
              <a:t>; </a:t>
            </a:r>
            <a:r>
              <a:rPr lang="en-US" altLang="ko-KR" sz="2000">
                <a:solidFill>
                  <a:srgbClr val="9CDCFE"/>
                </a:solidFill>
                <a:latin typeface="Consolas" panose="020B0609020204030204" pitchFamily="49" charset="0"/>
              </a:rPr>
              <a:t>Now_humi</a:t>
            </a:r>
            <a:r>
              <a:rPr lang="en-US" altLang="ko-KR" sz="2000">
                <a:solidFill>
                  <a:srgbClr val="B4B4B4"/>
                </a:solidFill>
                <a:latin typeface="Consolas" panose="020B0609020204030204" pitchFamily="49" charset="0"/>
              </a:rPr>
              <a:t>=</a:t>
            </a:r>
            <a:r>
              <a:rPr lang="en-US" altLang="ko-KR" sz="2000">
                <a:solidFill>
                  <a:srgbClr val="B5CEA8"/>
                </a:solidFill>
                <a:latin typeface="Consolas" panose="020B0609020204030204" pitchFamily="49" charset="0"/>
              </a:rPr>
              <a:t>0</a:t>
            </a:r>
            <a:r>
              <a:rPr lang="en-US" altLang="ko-KR" sz="2000">
                <a:solidFill>
                  <a:srgbClr val="DADADA"/>
                </a:solidFill>
                <a:latin typeface="Consolas" panose="020B0609020204030204" pitchFamily="49" charset="0"/>
              </a:rPr>
              <a:t>; </a:t>
            </a:r>
            <a:r>
              <a:rPr lang="en-US" altLang="ko-KR" sz="2000">
                <a:solidFill>
                  <a:srgbClr val="9CDCFE"/>
                </a:solidFill>
                <a:latin typeface="Consolas" panose="020B0609020204030204" pitchFamily="49" charset="0"/>
              </a:rPr>
              <a:t>Now_cds</a:t>
            </a:r>
            <a:r>
              <a:rPr lang="en-US" altLang="ko-KR" sz="2000">
                <a:solidFill>
                  <a:srgbClr val="B4B4B4"/>
                </a:solidFill>
                <a:latin typeface="Consolas" panose="020B0609020204030204" pitchFamily="49" charset="0"/>
              </a:rPr>
              <a:t>=</a:t>
            </a:r>
            <a:r>
              <a:rPr lang="en-US" altLang="ko-KR" sz="2000">
                <a:solidFill>
                  <a:srgbClr val="B5CEA8"/>
                </a:solidFill>
                <a:latin typeface="Consolas" panose="020B0609020204030204" pitchFamily="49" charset="0"/>
              </a:rPr>
              <a:t>0</a:t>
            </a:r>
            <a:endParaRPr lang="en-US" altLang="ko-KR" sz="2000">
              <a:solidFill>
                <a:srgbClr val="DADADA"/>
              </a:solidFill>
              <a:latin typeface="Consolas" panose="020B0609020204030204" pitchFamily="49" charset="0"/>
            </a:endParaRPr>
          </a:p>
          <a:p>
            <a:br>
              <a:rPr lang="en-US" altLang="ko-KR" sz="2000">
                <a:solidFill>
                  <a:srgbClr val="DADADA"/>
                </a:solidFill>
                <a:latin typeface="Consolas" panose="020B0609020204030204" pitchFamily="49" charset="0"/>
              </a:rPr>
            </a:br>
            <a:r>
              <a:rPr lang="en-US" altLang="ko-KR" sz="2000">
                <a:solidFill>
                  <a:srgbClr val="9CDCFE"/>
                </a:solidFill>
                <a:latin typeface="Consolas" panose="020B0609020204030204" pitchFamily="49" charset="0"/>
              </a:rPr>
              <a:t>ser</a:t>
            </a:r>
            <a:r>
              <a:rPr lang="en-US" altLang="ko-KR" sz="2000">
                <a:solidFill>
                  <a:srgbClr val="DADADA"/>
                </a:solidFill>
                <a:latin typeface="Consolas" panose="020B0609020204030204" pitchFamily="49" charset="0"/>
              </a:rPr>
              <a:t> </a:t>
            </a:r>
            <a:r>
              <a:rPr lang="en-US" altLang="ko-KR" sz="2000">
                <a:solidFill>
                  <a:srgbClr val="B4B4B4"/>
                </a:solidFill>
                <a:latin typeface="Consolas" panose="020B0609020204030204" pitchFamily="49" charset="0"/>
              </a:rPr>
              <a:t>=</a:t>
            </a:r>
            <a:r>
              <a:rPr lang="en-US" altLang="ko-KR" sz="2000">
                <a:solidFill>
                  <a:srgbClr val="DADADA"/>
                </a:solidFill>
                <a:latin typeface="Consolas" panose="020B0609020204030204" pitchFamily="49" charset="0"/>
              </a:rPr>
              <a:t> </a:t>
            </a:r>
            <a:r>
              <a:rPr lang="en-US" altLang="ko-KR" sz="2000">
                <a:solidFill>
                  <a:srgbClr val="C8C8C8"/>
                </a:solidFill>
                <a:latin typeface="Consolas" panose="020B0609020204030204" pitchFamily="49" charset="0"/>
              </a:rPr>
              <a:t>serial</a:t>
            </a:r>
            <a:r>
              <a:rPr lang="en-US" altLang="ko-KR" sz="2000">
                <a:solidFill>
                  <a:srgbClr val="DADADA"/>
                </a:solidFill>
                <a:latin typeface="Consolas" panose="020B0609020204030204" pitchFamily="49" charset="0"/>
              </a:rPr>
              <a:t>.</a:t>
            </a:r>
            <a:r>
              <a:rPr lang="en-US" altLang="ko-KR" sz="2000">
                <a:solidFill>
                  <a:srgbClr val="4EC9B0"/>
                </a:solidFill>
                <a:latin typeface="Consolas" panose="020B0609020204030204" pitchFamily="49" charset="0"/>
              </a:rPr>
              <a:t>Serial</a:t>
            </a:r>
            <a:r>
              <a:rPr lang="en-US" altLang="ko-KR" sz="2000">
                <a:solidFill>
                  <a:srgbClr val="B4B4B4"/>
                </a:solidFill>
                <a:latin typeface="Consolas" panose="020B0609020204030204" pitchFamily="49" charset="0"/>
              </a:rPr>
              <a:t>(</a:t>
            </a:r>
            <a:r>
              <a:rPr lang="en-US" altLang="ko-KR" sz="2000">
                <a:solidFill>
                  <a:srgbClr val="9A9A9A"/>
                </a:solidFill>
                <a:latin typeface="Consolas" panose="020B0609020204030204" pitchFamily="49" charset="0"/>
              </a:rPr>
              <a:t>port</a:t>
            </a:r>
            <a:r>
              <a:rPr lang="en-US" altLang="ko-KR" sz="2000">
                <a:solidFill>
                  <a:srgbClr val="B4B4B4"/>
                </a:solidFill>
                <a:latin typeface="Consolas" panose="020B0609020204030204" pitchFamily="49" charset="0"/>
              </a:rPr>
              <a:t>=</a:t>
            </a:r>
            <a:r>
              <a:rPr lang="en-US" altLang="ko-KR" sz="2000">
                <a:solidFill>
                  <a:srgbClr val="E8C9BB"/>
                </a:solidFill>
                <a:latin typeface="Consolas" panose="020B0609020204030204" pitchFamily="49" charset="0"/>
              </a:rPr>
              <a:t>'</a:t>
            </a:r>
            <a:r>
              <a:rPr lang="en-US" altLang="ko-KR" sz="2000">
                <a:solidFill>
                  <a:srgbClr val="CE9178"/>
                </a:solidFill>
                <a:latin typeface="Consolas" panose="020B0609020204030204" pitchFamily="49" charset="0"/>
              </a:rPr>
              <a:t>COM7</a:t>
            </a:r>
            <a:r>
              <a:rPr lang="en-US" altLang="ko-KR" sz="2000">
                <a:solidFill>
                  <a:srgbClr val="E8C9BB"/>
                </a:solidFill>
                <a:latin typeface="Consolas" panose="020B0609020204030204" pitchFamily="49" charset="0"/>
              </a:rPr>
              <a:t>'</a:t>
            </a:r>
            <a:r>
              <a:rPr lang="en-US" altLang="ko-KR" sz="2000">
                <a:solidFill>
                  <a:srgbClr val="B4B4B4"/>
                </a:solidFill>
                <a:latin typeface="Consolas" panose="020B0609020204030204" pitchFamily="49" charset="0"/>
              </a:rPr>
              <a:t>,</a:t>
            </a:r>
            <a:endParaRPr lang="en-US" altLang="ko-KR" sz="2000">
              <a:solidFill>
                <a:srgbClr val="DADADA"/>
              </a:solidFill>
              <a:latin typeface="Consolas" panose="020B0609020204030204" pitchFamily="49" charset="0"/>
            </a:endParaRPr>
          </a:p>
          <a:p>
            <a:r>
              <a:rPr lang="en-US" altLang="ko-KR" sz="2000">
                <a:solidFill>
                  <a:srgbClr val="DADADA"/>
                </a:solidFill>
                <a:latin typeface="Consolas" panose="020B0609020204030204" pitchFamily="49" charset="0"/>
              </a:rPr>
              <a:t>                    </a:t>
            </a:r>
            <a:r>
              <a:rPr lang="en-US" altLang="ko-KR" sz="2000">
                <a:solidFill>
                  <a:srgbClr val="9A9A9A"/>
                </a:solidFill>
                <a:latin typeface="Consolas" panose="020B0609020204030204" pitchFamily="49" charset="0"/>
              </a:rPr>
              <a:t>baudrate</a:t>
            </a:r>
            <a:r>
              <a:rPr lang="en-US" altLang="ko-KR" sz="2000">
                <a:solidFill>
                  <a:srgbClr val="B4B4B4"/>
                </a:solidFill>
                <a:latin typeface="Consolas" panose="020B0609020204030204" pitchFamily="49" charset="0"/>
              </a:rPr>
              <a:t>=</a:t>
            </a:r>
            <a:r>
              <a:rPr lang="en-US" altLang="ko-KR" sz="2000">
                <a:solidFill>
                  <a:srgbClr val="B5CEA8"/>
                </a:solidFill>
                <a:latin typeface="Consolas" panose="020B0609020204030204" pitchFamily="49" charset="0"/>
              </a:rPr>
              <a:t>115200</a:t>
            </a:r>
            <a:r>
              <a:rPr lang="en-US" altLang="ko-KR" sz="2000">
                <a:solidFill>
                  <a:srgbClr val="B4B4B4"/>
                </a:solidFill>
                <a:latin typeface="Consolas" panose="020B0609020204030204" pitchFamily="49" charset="0"/>
              </a:rPr>
              <a:t>,</a:t>
            </a:r>
            <a:endParaRPr lang="en-US" altLang="ko-KR" sz="2000">
              <a:solidFill>
                <a:srgbClr val="DADADA"/>
              </a:solidFill>
              <a:latin typeface="Consolas" panose="020B0609020204030204" pitchFamily="49" charset="0"/>
            </a:endParaRPr>
          </a:p>
          <a:p>
            <a:r>
              <a:rPr lang="en-US" altLang="ko-KR" sz="2000">
                <a:solidFill>
                  <a:srgbClr val="DADADA"/>
                </a:solidFill>
                <a:latin typeface="Consolas" panose="020B0609020204030204" pitchFamily="49" charset="0"/>
              </a:rPr>
              <a:t>                    </a:t>
            </a:r>
            <a:r>
              <a:rPr lang="en-US" altLang="ko-KR" sz="2000">
                <a:solidFill>
                  <a:srgbClr val="9A9A9A"/>
                </a:solidFill>
                <a:latin typeface="Consolas" panose="020B0609020204030204" pitchFamily="49" charset="0"/>
              </a:rPr>
              <a:t>parity</a:t>
            </a:r>
            <a:r>
              <a:rPr lang="en-US" altLang="ko-KR" sz="2000">
                <a:solidFill>
                  <a:srgbClr val="B4B4B4"/>
                </a:solidFill>
                <a:latin typeface="Consolas" panose="020B0609020204030204" pitchFamily="49" charset="0"/>
              </a:rPr>
              <a:t>=</a:t>
            </a:r>
            <a:r>
              <a:rPr lang="en-US" altLang="ko-KR" sz="2000">
                <a:solidFill>
                  <a:srgbClr val="C8C8C8"/>
                </a:solidFill>
                <a:latin typeface="Consolas" panose="020B0609020204030204" pitchFamily="49" charset="0"/>
              </a:rPr>
              <a:t>serial</a:t>
            </a:r>
            <a:r>
              <a:rPr lang="en-US" altLang="ko-KR" sz="2000">
                <a:solidFill>
                  <a:srgbClr val="DADADA"/>
                </a:solidFill>
                <a:latin typeface="Consolas" panose="020B0609020204030204" pitchFamily="49" charset="0"/>
              </a:rPr>
              <a:t>.PARITY_NONE</a:t>
            </a:r>
            <a:r>
              <a:rPr lang="en-US" altLang="ko-KR" sz="2000">
                <a:solidFill>
                  <a:srgbClr val="B4B4B4"/>
                </a:solidFill>
                <a:latin typeface="Consolas" panose="020B0609020204030204" pitchFamily="49" charset="0"/>
              </a:rPr>
              <a:t>,</a:t>
            </a:r>
            <a:endParaRPr lang="en-US" altLang="ko-KR" sz="2000">
              <a:solidFill>
                <a:srgbClr val="DADADA"/>
              </a:solidFill>
              <a:latin typeface="Consolas" panose="020B0609020204030204" pitchFamily="49" charset="0"/>
            </a:endParaRPr>
          </a:p>
          <a:p>
            <a:r>
              <a:rPr lang="en-US" altLang="ko-KR" sz="2000">
                <a:solidFill>
                  <a:srgbClr val="DADADA"/>
                </a:solidFill>
                <a:latin typeface="Consolas" panose="020B0609020204030204" pitchFamily="49" charset="0"/>
              </a:rPr>
              <a:t>                    </a:t>
            </a:r>
            <a:r>
              <a:rPr lang="en-US" altLang="ko-KR" sz="2000">
                <a:solidFill>
                  <a:srgbClr val="9A9A9A"/>
                </a:solidFill>
                <a:latin typeface="Consolas" panose="020B0609020204030204" pitchFamily="49" charset="0"/>
              </a:rPr>
              <a:t>stopbits</a:t>
            </a:r>
            <a:r>
              <a:rPr lang="en-US" altLang="ko-KR" sz="2000">
                <a:solidFill>
                  <a:srgbClr val="B4B4B4"/>
                </a:solidFill>
                <a:latin typeface="Consolas" panose="020B0609020204030204" pitchFamily="49" charset="0"/>
              </a:rPr>
              <a:t>=</a:t>
            </a:r>
            <a:r>
              <a:rPr lang="en-US" altLang="ko-KR" sz="2000">
                <a:solidFill>
                  <a:srgbClr val="C8C8C8"/>
                </a:solidFill>
                <a:latin typeface="Consolas" panose="020B0609020204030204" pitchFamily="49" charset="0"/>
              </a:rPr>
              <a:t>serial</a:t>
            </a:r>
            <a:r>
              <a:rPr lang="en-US" altLang="ko-KR" sz="2000">
                <a:solidFill>
                  <a:srgbClr val="DADADA"/>
                </a:solidFill>
                <a:latin typeface="Consolas" panose="020B0609020204030204" pitchFamily="49" charset="0"/>
              </a:rPr>
              <a:t>.STOPBITS_ONE</a:t>
            </a:r>
            <a:r>
              <a:rPr lang="en-US" altLang="ko-KR" sz="2000">
                <a:solidFill>
                  <a:srgbClr val="B4B4B4"/>
                </a:solidFill>
                <a:latin typeface="Consolas" panose="020B0609020204030204" pitchFamily="49" charset="0"/>
              </a:rPr>
              <a:t>,</a:t>
            </a:r>
            <a:endParaRPr lang="en-US" altLang="ko-KR" sz="2000">
              <a:solidFill>
                <a:srgbClr val="DADADA"/>
              </a:solidFill>
              <a:latin typeface="Consolas" panose="020B0609020204030204" pitchFamily="49" charset="0"/>
            </a:endParaRPr>
          </a:p>
          <a:p>
            <a:r>
              <a:rPr lang="en-US" altLang="ko-KR" sz="2000">
                <a:solidFill>
                  <a:srgbClr val="DADADA"/>
                </a:solidFill>
                <a:latin typeface="Consolas" panose="020B0609020204030204" pitchFamily="49" charset="0"/>
              </a:rPr>
              <a:t>                    </a:t>
            </a:r>
            <a:r>
              <a:rPr lang="en-US" altLang="ko-KR" sz="2000">
                <a:solidFill>
                  <a:srgbClr val="9A9A9A"/>
                </a:solidFill>
                <a:latin typeface="Consolas" panose="020B0609020204030204" pitchFamily="49" charset="0"/>
              </a:rPr>
              <a:t>bytesize</a:t>
            </a:r>
            <a:r>
              <a:rPr lang="en-US" altLang="ko-KR" sz="2000">
                <a:solidFill>
                  <a:srgbClr val="B4B4B4"/>
                </a:solidFill>
                <a:latin typeface="Consolas" panose="020B0609020204030204" pitchFamily="49" charset="0"/>
              </a:rPr>
              <a:t>=</a:t>
            </a:r>
            <a:r>
              <a:rPr lang="en-US" altLang="ko-KR" sz="2000">
                <a:solidFill>
                  <a:srgbClr val="C8C8C8"/>
                </a:solidFill>
                <a:latin typeface="Consolas" panose="020B0609020204030204" pitchFamily="49" charset="0"/>
              </a:rPr>
              <a:t>serial</a:t>
            </a:r>
            <a:r>
              <a:rPr lang="en-US" altLang="ko-KR" sz="2000">
                <a:solidFill>
                  <a:srgbClr val="DADADA"/>
                </a:solidFill>
                <a:latin typeface="Consolas" panose="020B0609020204030204" pitchFamily="49" charset="0"/>
              </a:rPr>
              <a:t>.EIGHTBITS</a:t>
            </a:r>
            <a:r>
              <a:rPr lang="en-US" altLang="ko-KR" sz="2000">
                <a:solidFill>
                  <a:srgbClr val="B4B4B4"/>
                </a:solidFill>
                <a:latin typeface="Consolas" panose="020B0609020204030204" pitchFamily="49" charset="0"/>
              </a:rPr>
              <a:t>,</a:t>
            </a:r>
            <a:endParaRPr lang="en-US" altLang="ko-KR" sz="2000">
              <a:solidFill>
                <a:srgbClr val="DADADA"/>
              </a:solidFill>
              <a:latin typeface="Consolas" panose="020B0609020204030204" pitchFamily="49" charset="0"/>
            </a:endParaRPr>
          </a:p>
          <a:p>
            <a:r>
              <a:rPr lang="en-US" altLang="ko-KR" sz="2000">
                <a:solidFill>
                  <a:srgbClr val="DADADA"/>
                </a:solidFill>
                <a:latin typeface="Consolas" panose="020B0609020204030204" pitchFamily="49" charset="0"/>
              </a:rPr>
              <a:t>                    </a:t>
            </a:r>
            <a:r>
              <a:rPr lang="en-US" altLang="ko-KR" sz="2000">
                <a:solidFill>
                  <a:srgbClr val="9A9A9A"/>
                </a:solidFill>
                <a:latin typeface="Consolas" panose="020B0609020204030204" pitchFamily="49" charset="0"/>
              </a:rPr>
              <a:t>timeout</a:t>
            </a:r>
            <a:r>
              <a:rPr lang="en-US" altLang="ko-KR" sz="2000">
                <a:solidFill>
                  <a:srgbClr val="B4B4B4"/>
                </a:solidFill>
                <a:latin typeface="Consolas" panose="020B0609020204030204" pitchFamily="49" charset="0"/>
              </a:rPr>
              <a:t>=</a:t>
            </a:r>
            <a:r>
              <a:rPr lang="en-US" altLang="ko-KR" sz="2000">
                <a:solidFill>
                  <a:srgbClr val="B5CEA8"/>
                </a:solidFill>
                <a:latin typeface="Consolas" panose="020B0609020204030204" pitchFamily="49" charset="0"/>
              </a:rPr>
              <a:t>1</a:t>
            </a:r>
            <a:r>
              <a:rPr lang="en-US" altLang="ko-KR" sz="2000">
                <a:solidFill>
                  <a:srgbClr val="B4B4B4"/>
                </a:solidFill>
                <a:latin typeface="Consolas" panose="020B0609020204030204" pitchFamily="49" charset="0"/>
              </a:rPr>
              <a:t>)</a:t>
            </a:r>
            <a:endParaRPr lang="en-US" altLang="ko-KR" sz="2000" b="0">
              <a:solidFill>
                <a:srgbClr val="DADADA"/>
              </a:solidFill>
              <a:effectLst/>
              <a:latin typeface="Consolas" panose="020B0609020204030204" pitchFamily="49" charset="0"/>
            </a:endParaRPr>
          </a:p>
        </p:txBody>
      </p:sp>
    </p:spTree>
    <p:extLst>
      <p:ext uri="{BB962C8B-B14F-4D97-AF65-F5344CB8AC3E}">
        <p14:creationId xmlns:p14="http://schemas.microsoft.com/office/powerpoint/2010/main" val="199633007"/>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err="1"/>
              <a:t>Colab</a:t>
            </a:r>
            <a:r>
              <a:rPr lang="en-US" altLang="ko-KR" b="1" dirty="0"/>
              <a:t> coding :  </a:t>
            </a:r>
            <a:r>
              <a:rPr lang="ko-KR" altLang="en-US" b="1" dirty="0"/>
              <a:t>의사결정나무 변수 설정 및 실행</a:t>
            </a:r>
          </a:p>
        </p:txBody>
      </p:sp>
      <p:pic>
        <p:nvPicPr>
          <p:cNvPr id="3" name="그림 2">
            <a:extLst>
              <a:ext uri="{FF2B5EF4-FFF2-40B4-BE49-F238E27FC236}">
                <a16:creationId xmlns:a16="http://schemas.microsoft.com/office/drawing/2014/main" id="{07F4CDE2-41EC-B6C3-73F5-788743751618}"/>
              </a:ext>
            </a:extLst>
          </p:cNvPr>
          <p:cNvPicPr>
            <a:picLocks noChangeAspect="1"/>
          </p:cNvPicPr>
          <p:nvPr/>
        </p:nvPicPr>
        <p:blipFill>
          <a:blip r:embed="rId2"/>
          <a:stretch>
            <a:fillRect/>
          </a:stretch>
        </p:blipFill>
        <p:spPr>
          <a:xfrm>
            <a:off x="479376" y="673444"/>
            <a:ext cx="8181262" cy="1944216"/>
          </a:xfrm>
          <a:prstGeom prst="rect">
            <a:avLst/>
          </a:prstGeom>
        </p:spPr>
      </p:pic>
      <p:sp>
        <p:nvSpPr>
          <p:cNvPr id="4" name="TextBox 3">
            <a:extLst>
              <a:ext uri="{FF2B5EF4-FFF2-40B4-BE49-F238E27FC236}">
                <a16:creationId xmlns:a16="http://schemas.microsoft.com/office/drawing/2014/main" id="{E580BC44-2A42-37A1-F050-D664773381DB}"/>
              </a:ext>
            </a:extLst>
          </p:cNvPr>
          <p:cNvSpPr txBox="1"/>
          <p:nvPr/>
        </p:nvSpPr>
        <p:spPr>
          <a:xfrm>
            <a:off x="1559496" y="2686016"/>
            <a:ext cx="7997702" cy="1585370"/>
          </a:xfrm>
          <a:prstGeom prst="rect">
            <a:avLst/>
          </a:prstGeom>
          <a:noFill/>
        </p:spPr>
        <p:txBody>
          <a:bodyPr wrap="none" rtlCol="0">
            <a:spAutoFit/>
          </a:bodyPr>
          <a:lstStyle/>
          <a:p>
            <a:pPr>
              <a:lnSpc>
                <a:spcPts val="3000"/>
              </a:lnSpc>
            </a:pPr>
            <a:r>
              <a:rPr lang="en-US" altLang="ko-KR" dirty="0"/>
              <a:t>// </a:t>
            </a:r>
            <a:r>
              <a:rPr lang="en-US" altLang="ko-KR" dirty="0" err="1"/>
              <a:t>max_depth</a:t>
            </a:r>
            <a:r>
              <a:rPr lang="ko-KR" altLang="en-US" dirty="0"/>
              <a:t>는 의사결정나무의 가지 수를 의미</a:t>
            </a:r>
            <a:r>
              <a:rPr lang="en-US" altLang="ko-KR" dirty="0"/>
              <a:t>.</a:t>
            </a:r>
          </a:p>
          <a:p>
            <a:pPr>
              <a:lnSpc>
                <a:spcPts val="3000"/>
              </a:lnSpc>
            </a:pPr>
            <a:r>
              <a:rPr lang="en-US" altLang="ko-KR" dirty="0"/>
              <a:t>// </a:t>
            </a:r>
            <a:r>
              <a:rPr lang="ko-KR" altLang="en-US" dirty="0"/>
              <a:t>가지의 수를 변경해가면서 학습의 정확도가 어떻게 변하는지 실습해보자</a:t>
            </a:r>
            <a:r>
              <a:rPr lang="en-US" altLang="ko-KR" dirty="0"/>
              <a:t>.</a:t>
            </a:r>
          </a:p>
          <a:p>
            <a:pPr>
              <a:lnSpc>
                <a:spcPts val="3000"/>
              </a:lnSpc>
            </a:pPr>
            <a:r>
              <a:rPr lang="en-US" altLang="ko-KR" dirty="0"/>
              <a:t>// fit() </a:t>
            </a:r>
            <a:r>
              <a:rPr lang="ko-KR" altLang="en-US" dirty="0"/>
              <a:t>함수 </a:t>
            </a:r>
            <a:r>
              <a:rPr lang="en-US" altLang="ko-KR" dirty="0">
                <a:sym typeface="Wingdings" panose="05000000000000000000" pitchFamily="2" charset="2"/>
              </a:rPr>
              <a:t> </a:t>
            </a:r>
            <a:r>
              <a:rPr lang="ko-KR" altLang="en-US" dirty="0">
                <a:sym typeface="Wingdings" panose="05000000000000000000" pitchFamily="2" charset="2"/>
              </a:rPr>
              <a:t>학습을 시키는 함수</a:t>
            </a:r>
            <a:endParaRPr lang="en-US" altLang="ko-KR" dirty="0">
              <a:sym typeface="Wingdings" panose="05000000000000000000" pitchFamily="2" charset="2"/>
            </a:endParaRPr>
          </a:p>
          <a:p>
            <a:pPr>
              <a:lnSpc>
                <a:spcPts val="3000"/>
              </a:lnSpc>
            </a:pPr>
            <a:r>
              <a:rPr lang="en-US" altLang="ko-KR" dirty="0">
                <a:sym typeface="Wingdings" panose="05000000000000000000" pitchFamily="2" charset="2"/>
              </a:rPr>
              <a:t>// predict() </a:t>
            </a:r>
            <a:r>
              <a:rPr lang="ko-KR" altLang="en-US" dirty="0">
                <a:sym typeface="Wingdings" panose="05000000000000000000" pitchFamily="2" charset="2"/>
              </a:rPr>
              <a:t>함수 </a:t>
            </a:r>
            <a:r>
              <a:rPr lang="en-US" altLang="ko-KR" dirty="0">
                <a:sym typeface="Wingdings" panose="05000000000000000000" pitchFamily="2" charset="2"/>
              </a:rPr>
              <a:t> </a:t>
            </a:r>
            <a:r>
              <a:rPr lang="ko-KR" altLang="en-US" dirty="0">
                <a:sym typeface="Wingdings" panose="05000000000000000000" pitchFamily="2" charset="2"/>
              </a:rPr>
              <a:t>훈련된 모델 검사</a:t>
            </a:r>
            <a:endParaRPr lang="ko-KR" altLang="en-US" dirty="0"/>
          </a:p>
        </p:txBody>
      </p:sp>
    </p:spTree>
    <p:extLst>
      <p:ext uri="{BB962C8B-B14F-4D97-AF65-F5344CB8AC3E}">
        <p14:creationId xmlns:p14="http://schemas.microsoft.com/office/powerpoint/2010/main" val="228010245"/>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err="1"/>
              <a:t>Colab</a:t>
            </a:r>
            <a:r>
              <a:rPr lang="en-US" altLang="ko-KR" b="1" dirty="0"/>
              <a:t> coding :  </a:t>
            </a:r>
            <a:r>
              <a:rPr lang="ko-KR" altLang="en-US" b="1" dirty="0"/>
              <a:t>의사결정나무 시각화</a:t>
            </a:r>
          </a:p>
        </p:txBody>
      </p:sp>
      <p:pic>
        <p:nvPicPr>
          <p:cNvPr id="3" name="그림 2">
            <a:extLst>
              <a:ext uri="{FF2B5EF4-FFF2-40B4-BE49-F238E27FC236}">
                <a16:creationId xmlns:a16="http://schemas.microsoft.com/office/drawing/2014/main" id="{6C4C6872-DE57-FC99-5C20-FCCB8E3BAF96}"/>
              </a:ext>
            </a:extLst>
          </p:cNvPr>
          <p:cNvPicPr>
            <a:picLocks noChangeAspect="1"/>
          </p:cNvPicPr>
          <p:nvPr/>
        </p:nvPicPr>
        <p:blipFill>
          <a:blip r:embed="rId2"/>
          <a:stretch>
            <a:fillRect/>
          </a:stretch>
        </p:blipFill>
        <p:spPr>
          <a:xfrm>
            <a:off x="407368" y="764704"/>
            <a:ext cx="7049484" cy="5973009"/>
          </a:xfrm>
          <a:prstGeom prst="rect">
            <a:avLst/>
          </a:prstGeom>
        </p:spPr>
      </p:pic>
      <p:sp>
        <p:nvSpPr>
          <p:cNvPr id="4" name="TextBox 3">
            <a:extLst>
              <a:ext uri="{FF2B5EF4-FFF2-40B4-BE49-F238E27FC236}">
                <a16:creationId xmlns:a16="http://schemas.microsoft.com/office/drawing/2014/main" id="{DA5B29EF-E37A-B49A-4492-5A7EBE026B0C}"/>
              </a:ext>
            </a:extLst>
          </p:cNvPr>
          <p:cNvSpPr txBox="1"/>
          <p:nvPr/>
        </p:nvSpPr>
        <p:spPr>
          <a:xfrm>
            <a:off x="7104112" y="1052736"/>
            <a:ext cx="4640694" cy="646331"/>
          </a:xfrm>
          <a:prstGeom prst="rect">
            <a:avLst/>
          </a:prstGeom>
          <a:noFill/>
        </p:spPr>
        <p:txBody>
          <a:bodyPr wrap="none" rtlCol="0">
            <a:spAutoFit/>
          </a:bodyPr>
          <a:lstStyle/>
          <a:p>
            <a:r>
              <a:rPr lang="en-US" altLang="ko-KR" dirty="0"/>
              <a:t>// </a:t>
            </a:r>
            <a:r>
              <a:rPr lang="en-US" altLang="ko-KR" dirty="0" err="1"/>
              <a:t>tolist</a:t>
            </a:r>
            <a:r>
              <a:rPr lang="en-US" altLang="ko-KR" dirty="0"/>
              <a:t>() </a:t>
            </a:r>
            <a:r>
              <a:rPr lang="ko-KR" altLang="en-US" dirty="0"/>
              <a:t>함수 </a:t>
            </a:r>
            <a:r>
              <a:rPr lang="en-US" altLang="ko-KR" dirty="0"/>
              <a:t>: </a:t>
            </a:r>
            <a:r>
              <a:rPr lang="ko-KR" altLang="en-US" dirty="0"/>
              <a:t>같은 값끼리 리스트로 </a:t>
            </a:r>
            <a:r>
              <a:rPr lang="ko-KR" altLang="en-US" dirty="0" err="1"/>
              <a:t>만듬</a:t>
            </a:r>
            <a:endParaRPr lang="en-US" altLang="ko-KR" dirty="0"/>
          </a:p>
          <a:p>
            <a:r>
              <a:rPr lang="en-US" altLang="ko-KR" dirty="0"/>
              <a:t>// </a:t>
            </a:r>
            <a:r>
              <a:rPr lang="ko-KR" altLang="en-US" dirty="0"/>
              <a:t>결과 값은 </a:t>
            </a:r>
            <a:r>
              <a:rPr lang="en-US" altLang="ko-KR" dirty="0"/>
              <a:t>‘0’, ‘1’ </a:t>
            </a:r>
            <a:r>
              <a:rPr lang="ko-KR" altLang="en-US" dirty="0"/>
              <a:t>로</a:t>
            </a:r>
            <a:r>
              <a:rPr lang="en-US" altLang="ko-KR" dirty="0"/>
              <a:t> </a:t>
            </a:r>
            <a:r>
              <a:rPr lang="ko-KR" altLang="en-US" dirty="0"/>
              <a:t>표시</a:t>
            </a:r>
          </a:p>
        </p:txBody>
      </p:sp>
      <p:sp>
        <p:nvSpPr>
          <p:cNvPr id="5" name="TextBox 4">
            <a:extLst>
              <a:ext uri="{FF2B5EF4-FFF2-40B4-BE49-F238E27FC236}">
                <a16:creationId xmlns:a16="http://schemas.microsoft.com/office/drawing/2014/main" id="{33CBA362-316D-2E3F-6413-187294E46E31}"/>
              </a:ext>
            </a:extLst>
          </p:cNvPr>
          <p:cNvSpPr txBox="1"/>
          <p:nvPr/>
        </p:nvSpPr>
        <p:spPr>
          <a:xfrm>
            <a:off x="6744072" y="4149080"/>
            <a:ext cx="4764446" cy="1200329"/>
          </a:xfrm>
          <a:prstGeom prst="rect">
            <a:avLst/>
          </a:prstGeom>
          <a:noFill/>
        </p:spPr>
        <p:txBody>
          <a:bodyPr wrap="none" rtlCol="0">
            <a:spAutoFit/>
          </a:bodyPr>
          <a:lstStyle/>
          <a:p>
            <a:r>
              <a:rPr lang="en-US" altLang="ko-KR" dirty="0"/>
              <a:t>// </a:t>
            </a:r>
            <a:r>
              <a:rPr lang="ko-KR" altLang="en-US" dirty="0"/>
              <a:t>전체 샘플 데이터 수는 </a:t>
            </a:r>
            <a:r>
              <a:rPr lang="en-US" altLang="ko-KR" dirty="0"/>
              <a:t>191</a:t>
            </a:r>
            <a:r>
              <a:rPr lang="ko-KR" altLang="en-US" dirty="0"/>
              <a:t>개</a:t>
            </a:r>
            <a:endParaRPr lang="en-US" altLang="ko-KR" dirty="0"/>
          </a:p>
          <a:p>
            <a:r>
              <a:rPr lang="en-US" altLang="ko-KR" dirty="0"/>
              <a:t>// </a:t>
            </a:r>
            <a:r>
              <a:rPr lang="ko-KR" altLang="en-US" dirty="0"/>
              <a:t>양품 </a:t>
            </a:r>
            <a:r>
              <a:rPr lang="en-US" altLang="ko-KR" dirty="0"/>
              <a:t>131</a:t>
            </a:r>
            <a:r>
              <a:rPr lang="ko-KR" altLang="en-US" dirty="0"/>
              <a:t>개</a:t>
            </a:r>
            <a:r>
              <a:rPr lang="en-US" altLang="ko-KR" dirty="0"/>
              <a:t>, </a:t>
            </a:r>
            <a:r>
              <a:rPr lang="ko-KR" altLang="en-US" dirty="0"/>
              <a:t>불량 </a:t>
            </a:r>
            <a:r>
              <a:rPr lang="en-US" altLang="ko-KR" dirty="0"/>
              <a:t>60</a:t>
            </a:r>
            <a:r>
              <a:rPr lang="ko-KR" altLang="en-US" dirty="0"/>
              <a:t>개</a:t>
            </a:r>
            <a:endParaRPr lang="en-US" altLang="ko-KR" dirty="0"/>
          </a:p>
          <a:p>
            <a:endParaRPr lang="en-US" altLang="ko-KR" dirty="0"/>
          </a:p>
          <a:p>
            <a:r>
              <a:rPr lang="en-US" altLang="ko-KR" dirty="0"/>
              <a:t>// </a:t>
            </a:r>
            <a:r>
              <a:rPr lang="en-US" altLang="ko-KR" dirty="0" err="1"/>
              <a:t>gini</a:t>
            </a:r>
            <a:r>
              <a:rPr lang="en-US" altLang="ko-KR" dirty="0"/>
              <a:t> </a:t>
            </a:r>
            <a:r>
              <a:rPr lang="ko-KR" altLang="en-US" dirty="0"/>
              <a:t>가 </a:t>
            </a:r>
            <a:r>
              <a:rPr lang="en-US" altLang="ko-KR" dirty="0"/>
              <a:t>1</a:t>
            </a:r>
            <a:r>
              <a:rPr lang="ko-KR" altLang="en-US" dirty="0"/>
              <a:t>에 가까우면 분류가 잘못된 것임</a:t>
            </a:r>
          </a:p>
        </p:txBody>
      </p:sp>
    </p:spTree>
    <p:extLst>
      <p:ext uri="{BB962C8B-B14F-4D97-AF65-F5344CB8AC3E}">
        <p14:creationId xmlns:p14="http://schemas.microsoft.com/office/powerpoint/2010/main" val="765119868"/>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400"/>
            <a:ext cx="12192000" cy="6445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6575" indent="-357188">
              <a:buFont typeface="Wingdings" panose="05000000000000000000" pitchFamily="2" charset="2"/>
              <a:buChar char="§"/>
            </a:pPr>
            <a:r>
              <a:rPr lang="en-US" altLang="ko-KR" b="1" dirty="0" err="1"/>
              <a:t>Colab</a:t>
            </a:r>
            <a:r>
              <a:rPr lang="en-US" altLang="ko-KR" b="1" dirty="0"/>
              <a:t> coding :  </a:t>
            </a:r>
            <a:r>
              <a:rPr lang="ko-KR" altLang="en-US" b="1" dirty="0"/>
              <a:t>결과 분석</a:t>
            </a:r>
          </a:p>
        </p:txBody>
      </p:sp>
      <p:pic>
        <p:nvPicPr>
          <p:cNvPr id="5" name="그림 4">
            <a:extLst>
              <a:ext uri="{FF2B5EF4-FFF2-40B4-BE49-F238E27FC236}">
                <a16:creationId xmlns:a16="http://schemas.microsoft.com/office/drawing/2014/main" id="{F9B8D5B5-6BFB-B5FB-D1E8-3F9D3C471ED8}"/>
              </a:ext>
            </a:extLst>
          </p:cNvPr>
          <p:cNvPicPr>
            <a:picLocks noChangeAspect="1"/>
          </p:cNvPicPr>
          <p:nvPr/>
        </p:nvPicPr>
        <p:blipFill>
          <a:blip r:embed="rId2"/>
          <a:stretch>
            <a:fillRect/>
          </a:stretch>
        </p:blipFill>
        <p:spPr>
          <a:xfrm>
            <a:off x="623392" y="764704"/>
            <a:ext cx="9937104" cy="5322658"/>
          </a:xfrm>
          <a:prstGeom prst="rect">
            <a:avLst/>
          </a:prstGeom>
        </p:spPr>
      </p:pic>
    </p:spTree>
    <p:extLst>
      <p:ext uri="{BB962C8B-B14F-4D97-AF65-F5344CB8AC3E}">
        <p14:creationId xmlns:p14="http://schemas.microsoft.com/office/powerpoint/2010/main" val="1041088550"/>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12192000" cy="33060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0" b="1" dirty="0"/>
              <a:t>GLCD</a:t>
            </a:r>
          </a:p>
          <a:p>
            <a:pPr algn="ctr"/>
            <a:r>
              <a:rPr lang="en-US" altLang="ko-KR" sz="2800" b="1" dirty="0"/>
              <a:t>Graphic Liquid Crystal Display - 3.2inch</a:t>
            </a:r>
            <a:endParaRPr lang="ko-KR" altLang="en-US" sz="2800" b="1" dirty="0"/>
          </a:p>
        </p:txBody>
      </p:sp>
      <p:pic>
        <p:nvPicPr>
          <p:cNvPr id="122882" name="Picture 2" descr="JK 3.2 LCDì ëí ì´ë¯¸ì§ ê²ìê²°ê³¼"/>
          <p:cNvPicPr>
            <a:picLocks noChangeAspect="1" noChangeArrowheads="1"/>
          </p:cNvPicPr>
          <p:nvPr/>
        </p:nvPicPr>
        <p:blipFill>
          <a:blip r:embed="rId2"/>
          <a:srcRect/>
          <a:stretch>
            <a:fillRect/>
          </a:stretch>
        </p:blipFill>
        <p:spPr bwMode="auto">
          <a:xfrm>
            <a:off x="3952860" y="3643315"/>
            <a:ext cx="4643470" cy="2831943"/>
          </a:xfrm>
          <a:prstGeom prst="rect">
            <a:avLst/>
          </a:prstGeom>
          <a:noFill/>
        </p:spPr>
      </p:pic>
    </p:spTree>
    <p:extLst>
      <p:ext uri="{BB962C8B-B14F-4D97-AF65-F5344CB8AC3E}">
        <p14:creationId xmlns:p14="http://schemas.microsoft.com/office/powerpoint/2010/main" val="1036246610"/>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459"/>
            <a:ext cx="9144000" cy="6445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1550"/>
            <a:ext cx="3571555"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GLCD : 3.2inch Spec.</a:t>
            </a:r>
            <a:endParaRPr lang="ko-KR" altLang="en-US" sz="2400" b="1" dirty="0">
              <a:solidFill>
                <a:schemeClr val="bg1"/>
              </a:solidFill>
              <a:latin typeface="+mn-ea"/>
            </a:endParaRPr>
          </a:p>
        </p:txBody>
      </p:sp>
      <p:pic>
        <p:nvPicPr>
          <p:cNvPr id="6" name="그림 5" descr="2.PNG"/>
          <p:cNvPicPr>
            <a:picLocks noChangeAspect="1"/>
          </p:cNvPicPr>
          <p:nvPr/>
        </p:nvPicPr>
        <p:blipFill>
          <a:blip r:embed="rId2"/>
          <a:stretch>
            <a:fillRect/>
          </a:stretch>
        </p:blipFill>
        <p:spPr>
          <a:xfrm>
            <a:off x="2452662" y="785795"/>
            <a:ext cx="7500990" cy="3473309"/>
          </a:xfrm>
          <a:prstGeom prst="rect">
            <a:avLst/>
          </a:prstGeom>
        </p:spPr>
      </p:pic>
      <p:pic>
        <p:nvPicPr>
          <p:cNvPr id="7" name="Picture 2" descr="JK 3.2 LCDì ëí ì´ë¯¸ì§ ê²ìê²°ê³¼"/>
          <p:cNvPicPr>
            <a:picLocks noChangeAspect="1" noChangeArrowheads="1"/>
          </p:cNvPicPr>
          <p:nvPr/>
        </p:nvPicPr>
        <p:blipFill>
          <a:blip r:embed="rId3"/>
          <a:srcRect/>
          <a:stretch>
            <a:fillRect/>
          </a:stretch>
        </p:blipFill>
        <p:spPr bwMode="auto">
          <a:xfrm>
            <a:off x="2524101" y="4429132"/>
            <a:ext cx="2811245" cy="1714512"/>
          </a:xfrm>
          <a:prstGeom prst="rect">
            <a:avLst/>
          </a:prstGeom>
          <a:noFill/>
        </p:spPr>
      </p:pic>
      <p:sp>
        <p:nvSpPr>
          <p:cNvPr id="8" name="모서리가 둥근 직사각형 7"/>
          <p:cNvSpPr/>
          <p:nvPr/>
        </p:nvSpPr>
        <p:spPr>
          <a:xfrm>
            <a:off x="4167174" y="1214422"/>
            <a:ext cx="2000264" cy="2857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28700644"/>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4966168"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GLCD : ILI9320 Block Diagram</a:t>
            </a:r>
            <a:endParaRPr lang="ko-KR" altLang="en-US" sz="2400" b="1" dirty="0">
              <a:solidFill>
                <a:schemeClr val="bg1"/>
              </a:solidFill>
              <a:latin typeface="+mn-ea"/>
            </a:endParaRPr>
          </a:p>
        </p:txBody>
      </p:sp>
      <p:pic>
        <p:nvPicPr>
          <p:cNvPr id="10" name="그림 9" descr="3.PNG"/>
          <p:cNvPicPr>
            <a:picLocks noChangeAspect="1"/>
          </p:cNvPicPr>
          <p:nvPr/>
        </p:nvPicPr>
        <p:blipFill>
          <a:blip r:embed="rId2"/>
          <a:stretch>
            <a:fillRect/>
          </a:stretch>
        </p:blipFill>
        <p:spPr>
          <a:xfrm>
            <a:off x="2616574" y="714356"/>
            <a:ext cx="6958853" cy="6143644"/>
          </a:xfrm>
          <a:prstGeom prst="rect">
            <a:avLst/>
          </a:prstGeom>
        </p:spPr>
      </p:pic>
    </p:spTree>
    <p:extLst>
      <p:ext uri="{BB962C8B-B14F-4D97-AF65-F5344CB8AC3E}">
        <p14:creationId xmlns:p14="http://schemas.microsoft.com/office/powerpoint/2010/main" val="3928700644"/>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5853269"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GLCD : ILI9320  Interface Connector</a:t>
            </a:r>
            <a:endParaRPr lang="ko-KR" altLang="en-US" sz="2400" b="1" dirty="0">
              <a:solidFill>
                <a:schemeClr val="bg1"/>
              </a:solidFill>
              <a:latin typeface="+mn-ea"/>
            </a:endParaRPr>
          </a:p>
        </p:txBody>
      </p:sp>
      <p:pic>
        <p:nvPicPr>
          <p:cNvPr id="5" name="그림 4" descr="4.PNG"/>
          <p:cNvPicPr>
            <a:picLocks noChangeAspect="1"/>
          </p:cNvPicPr>
          <p:nvPr/>
        </p:nvPicPr>
        <p:blipFill>
          <a:blip r:embed="rId2"/>
          <a:stretch>
            <a:fillRect/>
          </a:stretch>
        </p:blipFill>
        <p:spPr>
          <a:xfrm>
            <a:off x="3167042" y="857232"/>
            <a:ext cx="5929354" cy="3807270"/>
          </a:xfrm>
          <a:prstGeom prst="rect">
            <a:avLst/>
          </a:prstGeom>
        </p:spPr>
      </p:pic>
    </p:spTree>
    <p:extLst>
      <p:ext uri="{BB962C8B-B14F-4D97-AF65-F5344CB8AC3E}">
        <p14:creationId xmlns:p14="http://schemas.microsoft.com/office/powerpoint/2010/main" val="3928700644"/>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4125" y="0"/>
            <a:ext cx="9144000" cy="6445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263352" y="91456"/>
            <a:ext cx="3727046"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GLCD : 3.2inch </a:t>
            </a:r>
            <a:r>
              <a:rPr lang="ko-KR" altLang="en-US" sz="2400" b="1" dirty="0">
                <a:solidFill>
                  <a:schemeClr val="bg1"/>
                </a:solidFill>
                <a:latin typeface="+mn-ea"/>
              </a:rPr>
              <a:t>회로도</a:t>
            </a:r>
          </a:p>
        </p:txBody>
      </p:sp>
      <p:pic>
        <p:nvPicPr>
          <p:cNvPr id="5" name="그림 4" descr="1.PNG"/>
          <p:cNvPicPr>
            <a:picLocks noChangeAspect="1"/>
          </p:cNvPicPr>
          <p:nvPr/>
        </p:nvPicPr>
        <p:blipFill>
          <a:blip r:embed="rId2"/>
          <a:stretch>
            <a:fillRect/>
          </a:stretch>
        </p:blipFill>
        <p:spPr>
          <a:xfrm>
            <a:off x="881090" y="665262"/>
            <a:ext cx="9144000" cy="5907011"/>
          </a:xfrm>
          <a:prstGeom prst="rect">
            <a:avLst/>
          </a:prstGeom>
        </p:spPr>
      </p:pic>
    </p:spTree>
    <p:extLst>
      <p:ext uri="{BB962C8B-B14F-4D97-AF65-F5344CB8AC3E}">
        <p14:creationId xmlns:p14="http://schemas.microsoft.com/office/powerpoint/2010/main" val="3928700644"/>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2" y="72009"/>
            <a:ext cx="3097066"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GLCD :  </a:t>
            </a:r>
            <a:r>
              <a:rPr lang="ko-KR" altLang="en-US" sz="2400" b="1" dirty="0">
                <a:solidFill>
                  <a:schemeClr val="bg1"/>
                </a:solidFill>
                <a:latin typeface="+mn-ea"/>
              </a:rPr>
              <a:t>사용 함수</a:t>
            </a:r>
          </a:p>
        </p:txBody>
      </p:sp>
      <p:sp>
        <p:nvSpPr>
          <p:cNvPr id="5" name="직사각형 4"/>
          <p:cNvSpPr/>
          <p:nvPr/>
        </p:nvSpPr>
        <p:spPr>
          <a:xfrm>
            <a:off x="1881158" y="785795"/>
            <a:ext cx="6072230" cy="2031325"/>
          </a:xfrm>
          <a:prstGeom prst="rect">
            <a:avLst/>
          </a:prstGeom>
        </p:spPr>
        <p:txBody>
          <a:bodyPr wrap="square">
            <a:spAutoFit/>
          </a:bodyPr>
          <a:lstStyle/>
          <a:p>
            <a:r>
              <a:rPr lang="en-US" altLang="ko-KR" b="1" dirty="0">
                <a:solidFill>
                  <a:srgbClr val="0000FF"/>
                </a:solidFill>
              </a:rPr>
              <a:t>void lcd32_clear_screen(unsigned int color)</a:t>
            </a:r>
          </a:p>
          <a:p>
            <a:r>
              <a:rPr lang="en-US" altLang="ko-KR"/>
              <a:t>{ </a:t>
            </a:r>
            <a:endParaRPr lang="en-US" altLang="ko-KR" dirty="0"/>
          </a:p>
          <a:p>
            <a:r>
              <a:rPr lang="en-US" altLang="ko-KR" dirty="0"/>
              <a:t>     for (index=0; index&lt;320*240; index++)</a:t>
            </a:r>
          </a:p>
          <a:p>
            <a:r>
              <a:rPr lang="en-US" altLang="ko-KR" dirty="0"/>
              <a:t>     {</a:t>
            </a:r>
          </a:p>
          <a:p>
            <a:r>
              <a:rPr lang="en-US" altLang="ko-KR" dirty="0"/>
              <a:t>	</a:t>
            </a:r>
            <a:r>
              <a:rPr lang="en-US" altLang="ko-KR" dirty="0" err="1"/>
              <a:t>lcd_wr_data</a:t>
            </a:r>
            <a:r>
              <a:rPr lang="en-US" altLang="ko-KR" dirty="0"/>
              <a:t>(color);    </a:t>
            </a:r>
          </a:p>
          <a:p>
            <a:r>
              <a:rPr lang="en-US" altLang="ko-KR" dirty="0"/>
              <a:t>     }</a:t>
            </a:r>
          </a:p>
          <a:p>
            <a:r>
              <a:rPr lang="en-US" altLang="ko-KR" dirty="0"/>
              <a:t>}</a:t>
            </a:r>
            <a:endParaRPr lang="ko-KR" altLang="en-US" dirty="0"/>
          </a:p>
        </p:txBody>
      </p:sp>
      <p:pic>
        <p:nvPicPr>
          <p:cNvPr id="7" name="그림 6" descr="5.PNG"/>
          <p:cNvPicPr>
            <a:picLocks noChangeAspect="1"/>
          </p:cNvPicPr>
          <p:nvPr/>
        </p:nvPicPr>
        <p:blipFill>
          <a:blip r:embed="rId2"/>
          <a:stretch>
            <a:fillRect/>
          </a:stretch>
        </p:blipFill>
        <p:spPr>
          <a:xfrm>
            <a:off x="1623298" y="2817119"/>
            <a:ext cx="8937199" cy="3852241"/>
          </a:xfrm>
          <a:prstGeom prst="rect">
            <a:avLst/>
          </a:prstGeom>
        </p:spPr>
      </p:pic>
    </p:spTree>
    <p:extLst>
      <p:ext uri="{BB962C8B-B14F-4D97-AF65-F5344CB8AC3E}">
        <p14:creationId xmlns:p14="http://schemas.microsoft.com/office/powerpoint/2010/main" val="3928700644"/>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144000" cy="6445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ko-KR" altLang="en-US"/>
          </a:p>
        </p:txBody>
      </p:sp>
      <p:sp>
        <p:nvSpPr>
          <p:cNvPr id="4" name="직사각형 3"/>
          <p:cNvSpPr/>
          <p:nvPr/>
        </p:nvSpPr>
        <p:spPr>
          <a:xfrm>
            <a:off x="179513" y="72009"/>
            <a:ext cx="6631815" cy="461665"/>
          </a:xfrm>
          <a:prstGeom prst="rect">
            <a:avLst/>
          </a:prstGeom>
        </p:spPr>
        <p:txBody>
          <a:bodyPr wrap="none">
            <a:spAutoFit/>
          </a:bodyPr>
          <a:lstStyle/>
          <a:p>
            <a:pPr marL="363538" indent="-363538">
              <a:buFont typeface="Arial" panose="020B0604020202020204" pitchFamily="34" charset="0"/>
              <a:buChar char="•"/>
            </a:pPr>
            <a:r>
              <a:rPr lang="en-US" altLang="ko-KR" sz="2400" b="1" dirty="0">
                <a:solidFill>
                  <a:schemeClr val="bg1"/>
                </a:solidFill>
                <a:latin typeface="+mn-ea"/>
              </a:rPr>
              <a:t>FSMC : Flexible Static Memory Controller</a:t>
            </a:r>
            <a:endParaRPr lang="ko-KR" altLang="en-US" sz="2400" b="1" dirty="0">
              <a:solidFill>
                <a:schemeClr val="bg1"/>
              </a:solidFill>
              <a:latin typeface="+mn-ea"/>
            </a:endParaRPr>
          </a:p>
        </p:txBody>
      </p:sp>
      <p:sp>
        <p:nvSpPr>
          <p:cNvPr id="5" name="직사각형 4"/>
          <p:cNvSpPr/>
          <p:nvPr/>
        </p:nvSpPr>
        <p:spPr>
          <a:xfrm>
            <a:off x="623392" y="837714"/>
            <a:ext cx="8715436" cy="709297"/>
          </a:xfrm>
          <a:prstGeom prst="rect">
            <a:avLst/>
          </a:prstGeom>
        </p:spPr>
        <p:txBody>
          <a:bodyPr wrap="square">
            <a:spAutoFit/>
          </a:bodyPr>
          <a:lstStyle/>
          <a:p>
            <a:pPr>
              <a:lnSpc>
                <a:spcPts val="2500"/>
              </a:lnSpc>
              <a:buFont typeface="Arial" pitchFamily="34" charset="0"/>
              <a:buChar char="•"/>
            </a:pPr>
            <a:r>
              <a:rPr lang="en-US" sz="2000" dirty="0">
                <a:solidFill>
                  <a:srgbClr val="0000FF"/>
                </a:solidFill>
                <a:latin typeface="+mn-ea"/>
              </a:rPr>
              <a:t>  NOR/SRAM, NAND/PC CARD </a:t>
            </a:r>
            <a:r>
              <a:rPr lang="ko-KR" altLang="en-US" sz="2000" dirty="0">
                <a:solidFill>
                  <a:srgbClr val="0000FF"/>
                </a:solidFill>
                <a:latin typeface="+mn-ea"/>
              </a:rPr>
              <a:t>와 같은 외부 메모리 </a:t>
            </a:r>
            <a:r>
              <a:rPr lang="en-US" altLang="ko-KR" sz="2000" dirty="0">
                <a:solidFill>
                  <a:srgbClr val="0000FF"/>
                </a:solidFill>
                <a:latin typeface="+mn-ea"/>
              </a:rPr>
              <a:t>Control </a:t>
            </a:r>
            <a:r>
              <a:rPr lang="ko-KR" altLang="en-US" sz="2000" dirty="0">
                <a:solidFill>
                  <a:srgbClr val="0000FF"/>
                </a:solidFill>
                <a:latin typeface="+mn-ea"/>
              </a:rPr>
              <a:t>장치</a:t>
            </a:r>
            <a:endParaRPr lang="en-US" altLang="ko-KR" sz="2000" dirty="0">
              <a:solidFill>
                <a:srgbClr val="0000FF"/>
              </a:solidFill>
              <a:latin typeface="+mn-ea"/>
            </a:endParaRPr>
          </a:p>
          <a:p>
            <a:pPr>
              <a:lnSpc>
                <a:spcPts val="2500"/>
              </a:lnSpc>
              <a:buFont typeface="Arial" pitchFamily="34" charset="0"/>
              <a:buChar char="•"/>
            </a:pPr>
            <a:r>
              <a:rPr lang="en-US" altLang="ko-KR" sz="2000" dirty="0">
                <a:solidFill>
                  <a:srgbClr val="0000FF"/>
                </a:solidFill>
                <a:latin typeface="+mn-ea"/>
              </a:rPr>
              <a:t>  ST MCU </a:t>
            </a:r>
            <a:r>
              <a:rPr lang="ko-KR" altLang="en-US" sz="2000" dirty="0">
                <a:solidFill>
                  <a:srgbClr val="0000FF"/>
                </a:solidFill>
                <a:latin typeface="+mn-ea"/>
              </a:rPr>
              <a:t>내장</a:t>
            </a:r>
            <a:endParaRPr lang="en-US" altLang="ko-KR" sz="2000" dirty="0">
              <a:solidFill>
                <a:srgbClr val="0000FF"/>
              </a:solidFill>
              <a:latin typeface="+mn-ea"/>
            </a:endParaRPr>
          </a:p>
        </p:txBody>
      </p:sp>
      <p:pic>
        <p:nvPicPr>
          <p:cNvPr id="4098" name="Picture 2"/>
          <p:cNvPicPr>
            <a:picLocks noChangeAspect="1" noChangeArrowheads="1"/>
          </p:cNvPicPr>
          <p:nvPr/>
        </p:nvPicPr>
        <p:blipFill>
          <a:blip r:embed="rId2"/>
          <a:srcRect/>
          <a:stretch>
            <a:fillRect/>
          </a:stretch>
        </p:blipFill>
        <p:spPr bwMode="auto">
          <a:xfrm>
            <a:off x="1035998" y="1740146"/>
            <a:ext cx="7890223" cy="4643470"/>
          </a:xfrm>
          <a:prstGeom prst="rect">
            <a:avLst/>
          </a:prstGeom>
          <a:noFill/>
          <a:ln w="9525">
            <a:noFill/>
            <a:miter lim="800000"/>
            <a:headEnd/>
            <a:tailEnd/>
          </a:ln>
          <a:effectLst/>
        </p:spPr>
      </p:pic>
    </p:spTree>
    <p:extLst>
      <p:ext uri="{BB962C8B-B14F-4D97-AF65-F5344CB8AC3E}">
        <p14:creationId xmlns:p14="http://schemas.microsoft.com/office/powerpoint/2010/main" val="3928700644"/>
      </p:ext>
    </p:extLst>
  </p:cSld>
  <p:clrMapOvr>
    <a:masterClrMapping/>
  </p:clrMapOvr>
  <p:transition spd="slow"/>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21317</TotalTime>
  <Words>19884</Words>
  <Application>Microsoft Office PowerPoint</Application>
  <PresentationFormat>와이드스크린</PresentationFormat>
  <Paragraphs>3431</Paragraphs>
  <Slides>333</Slides>
  <Notes>12</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333</vt:i4>
      </vt:variant>
    </vt:vector>
  </HeadingPairs>
  <TitlesOfParts>
    <vt:vector size="348" baseType="lpstr">
      <vt:lpstr>Arial Unicode MS</vt:lpstr>
      <vt:lpstr>맑은 고딕</vt:lpstr>
      <vt:lpstr>바탕</vt:lpstr>
      <vt:lpstr>한양신명조</vt:lpstr>
      <vt:lpstr>휴먼고딕</vt:lpstr>
      <vt:lpstr>휴먼명조</vt:lpstr>
      <vt:lpstr>Arial</vt:lpstr>
      <vt:lpstr>Bahnschrift SemiBold</vt:lpstr>
      <vt:lpstr>Cambria Math</vt:lpstr>
      <vt:lpstr>Consolas</vt:lpstr>
      <vt:lpstr>Constantia</vt:lpstr>
      <vt:lpstr>Courier New</vt:lpstr>
      <vt:lpstr>Roboto</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PoDIT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mr.son</dc:creator>
  <cp:lastModifiedBy>Dev DW</cp:lastModifiedBy>
  <cp:revision>1354</cp:revision>
  <dcterms:created xsi:type="dcterms:W3CDTF">2012-11-28T13:05:29Z</dcterms:created>
  <dcterms:modified xsi:type="dcterms:W3CDTF">2025-03-09T10:31:41Z</dcterms:modified>
</cp:coreProperties>
</file>